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T Chocolates" panose="02000503020000020003" pitchFamily="2" charset="77"/>
      <p:regular r:id="rId35"/>
    </p:embeddedFont>
    <p:embeddedFont>
      <p:font typeface="TT Chocolates Bold" panose="02000803020000020003" pitchFamily="2" charset="77"/>
      <p:regular r:id="rId36"/>
      <p:bold r:id="rId37"/>
    </p:embeddedFont>
    <p:embeddedFont>
      <p:font typeface="TT Chocolates Extra-Light" panose="02000503030000020003" pitchFamily="2" charset="77"/>
      <p:regular r:id="rId38"/>
    </p:embeddedFont>
    <p:embeddedFont>
      <p:font typeface="TT Chocolates Ultra-Bold" panose="02000903040000020003" pitchFamily="2" charset="77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8" autoAdjust="0"/>
    <p:restoredTop sz="94580" autoAdjust="0"/>
  </p:normalViewPr>
  <p:slideViewPr>
    <p:cSldViewPr>
      <p:cViewPr varScale="1">
        <p:scale>
          <a:sx n="58" d="100"/>
          <a:sy n="58" d="100"/>
        </p:scale>
        <p:origin x="256" y="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unesdoc.unesco.org/images/0014/001478/147878s.pdf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386387">
            <a:off x="-3497624" y="3603904"/>
            <a:ext cx="13300994" cy="7007148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7922690">
            <a:off x="10569225" y="-68084"/>
            <a:ext cx="9758526" cy="514092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31152" y="2279832"/>
            <a:ext cx="17618454" cy="4979053"/>
            <a:chOff x="0" y="0"/>
            <a:chExt cx="23491271" cy="6638737"/>
          </a:xfrm>
        </p:grpSpPr>
        <p:sp>
          <p:nvSpPr>
            <p:cNvPr id="7" name="TextBox 7"/>
            <p:cNvSpPr txBox="1"/>
            <p:nvPr/>
          </p:nvSpPr>
          <p:spPr>
            <a:xfrm>
              <a:off x="0" y="1437005"/>
              <a:ext cx="23491271" cy="4247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194"/>
                </a:lnSpc>
              </a:pPr>
              <a:r>
                <a:rPr lang="en-US" sz="11613">
                  <a:solidFill>
                    <a:srgbClr val="000000"/>
                  </a:solidFill>
                  <a:latin typeface="TT Chocolates Bold"/>
                </a:rPr>
                <a:t>LA METÁFORA DEL RÍO EN TERAPIA OCUPACIONAL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14300"/>
              <a:ext cx="23491271" cy="1325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2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680775"/>
              <a:ext cx="23491271" cy="957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3"/>
                </a:lnSpc>
              </a:pPr>
              <a:r>
                <a:rPr lang="en-US" sz="4299">
                  <a:solidFill>
                    <a:srgbClr val="000000"/>
                  </a:solidFill>
                  <a:latin typeface="TT Chocolates"/>
                </a:rPr>
                <a:t>Aproximaciones a una práctica culturalmente segura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9368" y="703267"/>
            <a:ext cx="1296287" cy="1576566"/>
          </a:xfrm>
          <a:custGeom>
            <a:avLst/>
            <a:gdLst/>
            <a:ahLst/>
            <a:cxnLst/>
            <a:rect l="l" t="t" r="r" b="b"/>
            <a:pathLst>
              <a:path w="1296287" h="1576566">
                <a:moveTo>
                  <a:pt x="0" y="0"/>
                </a:moveTo>
                <a:lnTo>
                  <a:pt x="1296288" y="0"/>
                </a:lnTo>
                <a:lnTo>
                  <a:pt x="1296288" y="1576565"/>
                </a:lnTo>
                <a:lnTo>
                  <a:pt x="0" y="1576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553051" y="8182188"/>
            <a:ext cx="5998771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0"/>
              </a:lnSpc>
            </a:pPr>
            <a:r>
              <a:rPr lang="en-US" sz="2000" spc="600">
                <a:solidFill>
                  <a:srgbClr val="000000"/>
                </a:solidFill>
                <a:latin typeface="TT Chocolates Extra-Light"/>
              </a:rPr>
              <a:t>ROBERTO NIETO </a:t>
            </a:r>
          </a:p>
          <a:p>
            <a:pPr>
              <a:lnSpc>
                <a:spcPts val="2760"/>
              </a:lnSpc>
            </a:pPr>
            <a:r>
              <a:rPr lang="en-US" sz="2000" spc="600">
                <a:solidFill>
                  <a:srgbClr val="000000"/>
                </a:solidFill>
                <a:latin typeface="TT Chocolates Extra-Light"/>
              </a:rPr>
              <a:t>TERAPEUTA OCUPACIONAL</a:t>
            </a:r>
          </a:p>
          <a:p>
            <a:pPr>
              <a:lnSpc>
                <a:spcPts val="2760"/>
              </a:lnSpc>
            </a:pPr>
            <a:r>
              <a:rPr lang="en-US" sz="2000" spc="600">
                <a:solidFill>
                  <a:srgbClr val="000000"/>
                </a:solidFill>
                <a:latin typeface="TT Chocolates Extra-Light"/>
              </a:rPr>
              <a:t>DOCENTE ADJUNTO UACH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52874" y="906327"/>
            <a:ext cx="8197845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000" spc="600">
                <a:solidFill>
                  <a:srgbClr val="000000"/>
                </a:solidFill>
                <a:latin typeface="TT Chocolates Extra-Light"/>
              </a:rPr>
              <a:t>UNIVERSIDAD AUSTRAL DE CHILE</a:t>
            </a:r>
          </a:p>
          <a:p>
            <a:pPr algn="just">
              <a:lnSpc>
                <a:spcPts val="2760"/>
              </a:lnSpc>
            </a:pPr>
            <a:r>
              <a:rPr lang="en-US" sz="2000" spc="600">
                <a:solidFill>
                  <a:srgbClr val="000000"/>
                </a:solidFill>
                <a:latin typeface="TT Chocolates Extra-Light"/>
              </a:rPr>
              <a:t>Escuela de Terapia Ocupacional </a:t>
            </a:r>
          </a:p>
          <a:p>
            <a:pPr algn="just">
              <a:lnSpc>
                <a:spcPts val="2760"/>
              </a:lnSpc>
            </a:pPr>
            <a:r>
              <a:rPr lang="en-US" sz="2000" spc="600">
                <a:solidFill>
                  <a:srgbClr val="000000"/>
                </a:solidFill>
                <a:latin typeface="TT Chocolates Extra-Light"/>
              </a:rPr>
              <a:t>Sede Puerto Montt</a:t>
            </a:r>
          </a:p>
          <a:p>
            <a:pPr algn="r">
              <a:lnSpc>
                <a:spcPts val="2760"/>
              </a:lnSpc>
            </a:pPr>
            <a:endParaRPr lang="en-US" sz="2000" spc="600">
              <a:solidFill>
                <a:srgbClr val="000000"/>
              </a:solidFill>
              <a:latin typeface="TT Chocolates Extra-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72063">
            <a:off x="-1799376" y="-381651"/>
            <a:ext cx="10664273" cy="561808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2880564" y="5141970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417989" y="1255487"/>
            <a:ext cx="8285893" cy="8001000"/>
          </a:xfrm>
          <a:custGeom>
            <a:avLst/>
            <a:gdLst/>
            <a:ahLst/>
            <a:cxnLst/>
            <a:rect l="l" t="t" r="r" b="b"/>
            <a:pathLst>
              <a:path w="7373230" h="7094830">
                <a:moveTo>
                  <a:pt x="0" y="0"/>
                </a:moveTo>
                <a:lnTo>
                  <a:pt x="7373231" y="0"/>
                </a:lnTo>
                <a:lnTo>
                  <a:pt x="7373231" y="7094830"/>
                </a:lnTo>
                <a:lnTo>
                  <a:pt x="0" y="7094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6288" t="-14105" r="-3628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11628" y="3325131"/>
            <a:ext cx="8678599" cy="4327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4916"/>
              </a:lnSpc>
              <a:spcBef>
                <a:spcPct val="0"/>
              </a:spcBef>
            </a:pPr>
            <a:r>
              <a:rPr lang="en-US" sz="2892" spc="170" dirty="0">
                <a:solidFill>
                  <a:srgbClr val="000000"/>
                </a:solidFill>
                <a:latin typeface="TT Chocolates Ultra-Bold"/>
              </a:rPr>
              <a:t>NECESIDAD DE ANALIZAR LA IDEOLOGÍA, LA EPISTEMOLOGÍA Y LA TEORÍA DE LA T.O. DE UN MODO CRITICO Y PARTICIPAR EN CONSTRUIR ADAPTACIONES CULTURALMENTE SEGURAS Y ENFOQUES QUE REFLEJEN Y SATISFAGAN LAS NECESIDADES EN DIVERSOS CONTEXTOS (IWAMA, 2006).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73407" y="790575"/>
            <a:ext cx="8285893" cy="98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4899" spc="289" dirty="0">
                <a:solidFill>
                  <a:srgbClr val="000000"/>
                </a:solidFill>
                <a:latin typeface="TT Chocolates Ultra-Bold"/>
              </a:rPr>
              <a:t>CULTURA Y T.O.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72063">
            <a:off x="-1799376" y="-381651"/>
            <a:ext cx="10664273" cy="561808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2880564" y="5141970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557685" y="4658342"/>
            <a:ext cx="12946964" cy="5149878"/>
          </a:xfrm>
          <a:custGeom>
            <a:avLst/>
            <a:gdLst/>
            <a:ahLst/>
            <a:cxnLst/>
            <a:rect l="l" t="t" r="r" b="b"/>
            <a:pathLst>
              <a:path w="12946964" h="5149878">
                <a:moveTo>
                  <a:pt x="0" y="0"/>
                </a:moveTo>
                <a:lnTo>
                  <a:pt x="12946964" y="0"/>
                </a:lnTo>
                <a:lnTo>
                  <a:pt x="12946964" y="5149877"/>
                </a:lnTo>
                <a:lnTo>
                  <a:pt x="0" y="5149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63" b="-600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02731" y="5328079"/>
            <a:ext cx="4975014" cy="1463240"/>
          </a:xfrm>
          <a:custGeom>
            <a:avLst/>
            <a:gdLst/>
            <a:ahLst/>
            <a:cxnLst/>
            <a:rect l="l" t="t" r="r" b="b"/>
            <a:pathLst>
              <a:path w="4975014" h="1463240">
                <a:moveTo>
                  <a:pt x="0" y="0"/>
                </a:moveTo>
                <a:lnTo>
                  <a:pt x="4975015" y="0"/>
                </a:lnTo>
                <a:lnTo>
                  <a:pt x="4975015" y="1463239"/>
                </a:lnTo>
                <a:lnTo>
                  <a:pt x="0" y="1463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8" name="Freeform 8"/>
          <p:cNvSpPr/>
          <p:nvPr/>
        </p:nvSpPr>
        <p:spPr>
          <a:xfrm>
            <a:off x="12168606" y="6911390"/>
            <a:ext cx="3170464" cy="905847"/>
          </a:xfrm>
          <a:custGeom>
            <a:avLst/>
            <a:gdLst/>
            <a:ahLst/>
            <a:cxnLst/>
            <a:rect l="l" t="t" r="r" b="b"/>
            <a:pathLst>
              <a:path w="3170464" h="905847">
                <a:moveTo>
                  <a:pt x="0" y="0"/>
                </a:moveTo>
                <a:lnTo>
                  <a:pt x="3170464" y="0"/>
                </a:lnTo>
                <a:lnTo>
                  <a:pt x="3170464" y="905847"/>
                </a:lnTo>
                <a:lnTo>
                  <a:pt x="0" y="905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43355" y="8013761"/>
            <a:ext cx="3111348" cy="1244539"/>
          </a:xfrm>
          <a:custGeom>
            <a:avLst/>
            <a:gdLst/>
            <a:ahLst/>
            <a:cxnLst/>
            <a:rect l="l" t="t" r="r" b="b"/>
            <a:pathLst>
              <a:path w="3111348" h="1244539">
                <a:moveTo>
                  <a:pt x="0" y="0"/>
                </a:moveTo>
                <a:lnTo>
                  <a:pt x="3111348" y="0"/>
                </a:lnTo>
                <a:lnTo>
                  <a:pt x="3111348" y="1244539"/>
                </a:lnTo>
                <a:lnTo>
                  <a:pt x="0" y="1244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97438" y="7997555"/>
            <a:ext cx="3120344" cy="1260745"/>
          </a:xfrm>
          <a:custGeom>
            <a:avLst/>
            <a:gdLst/>
            <a:ahLst/>
            <a:cxnLst/>
            <a:rect l="l" t="t" r="r" b="b"/>
            <a:pathLst>
              <a:path w="3120344" h="1260745">
                <a:moveTo>
                  <a:pt x="0" y="0"/>
                </a:moveTo>
                <a:lnTo>
                  <a:pt x="3120344" y="0"/>
                </a:lnTo>
                <a:lnTo>
                  <a:pt x="3120344" y="1260745"/>
                </a:lnTo>
                <a:lnTo>
                  <a:pt x="0" y="12607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97427" y="6569687"/>
            <a:ext cx="3358421" cy="882884"/>
          </a:xfrm>
          <a:custGeom>
            <a:avLst/>
            <a:gdLst/>
            <a:ahLst/>
            <a:cxnLst/>
            <a:rect l="l" t="t" r="r" b="b"/>
            <a:pathLst>
              <a:path w="3358421" h="882884">
                <a:moveTo>
                  <a:pt x="0" y="0"/>
                </a:moveTo>
                <a:lnTo>
                  <a:pt x="3358421" y="0"/>
                </a:lnTo>
                <a:lnTo>
                  <a:pt x="3358421" y="882884"/>
                </a:lnTo>
                <a:lnTo>
                  <a:pt x="0" y="8828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2221" y="2445545"/>
            <a:ext cx="17370378" cy="1831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6"/>
              </a:lnSpc>
              <a:spcBef>
                <a:spcPct val="0"/>
              </a:spcBef>
            </a:pPr>
            <a:r>
              <a:rPr lang="en-US" sz="2892" spc="170">
                <a:solidFill>
                  <a:srgbClr val="000000"/>
                </a:solidFill>
                <a:latin typeface="TT Chocolates Ultra-Bold"/>
              </a:rPr>
              <a:t>“PERCIBIR LA CULTURA DESDE UNA PERSPECTIVA DE RELATIVISMO CULTURAL, DEFIENDE LA VALIDEZ Y RIQUEZA DE TODO SISTEMA CULTURAL Y NIEGA CUALQUIER VALORACIÓN ABSOLUTISTA MORAL O ÉTICA DE LOS MISMOS” (IWAMA, 2006).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73407" y="790575"/>
            <a:ext cx="8285893" cy="98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4899" spc="289">
                <a:solidFill>
                  <a:srgbClr val="000000"/>
                </a:solidFill>
                <a:latin typeface="TT Chocolates Ultra-Bold"/>
              </a:rPr>
              <a:t>CULTURA Y T.O.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59125" y="3875991"/>
            <a:ext cx="9481509" cy="4676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1"/>
              </a:lnSpc>
            </a:pP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La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cultura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denota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un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esquema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históricamente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un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transmitido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de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significaciones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representadas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en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símbolos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, un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sistema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de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concepciones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heredadas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y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expresadas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en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formas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simbólicas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por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medios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con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los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cuales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los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hombres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comunican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,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perpetúan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y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desarrollan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su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conocimiento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y sus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actitudes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frente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a la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vida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(Geertz, 2003, p.88)</a:t>
            </a:r>
          </a:p>
          <a:p>
            <a:pPr>
              <a:lnSpc>
                <a:spcPts val="3449"/>
              </a:lnSpc>
            </a:pPr>
            <a:endParaRPr lang="en-US" sz="3399" dirty="0">
              <a:solidFill>
                <a:srgbClr val="313E50"/>
              </a:solidFill>
              <a:latin typeface="TT Chocolate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259125" y="2538289"/>
            <a:ext cx="8285893" cy="80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99"/>
              </a:lnSpc>
            </a:pPr>
            <a:r>
              <a:rPr lang="en-US" sz="3999" spc="235">
                <a:solidFill>
                  <a:srgbClr val="000000"/>
                </a:solidFill>
                <a:latin typeface="TT Chocolates Ultra-Bold"/>
              </a:rPr>
              <a:t>CULTURA Y T.O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5472063">
            <a:off x="-1799376" y="-381651"/>
            <a:ext cx="10664273" cy="561808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2140465">
            <a:off x="-2880564" y="5141970"/>
            <a:ext cx="9188818" cy="4840797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72063">
            <a:off x="-1799376" y="-381651"/>
            <a:ext cx="10664273" cy="561808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2880564" y="5141970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110" y="67647"/>
            <a:ext cx="12798490" cy="8885853"/>
          </a:xfrm>
          <a:custGeom>
            <a:avLst/>
            <a:gdLst/>
            <a:ahLst/>
            <a:cxnLst/>
            <a:rect l="l" t="t" r="r" b="b"/>
            <a:pathLst>
              <a:path w="11741418" h="7421642">
                <a:moveTo>
                  <a:pt x="0" y="0"/>
                </a:moveTo>
                <a:lnTo>
                  <a:pt x="11741419" y="0"/>
                </a:lnTo>
                <a:lnTo>
                  <a:pt x="11741419" y="7421642"/>
                </a:lnTo>
                <a:lnTo>
                  <a:pt x="0" y="742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TextBox 7"/>
          <p:cNvSpPr txBox="1"/>
          <p:nvPr/>
        </p:nvSpPr>
        <p:spPr>
          <a:xfrm>
            <a:off x="788032" y="7638066"/>
            <a:ext cx="16711935" cy="2189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4691"/>
              </a:lnSpc>
            </a:pP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La UNESCO (2006)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conceptualiza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el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interculturalismo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como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la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interacción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entre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culturas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,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el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intercambio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y la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comunicación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,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en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la que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el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individuo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reconoce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y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acepta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la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reciprocidad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de la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cultura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 del </a:t>
            </a:r>
            <a:r>
              <a:rPr lang="en-US" sz="3399" dirty="0" err="1">
                <a:solidFill>
                  <a:srgbClr val="313E50"/>
                </a:solidFill>
                <a:latin typeface="TT Chocolates Bold"/>
              </a:rPr>
              <a:t>otro</a:t>
            </a:r>
            <a:r>
              <a:rPr lang="en-US" sz="3399" dirty="0">
                <a:solidFill>
                  <a:srgbClr val="313E50"/>
                </a:solidFill>
                <a:latin typeface="TT Chocolates Bold"/>
              </a:rPr>
              <a:t>.</a:t>
            </a:r>
          </a:p>
          <a:p>
            <a:pPr>
              <a:lnSpc>
                <a:spcPts val="3449"/>
              </a:lnSpc>
            </a:pPr>
            <a:endParaRPr lang="en-US" sz="3399" dirty="0">
              <a:solidFill>
                <a:srgbClr val="313E50"/>
              </a:solidFill>
              <a:latin typeface="TT Chocolate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454742" y="6511722"/>
            <a:ext cx="8285893" cy="80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sz="3999" spc="235">
                <a:solidFill>
                  <a:srgbClr val="000000"/>
                </a:solidFill>
                <a:latin typeface="TT Chocolates Ultra-Bold"/>
              </a:rPr>
              <a:t>INTERCULTURALISMO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313537">
            <a:off x="-3412071" y="-1136819"/>
            <a:ext cx="13300994" cy="7007148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3045065">
            <a:off x="9786059" y="5859985"/>
            <a:ext cx="10946871" cy="5766964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53346" y="1844581"/>
            <a:ext cx="11903733" cy="7550207"/>
            <a:chOff x="0" y="0"/>
            <a:chExt cx="15871644" cy="1006694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5871644" cy="10066943"/>
              <a:chOff x="0" y="0"/>
              <a:chExt cx="2849462" cy="180733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849462" cy="1807334"/>
              </a:xfrm>
              <a:custGeom>
                <a:avLst/>
                <a:gdLst/>
                <a:ahLst/>
                <a:cxnLst/>
                <a:rect l="l" t="t" r="r" b="b"/>
                <a:pathLst>
                  <a:path w="2849462" h="1807334">
                    <a:moveTo>
                      <a:pt x="36495" y="0"/>
                    </a:moveTo>
                    <a:lnTo>
                      <a:pt x="2812967" y="0"/>
                    </a:lnTo>
                    <a:cubicBezTo>
                      <a:pt x="2833122" y="0"/>
                      <a:pt x="2849462" y="16339"/>
                      <a:pt x="2849462" y="36495"/>
                    </a:cubicBezTo>
                    <a:lnTo>
                      <a:pt x="2849462" y="1770840"/>
                    </a:lnTo>
                    <a:cubicBezTo>
                      <a:pt x="2849462" y="1790995"/>
                      <a:pt x="2833122" y="1807334"/>
                      <a:pt x="2812967" y="1807334"/>
                    </a:cubicBezTo>
                    <a:lnTo>
                      <a:pt x="36495" y="1807334"/>
                    </a:lnTo>
                    <a:cubicBezTo>
                      <a:pt x="16339" y="1807334"/>
                      <a:pt x="0" y="1790995"/>
                      <a:pt x="0" y="1770840"/>
                    </a:cubicBezTo>
                    <a:lnTo>
                      <a:pt x="0" y="36495"/>
                    </a:lnTo>
                    <a:cubicBezTo>
                      <a:pt x="0" y="16339"/>
                      <a:pt x="16339" y="0"/>
                      <a:pt x="364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52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532936" y="3220496"/>
              <a:ext cx="12805771" cy="5186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62"/>
                </a:lnSpc>
              </a:pPr>
              <a:r>
                <a:rPr lang="en-US" sz="2830" spc="217">
                  <a:solidFill>
                    <a:srgbClr val="000000"/>
                  </a:solidFill>
                  <a:latin typeface="TT Chocolates"/>
                </a:rPr>
                <a:t>“Habilidades para navegar acertadamente en ambientes complejos marcados por la creciente diversidad de gentes, culturas y estilos de vida, en otros términos, habilidades para desempeñarse efectiva y apropiadamente al interactuar con otros lingüística y culturalmente diferentes de uno mismo” (UNESCO, 2013). </a:t>
              </a:r>
            </a:p>
            <a:p>
              <a:pPr algn="ctr">
                <a:lnSpc>
                  <a:spcPts val="3542"/>
                </a:lnSpc>
              </a:pPr>
              <a:endParaRPr lang="en-US" sz="2830" spc="217">
                <a:solidFill>
                  <a:srgbClr val="000000"/>
                </a:solidFill>
                <a:latin typeface="TT Chocolate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32936" y="1574654"/>
              <a:ext cx="12805771" cy="970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1"/>
                </a:lnSpc>
              </a:pPr>
              <a:r>
                <a:rPr lang="en-US" sz="4401">
                  <a:solidFill>
                    <a:srgbClr val="000000"/>
                  </a:solidFill>
                  <a:latin typeface="TT Chocolates Ultra-Bold"/>
                </a:rPr>
                <a:t>COMPETENCIAS INTERCULTURALES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506200" y="-40203"/>
            <a:ext cx="7581867" cy="10401300"/>
          </a:xfrm>
          <a:custGeom>
            <a:avLst/>
            <a:gdLst/>
            <a:ahLst/>
            <a:cxnLst/>
            <a:rect l="l" t="t" r="r" b="b"/>
            <a:pathLst>
              <a:path w="5335121" h="9668767">
                <a:moveTo>
                  <a:pt x="0" y="0"/>
                </a:moveTo>
                <a:lnTo>
                  <a:pt x="5335121" y="0"/>
                </a:lnTo>
                <a:lnTo>
                  <a:pt x="5335121" y="9668768"/>
                </a:lnTo>
                <a:lnTo>
                  <a:pt x="0" y="9668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8015" r="-8015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4307" y="1498286"/>
            <a:ext cx="11812283" cy="7760014"/>
          </a:xfrm>
          <a:custGeom>
            <a:avLst/>
            <a:gdLst/>
            <a:ahLst/>
            <a:cxnLst/>
            <a:rect l="l" t="t" r="r" b="b"/>
            <a:pathLst>
              <a:path w="11812283" h="7760014">
                <a:moveTo>
                  <a:pt x="0" y="0"/>
                </a:moveTo>
                <a:lnTo>
                  <a:pt x="11812283" y="0"/>
                </a:lnTo>
                <a:lnTo>
                  <a:pt x="11812283" y="7760014"/>
                </a:lnTo>
                <a:lnTo>
                  <a:pt x="0" y="776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388400">
            <a:off x="-3618221" y="3789584"/>
            <a:ext cx="13300994" cy="7007148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18371" y="2495712"/>
            <a:ext cx="5269147" cy="3420723"/>
            <a:chOff x="0" y="0"/>
            <a:chExt cx="1387759" cy="9009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7759" cy="900931"/>
            </a:xfrm>
            <a:custGeom>
              <a:avLst/>
              <a:gdLst/>
              <a:ahLst/>
              <a:cxnLst/>
              <a:rect l="l" t="t" r="r" b="b"/>
              <a:pathLst>
                <a:path w="1387759" h="900931">
                  <a:moveTo>
                    <a:pt x="74934" y="0"/>
                  </a:moveTo>
                  <a:lnTo>
                    <a:pt x="1312825" y="0"/>
                  </a:lnTo>
                  <a:cubicBezTo>
                    <a:pt x="1332699" y="0"/>
                    <a:pt x="1351758" y="7895"/>
                    <a:pt x="1365811" y="21948"/>
                  </a:cubicBezTo>
                  <a:cubicBezTo>
                    <a:pt x="1379864" y="36000"/>
                    <a:pt x="1387759" y="55060"/>
                    <a:pt x="1387759" y="74934"/>
                  </a:cubicBezTo>
                  <a:lnTo>
                    <a:pt x="1387759" y="825997"/>
                  </a:lnTo>
                  <a:cubicBezTo>
                    <a:pt x="1387759" y="845871"/>
                    <a:pt x="1379864" y="864931"/>
                    <a:pt x="1365811" y="878984"/>
                  </a:cubicBezTo>
                  <a:cubicBezTo>
                    <a:pt x="1351758" y="893036"/>
                    <a:pt x="1332699" y="900931"/>
                    <a:pt x="1312825" y="900931"/>
                  </a:cubicBezTo>
                  <a:lnTo>
                    <a:pt x="74934" y="900931"/>
                  </a:lnTo>
                  <a:cubicBezTo>
                    <a:pt x="55060" y="900931"/>
                    <a:pt x="36000" y="893036"/>
                    <a:pt x="21948" y="878984"/>
                  </a:cubicBezTo>
                  <a:cubicBezTo>
                    <a:pt x="7895" y="864931"/>
                    <a:pt x="0" y="845871"/>
                    <a:pt x="0" y="825997"/>
                  </a:cubicBezTo>
                  <a:lnTo>
                    <a:pt x="0" y="74934"/>
                  </a:lnTo>
                  <a:cubicBezTo>
                    <a:pt x="0" y="55060"/>
                    <a:pt x="7895" y="36000"/>
                    <a:pt x="21948" y="21948"/>
                  </a:cubicBezTo>
                  <a:cubicBezTo>
                    <a:pt x="36000" y="7895"/>
                    <a:pt x="55060" y="0"/>
                    <a:pt x="74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371" y="6264210"/>
            <a:ext cx="5269147" cy="3420723"/>
            <a:chOff x="0" y="0"/>
            <a:chExt cx="1387759" cy="9009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87759" cy="900931"/>
            </a:xfrm>
            <a:custGeom>
              <a:avLst/>
              <a:gdLst/>
              <a:ahLst/>
              <a:cxnLst/>
              <a:rect l="l" t="t" r="r" b="b"/>
              <a:pathLst>
                <a:path w="1387759" h="900931">
                  <a:moveTo>
                    <a:pt x="74934" y="0"/>
                  </a:moveTo>
                  <a:lnTo>
                    <a:pt x="1312825" y="0"/>
                  </a:lnTo>
                  <a:cubicBezTo>
                    <a:pt x="1332699" y="0"/>
                    <a:pt x="1351758" y="7895"/>
                    <a:pt x="1365811" y="21948"/>
                  </a:cubicBezTo>
                  <a:cubicBezTo>
                    <a:pt x="1379864" y="36000"/>
                    <a:pt x="1387759" y="55060"/>
                    <a:pt x="1387759" y="74934"/>
                  </a:cubicBezTo>
                  <a:lnTo>
                    <a:pt x="1387759" y="825997"/>
                  </a:lnTo>
                  <a:cubicBezTo>
                    <a:pt x="1387759" y="845871"/>
                    <a:pt x="1379864" y="864931"/>
                    <a:pt x="1365811" y="878984"/>
                  </a:cubicBezTo>
                  <a:cubicBezTo>
                    <a:pt x="1351758" y="893036"/>
                    <a:pt x="1332699" y="900931"/>
                    <a:pt x="1312825" y="900931"/>
                  </a:cubicBezTo>
                  <a:lnTo>
                    <a:pt x="74934" y="900931"/>
                  </a:lnTo>
                  <a:cubicBezTo>
                    <a:pt x="55060" y="900931"/>
                    <a:pt x="36000" y="893036"/>
                    <a:pt x="21948" y="878984"/>
                  </a:cubicBezTo>
                  <a:cubicBezTo>
                    <a:pt x="7895" y="864931"/>
                    <a:pt x="0" y="845871"/>
                    <a:pt x="0" y="825997"/>
                  </a:cubicBezTo>
                  <a:lnTo>
                    <a:pt x="0" y="74934"/>
                  </a:lnTo>
                  <a:cubicBezTo>
                    <a:pt x="0" y="55060"/>
                    <a:pt x="7895" y="36000"/>
                    <a:pt x="21948" y="21948"/>
                  </a:cubicBezTo>
                  <a:cubicBezTo>
                    <a:pt x="36000" y="7895"/>
                    <a:pt x="55060" y="0"/>
                    <a:pt x="7493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2586185">
            <a:off x="11411327" y="4624851"/>
            <a:ext cx="10664273" cy="5618087"/>
            <a:chOff x="0" y="0"/>
            <a:chExt cx="1610360" cy="848360"/>
          </a:xfrm>
        </p:grpSpPr>
        <p:sp>
          <p:nvSpPr>
            <p:cNvPr id="11" name="Freeform 1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509426" y="2495712"/>
            <a:ext cx="5269147" cy="3420723"/>
            <a:chOff x="0" y="0"/>
            <a:chExt cx="1387759" cy="9009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87759" cy="900931"/>
            </a:xfrm>
            <a:custGeom>
              <a:avLst/>
              <a:gdLst/>
              <a:ahLst/>
              <a:cxnLst/>
              <a:rect l="l" t="t" r="r" b="b"/>
              <a:pathLst>
                <a:path w="1387759" h="900931">
                  <a:moveTo>
                    <a:pt x="74934" y="0"/>
                  </a:moveTo>
                  <a:lnTo>
                    <a:pt x="1312825" y="0"/>
                  </a:lnTo>
                  <a:cubicBezTo>
                    <a:pt x="1332699" y="0"/>
                    <a:pt x="1351758" y="7895"/>
                    <a:pt x="1365811" y="21948"/>
                  </a:cubicBezTo>
                  <a:cubicBezTo>
                    <a:pt x="1379864" y="36000"/>
                    <a:pt x="1387759" y="55060"/>
                    <a:pt x="1387759" y="74934"/>
                  </a:cubicBezTo>
                  <a:lnTo>
                    <a:pt x="1387759" y="825997"/>
                  </a:lnTo>
                  <a:cubicBezTo>
                    <a:pt x="1387759" y="845871"/>
                    <a:pt x="1379864" y="864931"/>
                    <a:pt x="1365811" y="878984"/>
                  </a:cubicBezTo>
                  <a:cubicBezTo>
                    <a:pt x="1351758" y="893036"/>
                    <a:pt x="1332699" y="900931"/>
                    <a:pt x="1312825" y="900931"/>
                  </a:cubicBezTo>
                  <a:lnTo>
                    <a:pt x="74934" y="900931"/>
                  </a:lnTo>
                  <a:cubicBezTo>
                    <a:pt x="55060" y="900931"/>
                    <a:pt x="36000" y="893036"/>
                    <a:pt x="21948" y="878984"/>
                  </a:cubicBezTo>
                  <a:cubicBezTo>
                    <a:pt x="7895" y="864931"/>
                    <a:pt x="0" y="845871"/>
                    <a:pt x="0" y="825997"/>
                  </a:cubicBezTo>
                  <a:lnTo>
                    <a:pt x="0" y="74934"/>
                  </a:lnTo>
                  <a:cubicBezTo>
                    <a:pt x="0" y="55060"/>
                    <a:pt x="7895" y="36000"/>
                    <a:pt x="21948" y="21948"/>
                  </a:cubicBezTo>
                  <a:cubicBezTo>
                    <a:pt x="36000" y="7895"/>
                    <a:pt x="55060" y="0"/>
                    <a:pt x="74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09426" y="6264210"/>
            <a:ext cx="5269147" cy="3420723"/>
            <a:chOff x="0" y="0"/>
            <a:chExt cx="1387759" cy="9009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87759" cy="900931"/>
            </a:xfrm>
            <a:custGeom>
              <a:avLst/>
              <a:gdLst/>
              <a:ahLst/>
              <a:cxnLst/>
              <a:rect l="l" t="t" r="r" b="b"/>
              <a:pathLst>
                <a:path w="1387759" h="900931">
                  <a:moveTo>
                    <a:pt x="74934" y="0"/>
                  </a:moveTo>
                  <a:lnTo>
                    <a:pt x="1312825" y="0"/>
                  </a:lnTo>
                  <a:cubicBezTo>
                    <a:pt x="1332699" y="0"/>
                    <a:pt x="1351758" y="7895"/>
                    <a:pt x="1365811" y="21948"/>
                  </a:cubicBezTo>
                  <a:cubicBezTo>
                    <a:pt x="1379864" y="36000"/>
                    <a:pt x="1387759" y="55060"/>
                    <a:pt x="1387759" y="74934"/>
                  </a:cubicBezTo>
                  <a:lnTo>
                    <a:pt x="1387759" y="825997"/>
                  </a:lnTo>
                  <a:cubicBezTo>
                    <a:pt x="1387759" y="845871"/>
                    <a:pt x="1379864" y="864931"/>
                    <a:pt x="1365811" y="878984"/>
                  </a:cubicBezTo>
                  <a:cubicBezTo>
                    <a:pt x="1351758" y="893036"/>
                    <a:pt x="1332699" y="900931"/>
                    <a:pt x="1312825" y="900931"/>
                  </a:cubicBezTo>
                  <a:lnTo>
                    <a:pt x="74934" y="900931"/>
                  </a:lnTo>
                  <a:cubicBezTo>
                    <a:pt x="55060" y="900931"/>
                    <a:pt x="36000" y="893036"/>
                    <a:pt x="21948" y="878984"/>
                  </a:cubicBezTo>
                  <a:cubicBezTo>
                    <a:pt x="7895" y="864931"/>
                    <a:pt x="0" y="845871"/>
                    <a:pt x="0" y="825997"/>
                  </a:cubicBezTo>
                  <a:lnTo>
                    <a:pt x="0" y="74934"/>
                  </a:lnTo>
                  <a:cubicBezTo>
                    <a:pt x="0" y="55060"/>
                    <a:pt x="7895" y="36000"/>
                    <a:pt x="21948" y="21948"/>
                  </a:cubicBezTo>
                  <a:cubicBezTo>
                    <a:pt x="36000" y="7895"/>
                    <a:pt x="55060" y="0"/>
                    <a:pt x="7493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20524" y="2846230"/>
            <a:ext cx="4264840" cy="2123546"/>
            <a:chOff x="0" y="0"/>
            <a:chExt cx="5686453" cy="283139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669601"/>
              <a:ext cx="4662800" cy="111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1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28ECC"/>
                  </a:solidFill>
                  <a:latin typeface="TT Chocolates Ultra-Bold"/>
                </a:rPr>
                <a:t>Trabajo de relevancia cultural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8575"/>
              <a:ext cx="4662800" cy="456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68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TT Chocolates"/>
                </a:rPr>
                <a:t>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862766"/>
              <a:ext cx="5686453" cy="968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096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TT Chocolates"/>
                </a:rPr>
                <a:t>Surge en contexto japonés, considerando el concepto de seguridad cultural en salud.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20524" y="6614728"/>
            <a:ext cx="4264840" cy="2114021"/>
            <a:chOff x="0" y="0"/>
            <a:chExt cx="5686453" cy="281869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669601"/>
              <a:ext cx="4662800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0"/>
                </a:lnSpc>
              </a:pPr>
              <a:r>
                <a:rPr lang="en-US" sz="3000">
                  <a:solidFill>
                    <a:srgbClr val="028ECC"/>
                  </a:solidFill>
                  <a:latin typeface="TT Chocolates Ultra-Bold"/>
                </a:rPr>
                <a:t>Flexibilidad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8575"/>
              <a:ext cx="4662800" cy="456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68"/>
                </a:lnSpc>
              </a:pPr>
              <a:endParaRPr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329366"/>
              <a:ext cx="5686453" cy="1489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96"/>
                </a:lnSpc>
              </a:pPr>
              <a:r>
                <a:rPr lang="en-US" sz="1800">
                  <a:solidFill>
                    <a:srgbClr val="000000"/>
                  </a:solidFill>
                  <a:latin typeface="TT Chocolates"/>
                </a:rPr>
                <a:t>Carece de postulados rigidos y universales, considera la realidad de los sujetos sin exclusión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011580" y="2846230"/>
            <a:ext cx="4264840" cy="1723496"/>
            <a:chOff x="0" y="0"/>
            <a:chExt cx="5686453" cy="2297995"/>
          </a:xfrm>
        </p:grpSpPr>
        <p:sp>
          <p:nvSpPr>
            <p:cNvPr id="27" name="TextBox 27"/>
            <p:cNvSpPr txBox="1"/>
            <p:nvPr/>
          </p:nvSpPr>
          <p:spPr>
            <a:xfrm>
              <a:off x="0" y="669601"/>
              <a:ext cx="4662800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1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28ECC"/>
                  </a:solidFill>
                  <a:latin typeface="TT Chocolates Ultra-Bold"/>
                </a:rPr>
                <a:t>Método cualitativo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28575"/>
              <a:ext cx="4662800" cy="456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6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329366"/>
              <a:ext cx="5686453" cy="968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096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TT Chocolates"/>
                </a:rPr>
                <a:t>Discurso del sujeto, en relación a significados de los elementos del río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011580" y="6614728"/>
            <a:ext cx="4264840" cy="1723496"/>
            <a:chOff x="0" y="0"/>
            <a:chExt cx="5686453" cy="2297995"/>
          </a:xfrm>
        </p:grpSpPr>
        <p:sp>
          <p:nvSpPr>
            <p:cNvPr id="31" name="TextBox 31"/>
            <p:cNvSpPr txBox="1"/>
            <p:nvPr/>
          </p:nvSpPr>
          <p:spPr>
            <a:xfrm>
              <a:off x="0" y="669601"/>
              <a:ext cx="4662800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1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28ECC"/>
                  </a:solidFill>
                  <a:latin typeface="TT Chocolates Ultra-Bold"/>
                </a:rPr>
                <a:t>Sujeto y colectivos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28575"/>
              <a:ext cx="4662800" cy="456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68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TT Chocolates"/>
                </a:rPr>
                <a:t>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329366"/>
              <a:ext cx="5686453" cy="968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096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TT Chocolates"/>
                </a:rPr>
                <a:t>Posibilidades tanto en evaluación individual, como herramienta de evaluación grupal.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200482" y="2495712"/>
            <a:ext cx="5269147" cy="3420723"/>
            <a:chOff x="0" y="0"/>
            <a:chExt cx="1387759" cy="9009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387759" cy="900931"/>
            </a:xfrm>
            <a:custGeom>
              <a:avLst/>
              <a:gdLst/>
              <a:ahLst/>
              <a:cxnLst/>
              <a:rect l="l" t="t" r="r" b="b"/>
              <a:pathLst>
                <a:path w="1387759" h="900931">
                  <a:moveTo>
                    <a:pt x="74934" y="0"/>
                  </a:moveTo>
                  <a:lnTo>
                    <a:pt x="1312825" y="0"/>
                  </a:lnTo>
                  <a:cubicBezTo>
                    <a:pt x="1332699" y="0"/>
                    <a:pt x="1351758" y="7895"/>
                    <a:pt x="1365811" y="21948"/>
                  </a:cubicBezTo>
                  <a:cubicBezTo>
                    <a:pt x="1379864" y="36000"/>
                    <a:pt x="1387759" y="55060"/>
                    <a:pt x="1387759" y="74934"/>
                  </a:cubicBezTo>
                  <a:lnTo>
                    <a:pt x="1387759" y="825997"/>
                  </a:lnTo>
                  <a:cubicBezTo>
                    <a:pt x="1387759" y="845871"/>
                    <a:pt x="1379864" y="864931"/>
                    <a:pt x="1365811" y="878984"/>
                  </a:cubicBezTo>
                  <a:cubicBezTo>
                    <a:pt x="1351758" y="893036"/>
                    <a:pt x="1332699" y="900931"/>
                    <a:pt x="1312825" y="900931"/>
                  </a:cubicBezTo>
                  <a:lnTo>
                    <a:pt x="74934" y="900931"/>
                  </a:lnTo>
                  <a:cubicBezTo>
                    <a:pt x="55060" y="900931"/>
                    <a:pt x="36000" y="893036"/>
                    <a:pt x="21948" y="878984"/>
                  </a:cubicBezTo>
                  <a:cubicBezTo>
                    <a:pt x="7895" y="864931"/>
                    <a:pt x="0" y="845871"/>
                    <a:pt x="0" y="825997"/>
                  </a:cubicBezTo>
                  <a:lnTo>
                    <a:pt x="0" y="74934"/>
                  </a:lnTo>
                  <a:cubicBezTo>
                    <a:pt x="0" y="55060"/>
                    <a:pt x="7895" y="36000"/>
                    <a:pt x="21948" y="21948"/>
                  </a:cubicBezTo>
                  <a:cubicBezTo>
                    <a:pt x="36000" y="7895"/>
                    <a:pt x="55060" y="0"/>
                    <a:pt x="74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833620" y="2846230"/>
            <a:ext cx="4264840" cy="2123546"/>
            <a:chOff x="0" y="0"/>
            <a:chExt cx="5686453" cy="2831395"/>
          </a:xfrm>
        </p:grpSpPr>
        <p:sp>
          <p:nvSpPr>
            <p:cNvPr id="38" name="TextBox 38"/>
            <p:cNvSpPr txBox="1"/>
            <p:nvPr/>
          </p:nvSpPr>
          <p:spPr>
            <a:xfrm>
              <a:off x="0" y="669601"/>
              <a:ext cx="4662800" cy="111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1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28ECC"/>
                  </a:solidFill>
                  <a:latin typeface="TT Chocolates Bold"/>
                </a:rPr>
                <a:t>Diseñado para la intervención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28575"/>
              <a:ext cx="4662800" cy="456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6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862766"/>
              <a:ext cx="5686453" cy="968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096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TT Chocolates"/>
                </a:rPr>
                <a:t>Simple de aplicar, surge desde el trabajo clínico de terapeutas ocupacionales</a:t>
              </a: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016513" y="892337"/>
            <a:ext cx="1239622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TT Chocolates Ultra-Bold"/>
              </a:rPr>
              <a:t>CARACTERISTICAS DEL MODELO DEL RIO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6DDCAD-2852-636E-BD2F-D46FD5C631D0}"/>
              </a:ext>
            </a:extLst>
          </p:cNvPr>
          <p:cNvSpPr txBox="1"/>
          <p:nvPr/>
        </p:nvSpPr>
        <p:spPr>
          <a:xfrm>
            <a:off x="3419278" y="9734250"/>
            <a:ext cx="13590037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800" dirty="0" err="1"/>
              <a:t>Iwama</a:t>
            </a:r>
            <a:r>
              <a:rPr lang="es-ES" sz="1800" dirty="0"/>
              <a:t>, M. 2006 </a:t>
            </a:r>
            <a:r>
              <a:rPr lang="es-ES" sz="1800" i="1" dirty="0"/>
              <a:t>“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Kawa</a:t>
            </a:r>
            <a:r>
              <a:rPr lang="es-ES" sz="1800" dirty="0"/>
              <a:t> </a:t>
            </a:r>
            <a:r>
              <a:rPr lang="es-ES" sz="1800" dirty="0" err="1"/>
              <a:t>Model</a:t>
            </a:r>
            <a:r>
              <a:rPr lang="es-ES" sz="1800" dirty="0"/>
              <a:t>, </a:t>
            </a:r>
            <a:r>
              <a:rPr lang="es-ES" sz="1800" dirty="0" err="1"/>
              <a:t>Culturally</a:t>
            </a:r>
            <a:r>
              <a:rPr lang="es-ES" sz="1800" dirty="0"/>
              <a:t> </a:t>
            </a:r>
            <a:r>
              <a:rPr lang="es-ES" sz="1800" dirty="0" err="1"/>
              <a:t>Relevant</a:t>
            </a:r>
            <a:r>
              <a:rPr lang="es-ES" sz="1800" dirty="0"/>
              <a:t> </a:t>
            </a:r>
            <a:r>
              <a:rPr lang="es-ES" sz="1800" dirty="0" err="1"/>
              <a:t>Ocupational</a:t>
            </a:r>
            <a:r>
              <a:rPr lang="es-ES" sz="1800" dirty="0"/>
              <a:t> </a:t>
            </a:r>
            <a:r>
              <a:rPr lang="es-ES" sz="1800" dirty="0" err="1"/>
              <a:t>Therapy</a:t>
            </a:r>
            <a:r>
              <a:rPr lang="es-ES" sz="1800" i="1" dirty="0"/>
              <a:t>”  Traducción Libre.  </a:t>
            </a:r>
            <a:endParaRPr lang="es-ES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045065">
            <a:off x="9786059" y="5859985"/>
            <a:ext cx="10946871" cy="5766964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8313537">
            <a:off x="-3412071" y="-1136819"/>
            <a:ext cx="13300994" cy="7007148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660405" y="2660312"/>
            <a:ext cx="10967189" cy="5971797"/>
            <a:chOff x="0" y="0"/>
            <a:chExt cx="2888478" cy="15728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88478" cy="1572819"/>
            </a:xfrm>
            <a:custGeom>
              <a:avLst/>
              <a:gdLst/>
              <a:ahLst/>
              <a:cxnLst/>
              <a:rect l="l" t="t" r="r" b="b"/>
              <a:pathLst>
                <a:path w="2888478" h="1572819">
                  <a:moveTo>
                    <a:pt x="36002" y="0"/>
                  </a:moveTo>
                  <a:lnTo>
                    <a:pt x="2852476" y="0"/>
                  </a:lnTo>
                  <a:cubicBezTo>
                    <a:pt x="2862024" y="0"/>
                    <a:pt x="2871182" y="3793"/>
                    <a:pt x="2877933" y="10545"/>
                  </a:cubicBezTo>
                  <a:cubicBezTo>
                    <a:pt x="2884685" y="17296"/>
                    <a:pt x="2888478" y="26453"/>
                    <a:pt x="2888478" y="36002"/>
                  </a:cubicBezTo>
                  <a:lnTo>
                    <a:pt x="2888478" y="1536817"/>
                  </a:lnTo>
                  <a:cubicBezTo>
                    <a:pt x="2888478" y="1546365"/>
                    <a:pt x="2884685" y="1555522"/>
                    <a:pt x="2877933" y="1562274"/>
                  </a:cubicBezTo>
                  <a:cubicBezTo>
                    <a:pt x="2871182" y="1569026"/>
                    <a:pt x="2862024" y="1572819"/>
                    <a:pt x="2852476" y="1572819"/>
                  </a:cubicBezTo>
                  <a:lnTo>
                    <a:pt x="36002" y="1572819"/>
                  </a:lnTo>
                  <a:cubicBezTo>
                    <a:pt x="26453" y="1572819"/>
                    <a:pt x="17296" y="1569026"/>
                    <a:pt x="10545" y="1562274"/>
                  </a:cubicBezTo>
                  <a:cubicBezTo>
                    <a:pt x="3793" y="1555522"/>
                    <a:pt x="0" y="1546365"/>
                    <a:pt x="0" y="1536817"/>
                  </a:cubicBezTo>
                  <a:lnTo>
                    <a:pt x="0" y="36002"/>
                  </a:lnTo>
                  <a:cubicBezTo>
                    <a:pt x="0" y="26453"/>
                    <a:pt x="3793" y="17296"/>
                    <a:pt x="10545" y="10545"/>
                  </a:cubicBezTo>
                  <a:cubicBezTo>
                    <a:pt x="17296" y="3793"/>
                    <a:pt x="26453" y="0"/>
                    <a:pt x="36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311486" y="3489433"/>
            <a:ext cx="7665029" cy="80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sz="3999" spc="235">
                <a:solidFill>
                  <a:srgbClr val="000000"/>
                </a:solidFill>
                <a:latin typeface="TT Chocolates Ultra-Bold"/>
              </a:rPr>
              <a:t>IMAGINEMOS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16097" y="4736061"/>
            <a:ext cx="8855807" cy="427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endParaRPr/>
          </a:p>
          <a:p>
            <a:pPr algn="ctr">
              <a:lnSpc>
                <a:spcPts val="3449"/>
              </a:lnSpc>
            </a:pPr>
            <a:r>
              <a:rPr lang="en-US" sz="2499">
                <a:solidFill>
                  <a:srgbClr val="313E50"/>
                </a:solidFill>
                <a:latin typeface="TT Chocolates"/>
              </a:rPr>
              <a:t>La vida es un viaje largo, como un río…</a:t>
            </a:r>
          </a:p>
          <a:p>
            <a:pPr algn="ctr">
              <a:lnSpc>
                <a:spcPts val="3449"/>
              </a:lnSpc>
            </a:pPr>
            <a:endParaRPr lang="en-US" sz="2499">
              <a:solidFill>
                <a:srgbClr val="313E50"/>
              </a:solidFill>
              <a:latin typeface="TT Chocolates"/>
            </a:endParaRPr>
          </a:p>
          <a:p>
            <a:pPr algn="ctr">
              <a:lnSpc>
                <a:spcPts val="3449"/>
              </a:lnSpc>
            </a:pPr>
            <a:r>
              <a:rPr lang="en-US" sz="2499">
                <a:solidFill>
                  <a:srgbClr val="313E50"/>
                </a:solidFill>
                <a:latin typeface="TT Chocolates"/>
              </a:rPr>
              <a:t>Nace en las montañas, recorre los senderos de la vida y se funde en el mar para volver a ser parte del ciclo vital…</a:t>
            </a:r>
          </a:p>
          <a:p>
            <a:pPr algn="ctr">
              <a:lnSpc>
                <a:spcPts val="3449"/>
              </a:lnSpc>
            </a:pPr>
            <a:endParaRPr lang="en-US" sz="2499">
              <a:solidFill>
                <a:srgbClr val="313E50"/>
              </a:solidFill>
              <a:latin typeface="TT Chocolates"/>
            </a:endParaRPr>
          </a:p>
          <a:p>
            <a:pPr algn="ctr">
              <a:lnSpc>
                <a:spcPts val="3449"/>
              </a:lnSpc>
            </a:pPr>
            <a:r>
              <a:rPr lang="en-US" sz="2499">
                <a:solidFill>
                  <a:srgbClr val="313E50"/>
                </a:solidFill>
                <a:latin typeface="TT Chocolates"/>
              </a:rPr>
              <a:t>¿Qué elementos distinguen un río?</a:t>
            </a:r>
          </a:p>
          <a:p>
            <a:pPr algn="ctr">
              <a:lnSpc>
                <a:spcPts val="3449"/>
              </a:lnSpc>
            </a:pPr>
            <a:endParaRPr lang="en-US" sz="2499">
              <a:solidFill>
                <a:srgbClr val="313E50"/>
              </a:solidFill>
              <a:latin typeface="TT Chocolates"/>
            </a:endParaRPr>
          </a:p>
          <a:p>
            <a:pPr algn="ctr">
              <a:lnSpc>
                <a:spcPts val="3449"/>
              </a:lnSpc>
            </a:pPr>
            <a:r>
              <a:rPr lang="en-US" sz="2499">
                <a:solidFill>
                  <a:srgbClr val="313E50"/>
                </a:solidFill>
                <a:latin typeface="TT Chocolates"/>
              </a:rPr>
              <a:t>¿Podrías nombrar algunos?</a:t>
            </a:r>
          </a:p>
          <a:p>
            <a:pPr algn="ctr">
              <a:lnSpc>
                <a:spcPts val="3449"/>
              </a:lnSpc>
            </a:pPr>
            <a:endParaRPr lang="en-US" sz="2499">
              <a:solidFill>
                <a:srgbClr val="313E50"/>
              </a:solidFill>
              <a:latin typeface="TT Chocolate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427405" y="1618009"/>
            <a:ext cx="1433189" cy="1560899"/>
          </a:xfrm>
          <a:custGeom>
            <a:avLst/>
            <a:gdLst/>
            <a:ahLst/>
            <a:cxnLst/>
            <a:rect l="l" t="t" r="r" b="b"/>
            <a:pathLst>
              <a:path w="1433189" h="1560899">
                <a:moveTo>
                  <a:pt x="0" y="0"/>
                </a:moveTo>
                <a:lnTo>
                  <a:pt x="1433190" y="0"/>
                </a:lnTo>
                <a:lnTo>
                  <a:pt x="1433190" y="1560899"/>
                </a:lnTo>
                <a:lnTo>
                  <a:pt x="0" y="156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0729" y="1028700"/>
            <a:ext cx="14306542" cy="9440472"/>
          </a:xfrm>
          <a:custGeom>
            <a:avLst/>
            <a:gdLst/>
            <a:ahLst/>
            <a:cxnLst/>
            <a:rect l="l" t="t" r="r" b="b"/>
            <a:pathLst>
              <a:path w="14306542" h="9440472">
                <a:moveTo>
                  <a:pt x="0" y="0"/>
                </a:moveTo>
                <a:lnTo>
                  <a:pt x="14306542" y="0"/>
                </a:lnTo>
                <a:lnTo>
                  <a:pt x="14306542" y="9440472"/>
                </a:lnTo>
                <a:lnTo>
                  <a:pt x="0" y="9440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2" b="-16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51703" y="4932817"/>
            <a:ext cx="4125871" cy="5354183"/>
          </a:xfrm>
          <a:custGeom>
            <a:avLst/>
            <a:gdLst/>
            <a:ahLst/>
            <a:cxnLst/>
            <a:rect l="l" t="t" r="r" b="b"/>
            <a:pathLst>
              <a:path w="4125871" h="5354183">
                <a:moveTo>
                  <a:pt x="0" y="0"/>
                </a:moveTo>
                <a:lnTo>
                  <a:pt x="4125871" y="0"/>
                </a:lnTo>
                <a:lnTo>
                  <a:pt x="4125871" y="5354183"/>
                </a:lnTo>
                <a:lnTo>
                  <a:pt x="0" y="5354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">
            <a:extLst>
              <a:ext uri="{FF2B5EF4-FFF2-40B4-BE49-F238E27FC236}">
                <a16:creationId xmlns:a16="http://schemas.microsoft.com/office/drawing/2014/main" id="{DDE4683E-5909-3F03-C86E-3C42E8500D0C}"/>
              </a:ext>
            </a:extLst>
          </p:cNvPr>
          <p:cNvSpPr/>
          <p:nvPr/>
        </p:nvSpPr>
        <p:spPr>
          <a:xfrm>
            <a:off x="11713076" y="595702"/>
            <a:ext cx="6315071" cy="6067681"/>
          </a:xfrm>
          <a:custGeom>
            <a:avLst/>
            <a:gdLst/>
            <a:ahLst/>
            <a:cxnLst/>
            <a:rect l="l" t="t" r="r" b="b"/>
            <a:pathLst>
              <a:path w="14306542" h="9440472">
                <a:moveTo>
                  <a:pt x="0" y="0"/>
                </a:moveTo>
                <a:lnTo>
                  <a:pt x="14306542" y="0"/>
                </a:lnTo>
                <a:lnTo>
                  <a:pt x="14306542" y="9440472"/>
                </a:lnTo>
                <a:lnTo>
                  <a:pt x="0" y="9440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2" b="-1672"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1110761" y="5562160"/>
            <a:ext cx="3106383" cy="909381"/>
            <a:chOff x="0" y="0"/>
            <a:chExt cx="138823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8235" cy="406400"/>
            </a:xfrm>
            <a:custGeom>
              <a:avLst/>
              <a:gdLst/>
              <a:ahLst/>
              <a:cxnLst/>
              <a:rect l="l" t="t" r="r" b="b"/>
              <a:pathLst>
                <a:path w="1388235" h="406400">
                  <a:moveTo>
                    <a:pt x="10411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41176" y="406400"/>
                  </a:lnTo>
                  <a:lnTo>
                    <a:pt x="1388235" y="203200"/>
                  </a:lnTo>
                  <a:lnTo>
                    <a:pt x="1041176" y="0"/>
                  </a:lnTo>
                  <a:close/>
                </a:path>
              </a:pathLst>
            </a:custGeom>
            <a:solidFill>
              <a:srgbClr val="028E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985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TT Chocolates Ultra-Bold"/>
                </a:rPr>
                <a:t>AGUA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38482" y="5562160"/>
            <a:ext cx="3586318" cy="909381"/>
            <a:chOff x="0" y="0"/>
            <a:chExt cx="138823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235" cy="406400"/>
            </a:xfrm>
            <a:custGeom>
              <a:avLst/>
              <a:gdLst/>
              <a:ahLst/>
              <a:cxnLst/>
              <a:rect l="l" t="t" r="r" b="b"/>
              <a:pathLst>
                <a:path w="1388235" h="406400">
                  <a:moveTo>
                    <a:pt x="10411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41176" y="406400"/>
                  </a:lnTo>
                  <a:lnTo>
                    <a:pt x="1388235" y="203200"/>
                  </a:lnTo>
                  <a:lnTo>
                    <a:pt x="1041176" y="0"/>
                  </a:lnTo>
                  <a:close/>
                </a:path>
              </a:pathLst>
            </a:custGeom>
            <a:solidFill>
              <a:srgbClr val="FBBF0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6985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TT Chocolates Ultra-Bold"/>
                </a:rPr>
                <a:t>PAREDES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90808" y="5562160"/>
            <a:ext cx="3106383" cy="909381"/>
            <a:chOff x="0" y="0"/>
            <a:chExt cx="138823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8235" cy="406400"/>
            </a:xfrm>
            <a:custGeom>
              <a:avLst/>
              <a:gdLst/>
              <a:ahLst/>
              <a:cxnLst/>
              <a:rect l="l" t="t" r="r" b="b"/>
              <a:pathLst>
                <a:path w="1388235" h="406400">
                  <a:moveTo>
                    <a:pt x="10411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41176" y="406400"/>
                  </a:lnTo>
                  <a:lnTo>
                    <a:pt x="1388235" y="203200"/>
                  </a:lnTo>
                  <a:lnTo>
                    <a:pt x="1041176" y="0"/>
                  </a:lnTo>
                  <a:close/>
                </a:path>
              </a:pathLst>
            </a:custGeom>
            <a:solidFill>
              <a:srgbClr val="028E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6985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TT Chocolates Ultra-Bold"/>
                </a:rPr>
                <a:t>ROCAS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40067" y="5562160"/>
            <a:ext cx="4323733" cy="909381"/>
            <a:chOff x="0" y="0"/>
            <a:chExt cx="138823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8235" cy="406400"/>
            </a:xfrm>
            <a:custGeom>
              <a:avLst/>
              <a:gdLst/>
              <a:ahLst/>
              <a:cxnLst/>
              <a:rect l="l" t="t" r="r" b="b"/>
              <a:pathLst>
                <a:path w="1388235" h="406400">
                  <a:moveTo>
                    <a:pt x="104117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41176" y="406400"/>
                  </a:lnTo>
                  <a:lnTo>
                    <a:pt x="1388235" y="203200"/>
                  </a:lnTo>
                  <a:lnTo>
                    <a:pt x="1041176" y="0"/>
                  </a:lnTo>
                  <a:close/>
                </a:path>
              </a:pathLst>
            </a:custGeom>
            <a:solidFill>
              <a:srgbClr val="FBBF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6985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TT Chocolates Ultra-Bold"/>
                </a:rPr>
                <a:t>TRONCOS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19893" y="2328193"/>
            <a:ext cx="3097251" cy="2648314"/>
            <a:chOff x="0" y="0"/>
            <a:chExt cx="4129669" cy="353108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9525"/>
              <a:ext cx="3836054" cy="467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6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28ECC"/>
                  </a:solidFill>
                  <a:latin typeface="TT Chocolates Ultra-Bold"/>
                </a:rPr>
                <a:t>Elemento vital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96191"/>
              <a:ext cx="4129669" cy="2834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50"/>
                </a:lnSpc>
              </a:pPr>
              <a:r>
                <a:rPr lang="en-US" sz="1899">
                  <a:solidFill>
                    <a:srgbClr val="000000"/>
                  </a:solidFill>
                  <a:latin typeface="TT Chocolates"/>
                </a:rPr>
                <a:t>El estado de bienestar del sujeto coincide con el flujo vital, tanto de forma individual como institucional, organizacional, colectiva o social.</a:t>
              </a:r>
            </a:p>
            <a:p>
              <a:pPr marL="0" lvl="0" indent="0" algn="l">
                <a:lnSpc>
                  <a:spcPts val="2450"/>
                </a:lnSpc>
                <a:spcBef>
                  <a:spcPct val="0"/>
                </a:spcBef>
              </a:pPr>
              <a:endParaRPr lang="en-US" sz="1899">
                <a:solidFill>
                  <a:srgbClr val="000000"/>
                </a:solidFill>
                <a:latin typeface="TT Chocolate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347614" y="6738241"/>
            <a:ext cx="3097251" cy="2488675"/>
            <a:chOff x="0" y="0"/>
            <a:chExt cx="4129669" cy="331823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9525"/>
              <a:ext cx="3836054" cy="467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28ECC"/>
                  </a:solidFill>
                  <a:latin typeface="TT Chocolates Ultra-Bold"/>
                </a:rPr>
                <a:t>Paredes y fondo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96191"/>
              <a:ext cx="4129669" cy="2622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21"/>
                </a:lnSpc>
              </a:pPr>
              <a:r>
                <a:rPr lang="en-US" sz="1799">
                  <a:solidFill>
                    <a:srgbClr val="000000"/>
                  </a:solidFill>
                  <a:latin typeface="TT Chocolates"/>
                </a:rPr>
                <a:t>Influencias ambientales, estructura, soporte de la vida del sujeto, desde una perspectiva orientada de manera colectiva o interdependiente. </a:t>
              </a:r>
            </a:p>
            <a:p>
              <a:pPr marL="0" lvl="0" indent="0" algn="l">
                <a:lnSpc>
                  <a:spcPts val="2063"/>
                </a:lnSpc>
                <a:spcBef>
                  <a:spcPct val="0"/>
                </a:spcBef>
              </a:pPr>
              <a:endParaRPr lang="en-US" sz="1799">
                <a:solidFill>
                  <a:srgbClr val="000000"/>
                </a:solidFill>
                <a:latin typeface="TT Chocolate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99940" y="2328193"/>
            <a:ext cx="3249258" cy="2488675"/>
            <a:chOff x="0" y="0"/>
            <a:chExt cx="4332345" cy="3318233"/>
          </a:xfrm>
        </p:grpSpPr>
        <p:sp>
          <p:nvSpPr>
            <p:cNvPr id="21" name="TextBox 21"/>
            <p:cNvSpPr txBox="1"/>
            <p:nvPr/>
          </p:nvSpPr>
          <p:spPr>
            <a:xfrm>
              <a:off x="0" y="9525"/>
              <a:ext cx="4024319" cy="467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59"/>
                </a:lnSpc>
              </a:pPr>
              <a:r>
                <a:rPr lang="en-US" sz="2399">
                  <a:solidFill>
                    <a:srgbClr val="028ECC"/>
                  </a:solidFill>
                  <a:latin typeface="TT Chocolates Ultra-Bold"/>
                </a:rPr>
                <a:t>Limitaciones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96191"/>
              <a:ext cx="4332345" cy="2622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22"/>
                </a:lnSpc>
              </a:pPr>
              <a:r>
                <a:rPr lang="en-US" sz="1800">
                  <a:solidFill>
                    <a:srgbClr val="000000"/>
                  </a:solidFill>
                  <a:latin typeface="TT Chocolates"/>
                </a:rPr>
                <a:t>Circunstancias concretas, que se consideran como impedimentos para el flujo vital del sujeto, percibidas por el mismo como problemáticas y difíciles de superar</a:t>
              </a:r>
            </a:p>
            <a:p>
              <a:pPr marL="0" lvl="0" indent="0" algn="l">
                <a:lnSpc>
                  <a:spcPts val="2063"/>
                </a:lnSpc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latin typeface="TT Chocolate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849199" y="6738241"/>
            <a:ext cx="3097251" cy="1637178"/>
            <a:chOff x="0" y="0"/>
            <a:chExt cx="4129669" cy="218290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9525"/>
              <a:ext cx="3836054" cy="475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6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28ECC"/>
                  </a:solidFill>
                  <a:latin typeface="TT Chocolates Ultra-Bold"/>
                </a:rPr>
                <a:t>Atributos del sujeto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03861"/>
              <a:ext cx="4129669" cy="1479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22"/>
                </a:lnSpc>
              </a:pPr>
              <a:r>
                <a:rPr lang="en-US" sz="1800">
                  <a:solidFill>
                    <a:srgbClr val="000000"/>
                  </a:solidFill>
                  <a:latin typeface="TT Chocolates"/>
                </a:rPr>
                <a:t>Atributos personales del sujeto que pueden afectar positiva o negativamente el flujo vital. </a:t>
              </a:r>
            </a:p>
            <a:p>
              <a:pPr marL="0" lvl="0" indent="0" algn="l">
                <a:lnSpc>
                  <a:spcPts val="2063"/>
                </a:lnSpc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latin typeface="TT Chocolate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26540" y="1083645"/>
            <a:ext cx="1239622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TT Chocolates Bold"/>
              </a:rPr>
              <a:t>ELEMENTOS DEL MODELO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2107304">
            <a:off x="-3689844" y="4948263"/>
            <a:ext cx="10946871" cy="5766964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4121305"/>
            <a:ext cx="7904447" cy="2432283"/>
            <a:chOff x="0" y="0"/>
            <a:chExt cx="2081830" cy="6406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1830" cy="640601"/>
            </a:xfrm>
            <a:custGeom>
              <a:avLst/>
              <a:gdLst/>
              <a:ahLst/>
              <a:cxnLst/>
              <a:rect l="l" t="t" r="r" b="b"/>
              <a:pathLst>
                <a:path w="2081830" h="640601">
                  <a:moveTo>
                    <a:pt x="49951" y="0"/>
                  </a:moveTo>
                  <a:lnTo>
                    <a:pt x="2031878" y="0"/>
                  </a:lnTo>
                  <a:cubicBezTo>
                    <a:pt x="2059466" y="0"/>
                    <a:pt x="2081830" y="22364"/>
                    <a:pt x="2081830" y="49951"/>
                  </a:cubicBezTo>
                  <a:lnTo>
                    <a:pt x="2081830" y="590650"/>
                  </a:lnTo>
                  <a:cubicBezTo>
                    <a:pt x="2081830" y="618237"/>
                    <a:pt x="2059466" y="640601"/>
                    <a:pt x="2031878" y="640601"/>
                  </a:cubicBezTo>
                  <a:lnTo>
                    <a:pt x="49951" y="640601"/>
                  </a:lnTo>
                  <a:cubicBezTo>
                    <a:pt x="22364" y="640601"/>
                    <a:pt x="0" y="618237"/>
                    <a:pt x="0" y="590650"/>
                  </a:cubicBezTo>
                  <a:lnTo>
                    <a:pt x="0" y="49951"/>
                  </a:lnTo>
                  <a:cubicBezTo>
                    <a:pt x="0" y="22364"/>
                    <a:pt x="22364" y="0"/>
                    <a:pt x="499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6826017"/>
            <a:ext cx="7904447" cy="2432283"/>
            <a:chOff x="0" y="0"/>
            <a:chExt cx="2081830" cy="6406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81830" cy="640601"/>
            </a:xfrm>
            <a:custGeom>
              <a:avLst/>
              <a:gdLst/>
              <a:ahLst/>
              <a:cxnLst/>
              <a:rect l="l" t="t" r="r" b="b"/>
              <a:pathLst>
                <a:path w="2081830" h="640601">
                  <a:moveTo>
                    <a:pt x="49951" y="0"/>
                  </a:moveTo>
                  <a:lnTo>
                    <a:pt x="2031878" y="0"/>
                  </a:lnTo>
                  <a:cubicBezTo>
                    <a:pt x="2059466" y="0"/>
                    <a:pt x="2081830" y="22364"/>
                    <a:pt x="2081830" y="49951"/>
                  </a:cubicBezTo>
                  <a:lnTo>
                    <a:pt x="2081830" y="590650"/>
                  </a:lnTo>
                  <a:cubicBezTo>
                    <a:pt x="2081830" y="618237"/>
                    <a:pt x="2059466" y="640601"/>
                    <a:pt x="2031878" y="640601"/>
                  </a:cubicBezTo>
                  <a:lnTo>
                    <a:pt x="49951" y="640601"/>
                  </a:lnTo>
                  <a:cubicBezTo>
                    <a:pt x="22364" y="640601"/>
                    <a:pt x="0" y="618237"/>
                    <a:pt x="0" y="590650"/>
                  </a:cubicBezTo>
                  <a:lnTo>
                    <a:pt x="0" y="49951"/>
                  </a:lnTo>
                  <a:cubicBezTo>
                    <a:pt x="0" y="22364"/>
                    <a:pt x="22364" y="0"/>
                    <a:pt x="499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00000">
            <a:off x="11540651" y="691234"/>
            <a:ext cx="10190688" cy="5368596"/>
            <a:chOff x="0" y="0"/>
            <a:chExt cx="1610360" cy="848360"/>
          </a:xfrm>
        </p:grpSpPr>
        <p:sp>
          <p:nvSpPr>
            <p:cNvPr id="11" name="Freeform 1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354853" y="4121305"/>
            <a:ext cx="7904447" cy="2432283"/>
            <a:chOff x="0" y="0"/>
            <a:chExt cx="2081830" cy="6406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81830" cy="640601"/>
            </a:xfrm>
            <a:custGeom>
              <a:avLst/>
              <a:gdLst/>
              <a:ahLst/>
              <a:cxnLst/>
              <a:rect l="l" t="t" r="r" b="b"/>
              <a:pathLst>
                <a:path w="2081830" h="640601">
                  <a:moveTo>
                    <a:pt x="49951" y="0"/>
                  </a:moveTo>
                  <a:lnTo>
                    <a:pt x="2031878" y="0"/>
                  </a:lnTo>
                  <a:cubicBezTo>
                    <a:pt x="2059466" y="0"/>
                    <a:pt x="2081830" y="22364"/>
                    <a:pt x="2081830" y="49951"/>
                  </a:cubicBezTo>
                  <a:lnTo>
                    <a:pt x="2081830" y="590650"/>
                  </a:lnTo>
                  <a:cubicBezTo>
                    <a:pt x="2081830" y="618237"/>
                    <a:pt x="2059466" y="640601"/>
                    <a:pt x="2031878" y="640601"/>
                  </a:cubicBezTo>
                  <a:lnTo>
                    <a:pt x="49951" y="640601"/>
                  </a:lnTo>
                  <a:cubicBezTo>
                    <a:pt x="22364" y="640601"/>
                    <a:pt x="0" y="618237"/>
                    <a:pt x="0" y="590650"/>
                  </a:cubicBezTo>
                  <a:lnTo>
                    <a:pt x="0" y="49951"/>
                  </a:lnTo>
                  <a:cubicBezTo>
                    <a:pt x="0" y="22364"/>
                    <a:pt x="22364" y="0"/>
                    <a:pt x="499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54853" y="6826017"/>
            <a:ext cx="7904447" cy="2432283"/>
            <a:chOff x="0" y="0"/>
            <a:chExt cx="2081830" cy="64060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81830" cy="640601"/>
            </a:xfrm>
            <a:custGeom>
              <a:avLst/>
              <a:gdLst/>
              <a:ahLst/>
              <a:cxnLst/>
              <a:rect l="l" t="t" r="r" b="b"/>
              <a:pathLst>
                <a:path w="2081830" h="640601">
                  <a:moveTo>
                    <a:pt x="49951" y="0"/>
                  </a:moveTo>
                  <a:lnTo>
                    <a:pt x="2031878" y="0"/>
                  </a:lnTo>
                  <a:cubicBezTo>
                    <a:pt x="2059466" y="0"/>
                    <a:pt x="2081830" y="22364"/>
                    <a:pt x="2081830" y="49951"/>
                  </a:cubicBezTo>
                  <a:lnTo>
                    <a:pt x="2081830" y="590650"/>
                  </a:lnTo>
                  <a:cubicBezTo>
                    <a:pt x="2081830" y="618237"/>
                    <a:pt x="2059466" y="640601"/>
                    <a:pt x="2031878" y="640601"/>
                  </a:cubicBezTo>
                  <a:lnTo>
                    <a:pt x="49951" y="640601"/>
                  </a:lnTo>
                  <a:cubicBezTo>
                    <a:pt x="22364" y="640601"/>
                    <a:pt x="0" y="618237"/>
                    <a:pt x="0" y="590650"/>
                  </a:cubicBezTo>
                  <a:lnTo>
                    <a:pt x="0" y="49951"/>
                  </a:lnTo>
                  <a:cubicBezTo>
                    <a:pt x="0" y="22364"/>
                    <a:pt x="22364" y="0"/>
                    <a:pt x="499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813933" y="4568694"/>
            <a:ext cx="873322" cy="130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72"/>
              </a:lnSpc>
            </a:pPr>
            <a:r>
              <a:rPr lang="en-US" sz="6572" spc="387">
                <a:solidFill>
                  <a:srgbClr val="028ECC"/>
                </a:solidFill>
                <a:latin typeface="TT Chocolates Ultra-Bold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13933" y="7236742"/>
            <a:ext cx="873322" cy="130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72"/>
              </a:lnSpc>
            </a:pPr>
            <a:r>
              <a:rPr lang="en-US" sz="6572" spc="387">
                <a:solidFill>
                  <a:srgbClr val="028ECC"/>
                </a:solidFill>
                <a:latin typeface="TT Chocolates Ultra-Bold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71402" y="4765946"/>
            <a:ext cx="4629197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spc="177" dirty="0">
                <a:solidFill>
                  <a:srgbClr val="000000"/>
                </a:solidFill>
                <a:latin typeface="TT Chocolates Ultra-Bold"/>
              </a:rPr>
              <a:t>¿QUÉ ES TERAPIA OCUPACIONAL?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71402" y="7798717"/>
            <a:ext cx="474290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spc="177">
                <a:solidFill>
                  <a:srgbClr val="000000"/>
                </a:solidFill>
                <a:latin typeface="TT Chocolates Bold"/>
              </a:rPr>
              <a:t>PROPUESTA DESDE T.O.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97858" y="4807362"/>
            <a:ext cx="485661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77" dirty="0">
                <a:solidFill>
                  <a:srgbClr val="000000"/>
                </a:solidFill>
                <a:latin typeface="TT Chocolates Ultra-Bold"/>
              </a:rPr>
              <a:t>INTERCULTURALIDAD Y T.O.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66293" y="7474867"/>
            <a:ext cx="4988176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77" dirty="0">
                <a:solidFill>
                  <a:srgbClr val="000000"/>
                </a:solidFill>
                <a:latin typeface="TT Chocolates Ultra-Bold"/>
              </a:rPr>
              <a:t>DESAFIOS Y CONCLUSIONES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6513" y="666594"/>
            <a:ext cx="8338340" cy="91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TT Chocolates Ultra-Bold"/>
              </a:rPr>
              <a:t>INTRODUCCIÓN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37663" y="4568694"/>
            <a:ext cx="666756" cy="130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72"/>
              </a:lnSpc>
            </a:pPr>
            <a:r>
              <a:rPr lang="en-US" sz="6572" spc="387">
                <a:solidFill>
                  <a:srgbClr val="028ECC"/>
                </a:solidFill>
                <a:latin typeface="TT Chocolates Ultra-Bold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37663" y="7236742"/>
            <a:ext cx="789473" cy="130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72"/>
              </a:lnSpc>
            </a:pPr>
            <a:r>
              <a:rPr lang="en-US" sz="6572" spc="387">
                <a:solidFill>
                  <a:srgbClr val="028ECC"/>
                </a:solidFill>
                <a:latin typeface="TT Chocolates Ultra-Bold"/>
              </a:rPr>
              <a:t>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3200" y="1257300"/>
            <a:ext cx="13361761" cy="8265448"/>
          </a:xfrm>
          <a:custGeom>
            <a:avLst/>
            <a:gdLst/>
            <a:ahLst/>
            <a:cxnLst/>
            <a:rect l="l" t="t" r="r" b="b"/>
            <a:pathLst>
              <a:path w="13361761" h="8265448">
                <a:moveTo>
                  <a:pt x="0" y="0"/>
                </a:moveTo>
                <a:lnTo>
                  <a:pt x="13361761" y="0"/>
                </a:lnTo>
                <a:lnTo>
                  <a:pt x="13361761" y="8265448"/>
                </a:lnTo>
                <a:lnTo>
                  <a:pt x="0" y="826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63073" y="339725"/>
            <a:ext cx="1239622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TT Chocolates Bold"/>
              </a:rPr>
              <a:t>PASOS SUGERIDOS PARA SU APLICACIÓN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31130-6FE4-FBFB-8637-275BF6B67EA2}"/>
              </a:ext>
            </a:extLst>
          </p:cNvPr>
          <p:cNvSpPr txBox="1"/>
          <p:nvPr/>
        </p:nvSpPr>
        <p:spPr>
          <a:xfrm>
            <a:off x="2743200" y="9751348"/>
            <a:ext cx="13590037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800" dirty="0" err="1"/>
              <a:t>Iwama</a:t>
            </a:r>
            <a:r>
              <a:rPr lang="es-ES" sz="1800" dirty="0"/>
              <a:t>, M. 2006 </a:t>
            </a:r>
            <a:r>
              <a:rPr lang="es-ES" sz="1800" i="1" dirty="0"/>
              <a:t>“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Kawa</a:t>
            </a:r>
            <a:r>
              <a:rPr lang="es-ES" sz="1800" dirty="0"/>
              <a:t> </a:t>
            </a:r>
            <a:r>
              <a:rPr lang="es-ES" sz="1800" dirty="0" err="1"/>
              <a:t>Model</a:t>
            </a:r>
            <a:r>
              <a:rPr lang="es-ES" sz="1800" dirty="0"/>
              <a:t>, </a:t>
            </a:r>
            <a:r>
              <a:rPr lang="es-ES" sz="1800" dirty="0" err="1"/>
              <a:t>Culturally</a:t>
            </a:r>
            <a:r>
              <a:rPr lang="es-ES" sz="1800" dirty="0"/>
              <a:t> </a:t>
            </a:r>
            <a:r>
              <a:rPr lang="es-ES" sz="1800" dirty="0" err="1"/>
              <a:t>Relevant</a:t>
            </a:r>
            <a:r>
              <a:rPr lang="es-ES" sz="1800" dirty="0"/>
              <a:t> </a:t>
            </a:r>
            <a:r>
              <a:rPr lang="es-ES" sz="1800" dirty="0" err="1"/>
              <a:t>Ocupational</a:t>
            </a:r>
            <a:r>
              <a:rPr lang="es-ES" sz="1800" dirty="0"/>
              <a:t> </a:t>
            </a:r>
            <a:r>
              <a:rPr lang="es-ES" sz="1800" dirty="0" err="1"/>
              <a:t>Therapy</a:t>
            </a:r>
            <a:r>
              <a:rPr lang="es-ES" sz="1800" i="1" dirty="0"/>
              <a:t>”  Traducción Libre p.197-201, 199-201.  </a:t>
            </a:r>
            <a:endParaRPr lang="es-ES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7341859">
            <a:off x="7747817" y="-1252847"/>
            <a:ext cx="9758526" cy="514092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2864265">
            <a:off x="8558965" y="2645560"/>
            <a:ext cx="13300994" cy="7007148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3050" y="535540"/>
            <a:ext cx="7500881" cy="5120602"/>
          </a:xfrm>
          <a:custGeom>
            <a:avLst/>
            <a:gdLst/>
            <a:ahLst/>
            <a:cxnLst/>
            <a:rect l="l" t="t" r="r" b="b"/>
            <a:pathLst>
              <a:path w="7500881" h="5120602">
                <a:moveTo>
                  <a:pt x="0" y="0"/>
                </a:moveTo>
                <a:lnTo>
                  <a:pt x="7500881" y="0"/>
                </a:lnTo>
                <a:lnTo>
                  <a:pt x="7500881" y="5120602"/>
                </a:lnTo>
                <a:lnTo>
                  <a:pt x="0" y="5120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26134" y="3032075"/>
            <a:ext cx="7235799" cy="5248134"/>
          </a:xfrm>
          <a:custGeom>
            <a:avLst/>
            <a:gdLst/>
            <a:ahLst/>
            <a:cxnLst/>
            <a:rect l="l" t="t" r="r" b="b"/>
            <a:pathLst>
              <a:path w="7235799" h="5248134">
                <a:moveTo>
                  <a:pt x="0" y="0"/>
                </a:moveTo>
                <a:lnTo>
                  <a:pt x="7235799" y="0"/>
                </a:lnTo>
                <a:lnTo>
                  <a:pt x="7235799" y="5248134"/>
                </a:lnTo>
                <a:lnTo>
                  <a:pt x="0" y="5248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48682" y="4591469"/>
            <a:ext cx="7061443" cy="5248134"/>
          </a:xfrm>
          <a:custGeom>
            <a:avLst/>
            <a:gdLst/>
            <a:ahLst/>
            <a:cxnLst/>
            <a:rect l="l" t="t" r="r" b="b"/>
            <a:pathLst>
              <a:path w="7061443" h="5248134">
                <a:moveTo>
                  <a:pt x="0" y="0"/>
                </a:moveTo>
                <a:lnTo>
                  <a:pt x="7061443" y="0"/>
                </a:lnTo>
                <a:lnTo>
                  <a:pt x="7061443" y="5248134"/>
                </a:lnTo>
                <a:lnTo>
                  <a:pt x="0" y="5248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7AD622A-99F1-0DEF-866E-40CA98CF3352}"/>
              </a:ext>
            </a:extLst>
          </p:cNvPr>
          <p:cNvSpPr txBox="1"/>
          <p:nvPr/>
        </p:nvSpPr>
        <p:spPr>
          <a:xfrm>
            <a:off x="4038599" y="772709"/>
            <a:ext cx="13702418" cy="6496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159"/>
              </a:lnSpc>
            </a:pPr>
            <a:r>
              <a:rPr lang="en-US" sz="3999" spc="235" dirty="0">
                <a:solidFill>
                  <a:srgbClr val="028ECC"/>
                </a:solidFill>
                <a:latin typeface="TT Chocolates Ultra-Bold"/>
              </a:rPr>
              <a:t>ALGUNOS EJEMPLOS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18248" y="-262719"/>
            <a:ext cx="8988841" cy="10812439"/>
            <a:chOff x="0" y="0"/>
            <a:chExt cx="11985121" cy="1441658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288" r="22288"/>
            <a:stretch>
              <a:fillRect/>
            </a:stretch>
          </p:blipFill>
          <p:spPr>
            <a:xfrm>
              <a:off x="0" y="0"/>
              <a:ext cx="11985121" cy="14416585"/>
            </a:xfrm>
            <a:prstGeom prst="rect">
              <a:avLst/>
            </a:prstGeom>
          </p:spPr>
        </p:pic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6058626" y="-1083077"/>
            <a:ext cx="7319243" cy="3855879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2140465">
            <a:off x="-3436105" y="6104006"/>
            <a:ext cx="9188818" cy="4840797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0" y="1747239"/>
            <a:ext cx="10748587" cy="7511061"/>
          </a:xfrm>
          <a:custGeom>
            <a:avLst/>
            <a:gdLst/>
            <a:ahLst/>
            <a:cxnLst/>
            <a:rect l="l" t="t" r="r" b="b"/>
            <a:pathLst>
              <a:path w="10748587" h="7511061">
                <a:moveTo>
                  <a:pt x="0" y="0"/>
                </a:moveTo>
                <a:lnTo>
                  <a:pt x="10748587" y="0"/>
                </a:lnTo>
                <a:lnTo>
                  <a:pt x="10748587" y="7511061"/>
                </a:lnTo>
                <a:lnTo>
                  <a:pt x="0" y="7511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95951" y="5327445"/>
            <a:ext cx="15427077" cy="4959555"/>
          </a:xfrm>
          <a:custGeom>
            <a:avLst/>
            <a:gdLst/>
            <a:ahLst/>
            <a:cxnLst/>
            <a:rect l="l" t="t" r="r" b="b"/>
            <a:pathLst>
              <a:path w="15427077" h="4959555">
                <a:moveTo>
                  <a:pt x="0" y="0"/>
                </a:moveTo>
                <a:lnTo>
                  <a:pt x="15427077" y="0"/>
                </a:lnTo>
                <a:lnTo>
                  <a:pt x="15427077" y="4959555"/>
                </a:lnTo>
                <a:lnTo>
                  <a:pt x="0" y="4959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5E57709B-DF78-0F35-28B9-D9D0C557B5BB}"/>
              </a:ext>
            </a:extLst>
          </p:cNvPr>
          <p:cNvSpPr txBox="1"/>
          <p:nvPr/>
        </p:nvSpPr>
        <p:spPr>
          <a:xfrm>
            <a:off x="195951" y="593082"/>
            <a:ext cx="12325843" cy="653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59"/>
              </a:lnSpc>
            </a:pPr>
            <a:r>
              <a:rPr lang="en-US" sz="3999" spc="235" dirty="0">
                <a:solidFill>
                  <a:srgbClr val="028ECC"/>
                </a:solidFill>
                <a:latin typeface="TT Chocolates Ultra-Bold"/>
              </a:rPr>
              <a:t>REGISTRO DE DATOS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800000">
            <a:off x="6058626" y="-1083077"/>
            <a:ext cx="7319243" cy="3855879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3436105" y="6104006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418730" y="1145852"/>
          <a:ext cx="13976333" cy="8868905"/>
        </p:xfrm>
        <a:graphic>
          <a:graphicData uri="http://schemas.openxmlformats.org/drawingml/2006/table">
            <a:tbl>
              <a:tblPr/>
              <a:tblGrid>
                <a:gridCol w="250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4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5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2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4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4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80229"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Sesión Nº1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Sesión Nº2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Sesión Nº3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Sesión Nº4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Sesión Nº5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Sesión Nº6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 Bold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9102"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Evaluación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individual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Bienvenida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y ejercicio de conciencia de movimiento (1)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Bienvenida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y ejercicio de conciencia de movimiento (2)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Bienvenida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y ejercicio de conciencia de movimiento (3)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Bienvenida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y ejercicio de conciencia de movimiento (4)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Bienvenida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y ejercicio de conciencia de movimiento (5)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9102"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Firma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de consentimiento informado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Evaluación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grupal: metáfora del río de la vida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Resultados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evaluación grupal, selección de temas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Dolor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crónico y funcionamiento cognitivo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Actividad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de movilidad articular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Evaluación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grupal: metáfora del río de la vida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3191">
                <a:tc rowSpan="2"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 dirty="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T Chocolates"/>
                        </a:rPr>
                        <a:t>   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Actividad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de cierre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Identificando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dolor y ansiedad en lo cotidiano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Técnicas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manejo del dolor y ansiedad.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Higiene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postural en la vida cotidiana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Resumen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del proceso y cierre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7281">
                <a:tc vMerge="1"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 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Actividad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de cierre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Actividad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de cierre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Actividad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de cierre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 dirty="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T Chocolates"/>
                        </a:rPr>
                        <a:t>Actividad</a:t>
                      </a:r>
                      <a:endParaRPr lang="en-US" sz="1800" dirty="0">
                        <a:solidFill>
                          <a:srgbClr val="000000"/>
                        </a:solidFill>
                        <a:latin typeface="TT Chocolates"/>
                      </a:endParaRP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T Chocolates"/>
                        </a:rPr>
                        <a:t>  de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T Chocolates"/>
                        </a:rPr>
                        <a:t>cierre</a:t>
                      </a:r>
                      <a:endParaRPr lang="en-US" sz="1800" dirty="0">
                        <a:solidFill>
                          <a:srgbClr val="000000"/>
                        </a:solidFill>
                        <a:latin typeface="TT Chocolates"/>
                      </a:endParaRP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Resumen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del proceso y cierre</a:t>
                      </a:r>
                    </a:p>
                    <a:p>
                      <a:pPr>
                        <a:lnSpc>
                          <a:spcPts val="2376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T Chocolates"/>
                        </a:rPr>
                        <a:t>  </a:t>
                      </a: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5679073" y="5143500"/>
            <a:ext cx="12061944" cy="4629627"/>
          </a:xfrm>
          <a:custGeom>
            <a:avLst/>
            <a:gdLst/>
            <a:ahLst/>
            <a:cxnLst/>
            <a:rect l="l" t="t" r="r" b="b"/>
            <a:pathLst>
              <a:path w="12061944" h="4629627">
                <a:moveTo>
                  <a:pt x="0" y="0"/>
                </a:moveTo>
                <a:lnTo>
                  <a:pt x="12061945" y="0"/>
                </a:lnTo>
                <a:lnTo>
                  <a:pt x="12061945" y="4629627"/>
                </a:lnTo>
                <a:lnTo>
                  <a:pt x="0" y="462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38599" y="772709"/>
            <a:ext cx="13702418" cy="6496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159"/>
              </a:lnSpc>
            </a:pPr>
            <a:r>
              <a:rPr lang="en-US" sz="3999" spc="235" dirty="0">
                <a:solidFill>
                  <a:srgbClr val="028ECC"/>
                </a:solidFill>
                <a:latin typeface="TT Chocolates Ultra-Bold"/>
              </a:rPr>
              <a:t>PLANIFICACIÓN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800000">
            <a:off x="6058626" y="-1083077"/>
            <a:ext cx="7319243" cy="3855879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3436105" y="6104006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78837" y="1866900"/>
            <a:ext cx="13206705" cy="4272758"/>
          </a:xfrm>
          <a:custGeom>
            <a:avLst/>
            <a:gdLst/>
            <a:ahLst/>
            <a:cxnLst/>
            <a:rect l="l" t="t" r="r" b="b"/>
            <a:pathLst>
              <a:path w="13206705" h="4272758">
                <a:moveTo>
                  <a:pt x="0" y="0"/>
                </a:moveTo>
                <a:lnTo>
                  <a:pt x="13206705" y="0"/>
                </a:lnTo>
                <a:lnTo>
                  <a:pt x="13206705" y="4272758"/>
                </a:lnTo>
                <a:lnTo>
                  <a:pt x="0" y="4272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86800" y="5597892"/>
            <a:ext cx="8280567" cy="4185442"/>
          </a:xfrm>
          <a:custGeom>
            <a:avLst/>
            <a:gdLst/>
            <a:ahLst/>
            <a:cxnLst/>
            <a:rect l="l" t="t" r="r" b="b"/>
            <a:pathLst>
              <a:path w="10132439" h="4684663">
                <a:moveTo>
                  <a:pt x="0" y="0"/>
                </a:moveTo>
                <a:lnTo>
                  <a:pt x="10132439" y="0"/>
                </a:lnTo>
                <a:lnTo>
                  <a:pt x="10132439" y="4684663"/>
                </a:lnTo>
                <a:lnTo>
                  <a:pt x="0" y="4684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E291825-49A9-2C61-D66A-5D3A162C911B}"/>
              </a:ext>
            </a:extLst>
          </p:cNvPr>
          <p:cNvSpPr txBox="1"/>
          <p:nvPr/>
        </p:nvSpPr>
        <p:spPr>
          <a:xfrm>
            <a:off x="152400" y="981674"/>
            <a:ext cx="12325843" cy="653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159"/>
              </a:lnSpc>
            </a:pPr>
            <a:r>
              <a:rPr lang="en-US" sz="3999" spc="235" dirty="0">
                <a:solidFill>
                  <a:srgbClr val="028ECC"/>
                </a:solidFill>
                <a:latin typeface="TT Chocolates Ultra-Bold"/>
              </a:rPr>
              <a:t>RE EVALUACIÓN: ASPECTOS CUANTITATIVOS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800000">
            <a:off x="6058626" y="-1083077"/>
            <a:ext cx="7319243" cy="3855879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3436105" y="6104006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2400" y="981674"/>
            <a:ext cx="12325843" cy="653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159"/>
              </a:lnSpc>
            </a:pPr>
            <a:r>
              <a:rPr lang="en-US" sz="3999" spc="235" dirty="0">
                <a:solidFill>
                  <a:srgbClr val="028ECC"/>
                </a:solidFill>
                <a:latin typeface="TT Chocolates Ultra-Bold"/>
              </a:rPr>
              <a:t>RE EVALUACIÓN: ASPECTOS CUALITATIVOS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79F30-090C-63FA-2630-FBC924B10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95500"/>
            <a:ext cx="13182601" cy="7467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4307" y="1498286"/>
            <a:ext cx="11812283" cy="7760014"/>
          </a:xfrm>
          <a:custGeom>
            <a:avLst/>
            <a:gdLst/>
            <a:ahLst/>
            <a:cxnLst/>
            <a:rect l="l" t="t" r="r" b="b"/>
            <a:pathLst>
              <a:path w="11812283" h="7760014">
                <a:moveTo>
                  <a:pt x="0" y="0"/>
                </a:moveTo>
                <a:lnTo>
                  <a:pt x="11812283" y="0"/>
                </a:lnTo>
                <a:lnTo>
                  <a:pt x="11812283" y="7760014"/>
                </a:lnTo>
                <a:lnTo>
                  <a:pt x="0" y="776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386387">
            <a:off x="-2723418" y="5622513"/>
            <a:ext cx="9105628" cy="4796971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7922690">
            <a:off x="11394460" y="-363604"/>
            <a:ext cx="8719097" cy="4593341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069607" y="3847242"/>
            <a:ext cx="9368725" cy="315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TT Chocolates Ultra-Bold"/>
              </a:rPr>
              <a:t>DESAFIOS Y CONCLUSIONES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386387">
            <a:off x="-2723418" y="5622513"/>
            <a:ext cx="9105628" cy="4796971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7922690">
            <a:off x="11394460" y="-363604"/>
            <a:ext cx="8719097" cy="4593341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459637" y="3590925"/>
            <a:ext cx="9368725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TT Chocolates Ultra-Bold"/>
              </a:rPr>
              <a:t>GRACIAS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19348" y="5292616"/>
            <a:ext cx="8776174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/>
          </a:p>
          <a:p>
            <a:pPr algn="ctr">
              <a:lnSpc>
                <a:spcPts val="4479"/>
              </a:lnSpc>
            </a:pPr>
            <a:r>
              <a:rPr lang="en-US" sz="3199" spc="246">
                <a:solidFill>
                  <a:srgbClr val="000000"/>
                </a:solidFill>
                <a:latin typeface="TT Chocolates"/>
              </a:rPr>
              <a:t>ROBERTO.NIETO@UACH.CL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0FCE304-1BCA-D68B-2FEB-1160B0B63E2D}"/>
              </a:ext>
            </a:extLst>
          </p:cNvPr>
          <p:cNvSpPr txBox="1">
            <a:spLocks/>
          </p:cNvSpPr>
          <p:nvPr/>
        </p:nvSpPr>
        <p:spPr>
          <a:xfrm>
            <a:off x="2057400" y="2476500"/>
            <a:ext cx="13563600" cy="7086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buFont typeface="Courier New"/>
              <a:buChar char="o"/>
            </a:pPr>
            <a:r>
              <a:rPr lang="es-CL" sz="2800" dirty="0"/>
              <a:t>Geertz, C. (1973) </a:t>
            </a:r>
            <a:r>
              <a:rPr lang="es-CL" sz="2800" i="1" dirty="0"/>
              <a:t>La interpretación de las culturas</a:t>
            </a:r>
            <a:r>
              <a:rPr lang="es-CL" sz="2800" dirty="0"/>
              <a:t>. Barcelona, España. Editorial Gedisa. </a:t>
            </a:r>
          </a:p>
          <a:p>
            <a:pPr algn="just">
              <a:lnSpc>
                <a:spcPct val="110000"/>
              </a:lnSpc>
              <a:buFont typeface="Courier New"/>
              <a:buChar char="o"/>
            </a:pPr>
            <a:r>
              <a:rPr lang="es-CL" sz="2800" dirty="0" err="1"/>
              <a:t>Leung</a:t>
            </a:r>
            <a:r>
              <a:rPr lang="es-CL" sz="2800" dirty="0"/>
              <a:t>, K., Ang, S., &amp; Tan, M. (2014). </a:t>
            </a:r>
            <a:r>
              <a:rPr lang="es-CL" sz="2800" i="1" dirty="0"/>
              <a:t>Intercultural </a:t>
            </a:r>
            <a:r>
              <a:rPr lang="es-CL" sz="2800" i="1" dirty="0" err="1"/>
              <a:t>competence</a:t>
            </a:r>
            <a:r>
              <a:rPr lang="es-CL" sz="2800" dirty="0"/>
              <a:t>. </a:t>
            </a:r>
            <a:r>
              <a:rPr lang="en-US" sz="2800" dirty="0"/>
              <a:t>The Annual Reviews, (1). </a:t>
            </a:r>
            <a:r>
              <a:rPr lang="en-US" sz="2800" dirty="0" err="1"/>
              <a:t>doi</a:t>
            </a:r>
            <a:r>
              <a:rPr lang="en-US" sz="2800" dirty="0"/>
              <a:t>: 10.1146/annurev-orgpsych-031413-091229</a:t>
            </a:r>
          </a:p>
          <a:p>
            <a:pPr algn="just">
              <a:lnSpc>
                <a:spcPct val="110000"/>
              </a:lnSpc>
              <a:buFont typeface="Courier New"/>
              <a:buChar char="o"/>
            </a:pPr>
            <a:r>
              <a:rPr lang="en-US" sz="2800" dirty="0"/>
              <a:t>UNESCO (2006). Directrices de la UNESCO </a:t>
            </a:r>
            <a:r>
              <a:rPr lang="en-US" sz="2800" dirty="0" err="1"/>
              <a:t>sobre</a:t>
            </a:r>
            <a:r>
              <a:rPr lang="en-US" sz="2800" dirty="0"/>
              <a:t> la </a:t>
            </a:r>
            <a:r>
              <a:rPr lang="en-US" sz="2800" dirty="0" err="1"/>
              <a:t>educación</a:t>
            </a:r>
            <a:r>
              <a:rPr lang="en-US" sz="2800" dirty="0"/>
              <a:t> intercultural. </a:t>
            </a:r>
            <a:r>
              <a:rPr lang="en-US" sz="2800" dirty="0" err="1"/>
              <a:t>Sección</a:t>
            </a:r>
            <a:r>
              <a:rPr lang="en-US" sz="2800" dirty="0"/>
              <a:t> de </a:t>
            </a:r>
            <a:r>
              <a:rPr lang="en-US" sz="2800" dirty="0" err="1"/>
              <a:t>Educación</a:t>
            </a:r>
            <a:r>
              <a:rPr lang="en-US" sz="2800" dirty="0"/>
              <a:t> para la Paz y </a:t>
            </a:r>
            <a:r>
              <a:rPr lang="en-US" sz="2800" dirty="0" err="1"/>
              <a:t>los</a:t>
            </a:r>
            <a:r>
              <a:rPr lang="en-US" sz="2800" dirty="0"/>
              <a:t> Derechos Humanos. </a:t>
            </a:r>
            <a:r>
              <a:rPr lang="en-US" sz="2800" dirty="0" err="1"/>
              <a:t>División</a:t>
            </a:r>
            <a:r>
              <a:rPr lang="en-US" sz="2800" dirty="0"/>
              <a:t> de </a:t>
            </a:r>
            <a:r>
              <a:rPr lang="en-US" sz="2800" dirty="0" err="1"/>
              <a:t>promoción</a:t>
            </a:r>
            <a:r>
              <a:rPr lang="en-US" sz="2800" dirty="0"/>
              <a:t> de la </a:t>
            </a:r>
            <a:r>
              <a:rPr lang="en-US" sz="2800" dirty="0" err="1"/>
              <a:t>educación</a:t>
            </a:r>
            <a:r>
              <a:rPr lang="en-US" sz="2800" dirty="0"/>
              <a:t> de </a:t>
            </a:r>
            <a:r>
              <a:rPr lang="en-US" sz="2800" dirty="0" err="1"/>
              <a:t>calidad</a:t>
            </a:r>
            <a:r>
              <a:rPr lang="en-US" sz="2800" dirty="0"/>
              <a:t>. </a:t>
            </a:r>
            <a:r>
              <a:rPr lang="en-US" sz="2800" dirty="0" err="1"/>
              <a:t>Recuperado</a:t>
            </a:r>
            <a:r>
              <a:rPr lang="en-US" sz="2800" dirty="0"/>
              <a:t> de </a:t>
            </a:r>
            <a:r>
              <a:rPr lang="en-US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http://unesdoc.unesco.org/images/0014/001478/147878s.pdf</a:t>
            </a:r>
            <a:r>
              <a:rPr lang="en-US" sz="2800" dirty="0"/>
              <a:t> </a:t>
            </a:r>
          </a:p>
          <a:p>
            <a:pPr algn="just">
              <a:lnSpc>
                <a:spcPct val="110000"/>
              </a:lnSpc>
              <a:buFont typeface="Courier New"/>
              <a:buChar char="o"/>
            </a:pPr>
            <a:r>
              <a:rPr lang="es-CL" sz="2800" dirty="0"/>
              <a:t>UNESCO (2013). </a:t>
            </a:r>
            <a:r>
              <a:rPr lang="es-CL" sz="2800" i="1" dirty="0"/>
              <a:t>Competencias interculturales: marco conceptual y operativo</a:t>
            </a:r>
            <a:r>
              <a:rPr lang="es-CL" sz="2800" dirty="0"/>
              <a:t>. Universidad Nacional de Colombia. Colombia.</a:t>
            </a:r>
          </a:p>
          <a:p>
            <a:pPr algn="just">
              <a:lnSpc>
                <a:spcPct val="110000"/>
              </a:lnSpc>
            </a:pPr>
            <a:r>
              <a:rPr lang="es-ES" sz="2800" dirty="0" err="1"/>
              <a:t>Iwama</a:t>
            </a:r>
            <a:r>
              <a:rPr lang="es-ES" sz="2800" dirty="0"/>
              <a:t>, M. 2006 </a:t>
            </a:r>
            <a:r>
              <a:rPr lang="es-ES" sz="2800" i="1" dirty="0"/>
              <a:t>“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Kawa</a:t>
            </a:r>
            <a:r>
              <a:rPr lang="es-ES" sz="2800" dirty="0"/>
              <a:t> </a:t>
            </a:r>
            <a:r>
              <a:rPr lang="es-ES" sz="2800" dirty="0" err="1"/>
              <a:t>Model</a:t>
            </a:r>
            <a:r>
              <a:rPr lang="es-ES" sz="2800" dirty="0"/>
              <a:t>, </a:t>
            </a:r>
            <a:r>
              <a:rPr lang="es-ES" sz="2800" dirty="0" err="1"/>
              <a:t>Culturally</a:t>
            </a:r>
            <a:r>
              <a:rPr lang="es-ES" sz="2800" dirty="0"/>
              <a:t> </a:t>
            </a:r>
            <a:r>
              <a:rPr lang="es-ES" sz="2800" dirty="0" err="1"/>
              <a:t>Relevant</a:t>
            </a:r>
            <a:r>
              <a:rPr lang="es-ES" sz="2800" dirty="0"/>
              <a:t> </a:t>
            </a:r>
            <a:r>
              <a:rPr lang="es-ES" sz="2800" dirty="0" err="1"/>
              <a:t>Ocupational</a:t>
            </a:r>
            <a:r>
              <a:rPr lang="es-ES" sz="2800" dirty="0"/>
              <a:t> </a:t>
            </a:r>
            <a:r>
              <a:rPr lang="es-ES" sz="2800" dirty="0" err="1"/>
              <a:t>Therapy</a:t>
            </a:r>
            <a:r>
              <a:rPr lang="es-ES" sz="2800" i="1" dirty="0"/>
              <a:t>”  Traducción Libre p.197-201, 199-201.  </a:t>
            </a:r>
            <a:endParaRPr lang="es-ES" sz="2800" dirty="0"/>
          </a:p>
          <a:p>
            <a:pPr algn="just">
              <a:lnSpc>
                <a:spcPct val="110000"/>
              </a:lnSpc>
            </a:pPr>
            <a:r>
              <a:rPr lang="es-ES" sz="2800" dirty="0" err="1"/>
              <a:t>Kronenberg</a:t>
            </a:r>
            <a:r>
              <a:rPr lang="es-ES" sz="2800" dirty="0"/>
              <a:t>, F. “et al”. 2007. Terapia Ocupacional sin Fronteras: Aprendiendo del espíritu de supervivientes. </a:t>
            </a:r>
            <a:r>
              <a:rPr lang="es-ES" sz="2800" i="1" dirty="0"/>
              <a:t>El modelo </a:t>
            </a:r>
            <a:r>
              <a:rPr lang="es-ES" sz="2800" i="1" dirty="0" err="1"/>
              <a:t>Kawa</a:t>
            </a:r>
            <a:r>
              <a:rPr lang="es-ES" sz="2800" i="1" dirty="0"/>
              <a:t> (Río), Naturaleza, Flujo vital y poder de la Terapia Ocupacional con relevancia cultural).</a:t>
            </a:r>
            <a:r>
              <a:rPr lang="es-ES" sz="2800" dirty="0"/>
              <a:t> Madrid, España: Editorial Panamericana. p.216-225</a:t>
            </a:r>
            <a:endParaRPr lang="es-CL" sz="2800" dirty="0"/>
          </a:p>
          <a:p>
            <a:endParaRPr lang="es-ES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9158755B-F49D-D6F5-16D7-867BD3AA56D1}"/>
              </a:ext>
            </a:extLst>
          </p:cNvPr>
          <p:cNvSpPr txBox="1"/>
          <p:nvPr/>
        </p:nvSpPr>
        <p:spPr>
          <a:xfrm>
            <a:off x="152400" y="981674"/>
            <a:ext cx="16002000" cy="653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159"/>
              </a:lnSpc>
            </a:pPr>
            <a:r>
              <a:rPr lang="en-US" sz="3999" spc="235" dirty="0">
                <a:solidFill>
                  <a:srgbClr val="028ECC"/>
                </a:solidFill>
                <a:latin typeface="TT Chocolates Ultra-Bold"/>
              </a:rPr>
              <a:t>BIBLIOGRAFIA</a:t>
            </a:r>
          </a:p>
        </p:txBody>
      </p:sp>
    </p:spTree>
    <p:extLst>
      <p:ext uri="{BB962C8B-B14F-4D97-AF65-F5344CB8AC3E}">
        <p14:creationId xmlns:p14="http://schemas.microsoft.com/office/powerpoint/2010/main" val="223238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770" y="272567"/>
            <a:ext cx="6776096" cy="4870933"/>
          </a:xfrm>
          <a:custGeom>
            <a:avLst/>
            <a:gdLst/>
            <a:ahLst/>
            <a:cxnLst/>
            <a:rect l="l" t="t" r="r" b="b"/>
            <a:pathLst>
              <a:path w="6776096" h="4870933">
                <a:moveTo>
                  <a:pt x="0" y="0"/>
                </a:moveTo>
                <a:lnTo>
                  <a:pt x="6776097" y="0"/>
                </a:lnTo>
                <a:lnTo>
                  <a:pt x="6776097" y="4870933"/>
                </a:lnTo>
                <a:lnTo>
                  <a:pt x="0" y="4870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61183" y="2857500"/>
            <a:ext cx="7173177" cy="5208350"/>
          </a:xfrm>
          <a:custGeom>
            <a:avLst/>
            <a:gdLst/>
            <a:ahLst/>
            <a:cxnLst/>
            <a:rect l="l" t="t" r="r" b="b"/>
            <a:pathLst>
              <a:path w="7173177" h="5208350">
                <a:moveTo>
                  <a:pt x="0" y="0"/>
                </a:moveTo>
                <a:lnTo>
                  <a:pt x="7173177" y="0"/>
                </a:lnTo>
                <a:lnTo>
                  <a:pt x="7173177" y="5208350"/>
                </a:lnTo>
                <a:lnTo>
                  <a:pt x="0" y="5208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40229" y="4270942"/>
            <a:ext cx="7748328" cy="5791679"/>
          </a:xfrm>
          <a:custGeom>
            <a:avLst/>
            <a:gdLst/>
            <a:ahLst/>
            <a:cxnLst/>
            <a:rect l="l" t="t" r="r" b="b"/>
            <a:pathLst>
              <a:path w="7748328" h="5791679">
                <a:moveTo>
                  <a:pt x="0" y="0"/>
                </a:moveTo>
                <a:lnTo>
                  <a:pt x="7748328" y="0"/>
                </a:lnTo>
                <a:lnTo>
                  <a:pt x="7748328" y="5791679"/>
                </a:lnTo>
                <a:lnTo>
                  <a:pt x="0" y="5791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313537">
            <a:off x="-3412071" y="-1136819"/>
            <a:ext cx="13300994" cy="7007148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3045065">
            <a:off x="9786059" y="5859985"/>
            <a:ext cx="10946871" cy="5766964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8753970" y="1525274"/>
            <a:ext cx="9119246" cy="7874558"/>
          </a:xfrm>
          <a:custGeom>
            <a:avLst/>
            <a:gdLst/>
            <a:ahLst/>
            <a:cxnLst/>
            <a:rect l="l" t="t" r="r" b="b"/>
            <a:pathLst>
              <a:path w="9119246" h="7874558">
                <a:moveTo>
                  <a:pt x="0" y="0"/>
                </a:moveTo>
                <a:lnTo>
                  <a:pt x="9119246" y="0"/>
                </a:lnTo>
                <a:lnTo>
                  <a:pt x="9119246" y="7874558"/>
                </a:lnTo>
                <a:lnTo>
                  <a:pt x="0" y="7874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2021847"/>
            <a:ext cx="8942030" cy="6881411"/>
            <a:chOff x="0" y="0"/>
            <a:chExt cx="11922706" cy="917521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922706" cy="9175215"/>
              <a:chOff x="0" y="0"/>
              <a:chExt cx="2355102" cy="181238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355102" cy="1812388"/>
              </a:xfrm>
              <a:custGeom>
                <a:avLst/>
                <a:gdLst/>
                <a:ahLst/>
                <a:cxnLst/>
                <a:rect l="l" t="t" r="r" b="b"/>
                <a:pathLst>
                  <a:path w="2355102" h="1812388">
                    <a:moveTo>
                      <a:pt x="44155" y="0"/>
                    </a:moveTo>
                    <a:lnTo>
                      <a:pt x="2310947" y="0"/>
                    </a:lnTo>
                    <a:cubicBezTo>
                      <a:pt x="2335333" y="0"/>
                      <a:pt x="2355102" y="19769"/>
                      <a:pt x="2355102" y="44155"/>
                    </a:cubicBezTo>
                    <a:lnTo>
                      <a:pt x="2355102" y="1768233"/>
                    </a:lnTo>
                    <a:cubicBezTo>
                      <a:pt x="2355102" y="1792619"/>
                      <a:pt x="2335333" y="1812388"/>
                      <a:pt x="2310947" y="1812388"/>
                    </a:cubicBezTo>
                    <a:lnTo>
                      <a:pt x="44155" y="1812388"/>
                    </a:lnTo>
                    <a:cubicBezTo>
                      <a:pt x="32445" y="1812388"/>
                      <a:pt x="21214" y="1807736"/>
                      <a:pt x="12933" y="1799455"/>
                    </a:cubicBezTo>
                    <a:cubicBezTo>
                      <a:pt x="4652" y="1791175"/>
                      <a:pt x="0" y="1779944"/>
                      <a:pt x="0" y="1768233"/>
                    </a:cubicBezTo>
                    <a:lnTo>
                      <a:pt x="0" y="44155"/>
                    </a:lnTo>
                    <a:cubicBezTo>
                      <a:pt x="0" y="32445"/>
                      <a:pt x="4652" y="21214"/>
                      <a:pt x="12933" y="12933"/>
                    </a:cubicBezTo>
                    <a:cubicBezTo>
                      <a:pt x="21214" y="4652"/>
                      <a:pt x="32445" y="0"/>
                      <a:pt x="4415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52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151535" y="2893258"/>
              <a:ext cx="9619636" cy="4772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39"/>
                </a:lnSpc>
              </a:pPr>
              <a:r>
                <a:rPr lang="en-US" sz="4099" spc="315">
                  <a:solidFill>
                    <a:srgbClr val="000000"/>
                  </a:solidFill>
                  <a:latin typeface="TT Chocolates"/>
                </a:rPr>
                <a:t>LaTO es una profesión que se encarga de la Promoción de la Salud y el Bienestar a través de la</a:t>
              </a:r>
              <a:r>
                <a:rPr lang="en-US" sz="4099" u="sng" spc="315">
                  <a:solidFill>
                    <a:srgbClr val="000000"/>
                  </a:solidFill>
                  <a:latin typeface="TT Chocolates"/>
                </a:rPr>
                <a:t> ocupación. </a:t>
              </a:r>
            </a:p>
            <a:p>
              <a:pPr algn="ctr">
                <a:lnSpc>
                  <a:spcPts val="5739"/>
                </a:lnSpc>
              </a:pPr>
              <a:endParaRPr lang="en-US" sz="4099" u="sng" spc="315">
                <a:solidFill>
                  <a:srgbClr val="000000"/>
                </a:solidFill>
                <a:latin typeface="TT Chocolate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1535" y="1423358"/>
              <a:ext cx="9619636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TT Chocolates Ultra-Bold"/>
                </a:rPr>
                <a:t>INTRODUCCIÓN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72063">
            <a:off x="-1799376" y="-381651"/>
            <a:ext cx="10664273" cy="561808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2880564" y="5141970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673532" y="1694987"/>
            <a:ext cx="8285893" cy="80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99"/>
              </a:lnSpc>
            </a:pPr>
            <a:r>
              <a:rPr lang="en-US" sz="3999" spc="235">
                <a:solidFill>
                  <a:srgbClr val="000000"/>
                </a:solidFill>
                <a:latin typeface="TT Chocolates Ultra-Bold"/>
              </a:rPr>
              <a:t>PARTICIPACIÓN Y T.O. </a:t>
            </a:r>
          </a:p>
        </p:txBody>
      </p:sp>
      <p:sp>
        <p:nvSpPr>
          <p:cNvPr id="7" name="Freeform 7"/>
          <p:cNvSpPr/>
          <p:nvPr/>
        </p:nvSpPr>
        <p:spPr>
          <a:xfrm>
            <a:off x="612568" y="1895012"/>
            <a:ext cx="8281297" cy="6737829"/>
          </a:xfrm>
          <a:custGeom>
            <a:avLst/>
            <a:gdLst/>
            <a:ahLst/>
            <a:cxnLst/>
            <a:rect l="l" t="t" r="r" b="b"/>
            <a:pathLst>
              <a:path w="8281297" h="6737829">
                <a:moveTo>
                  <a:pt x="0" y="0"/>
                </a:moveTo>
                <a:lnTo>
                  <a:pt x="8281297" y="0"/>
                </a:lnTo>
                <a:lnTo>
                  <a:pt x="8281297" y="6737829"/>
                </a:lnTo>
                <a:lnTo>
                  <a:pt x="0" y="6737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502347" y="3088863"/>
            <a:ext cx="7970142" cy="4580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3"/>
              </a:lnSpc>
            </a:pPr>
            <a:r>
              <a:rPr lang="en-US" sz="3799">
                <a:solidFill>
                  <a:srgbClr val="313E50"/>
                </a:solidFill>
                <a:latin typeface="TT Chocolates"/>
              </a:rPr>
              <a:t>Se establece que la participación puede ser facilitada o restringida por entornos físicos, sociales, actitudinales y legislativos. Por todo ello la práctica de la T.O. podría estar dirigida a aquellos aspectos variables del entorno para mejorarla participación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72063">
            <a:off x="-1799376" y="-381651"/>
            <a:ext cx="10664273" cy="561808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2880564" y="5141970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69601" y="504786"/>
            <a:ext cx="9010722" cy="6170099"/>
          </a:xfrm>
          <a:custGeom>
            <a:avLst/>
            <a:gdLst/>
            <a:ahLst/>
            <a:cxnLst/>
            <a:rect l="l" t="t" r="r" b="b"/>
            <a:pathLst>
              <a:path w="9010722" h="6170099">
                <a:moveTo>
                  <a:pt x="0" y="0"/>
                </a:moveTo>
                <a:lnTo>
                  <a:pt x="9010722" y="0"/>
                </a:lnTo>
                <a:lnTo>
                  <a:pt x="9010722" y="6170098"/>
                </a:lnTo>
                <a:lnTo>
                  <a:pt x="0" y="6170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83690" y="4391639"/>
            <a:ext cx="8475610" cy="5599039"/>
          </a:xfrm>
          <a:custGeom>
            <a:avLst/>
            <a:gdLst/>
            <a:ahLst/>
            <a:cxnLst/>
            <a:rect l="l" t="t" r="r" b="b"/>
            <a:pathLst>
              <a:path w="8475610" h="5599039">
                <a:moveTo>
                  <a:pt x="0" y="0"/>
                </a:moveTo>
                <a:lnTo>
                  <a:pt x="8475610" y="0"/>
                </a:lnTo>
                <a:lnTo>
                  <a:pt x="8475610" y="5599039"/>
                </a:lnTo>
                <a:lnTo>
                  <a:pt x="0" y="5599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648608" y="790575"/>
            <a:ext cx="8285893" cy="98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4899" spc="289">
                <a:solidFill>
                  <a:srgbClr val="000000"/>
                </a:solidFill>
                <a:latin typeface="TT Chocolates Ultra-Bold"/>
              </a:rPr>
              <a:t>CULTURA Y T.O.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72063">
            <a:off x="-1799376" y="-381651"/>
            <a:ext cx="10664273" cy="561808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2880564" y="5141970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12568" y="690756"/>
            <a:ext cx="9083056" cy="6671251"/>
          </a:xfrm>
          <a:custGeom>
            <a:avLst/>
            <a:gdLst/>
            <a:ahLst/>
            <a:cxnLst/>
            <a:rect l="l" t="t" r="r" b="b"/>
            <a:pathLst>
              <a:path w="9083056" h="6671251">
                <a:moveTo>
                  <a:pt x="0" y="0"/>
                </a:moveTo>
                <a:lnTo>
                  <a:pt x="9083057" y="0"/>
                </a:lnTo>
                <a:lnTo>
                  <a:pt x="9083057" y="6671251"/>
                </a:lnTo>
                <a:lnTo>
                  <a:pt x="0" y="66712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85258" y="3506872"/>
            <a:ext cx="8574042" cy="6198484"/>
          </a:xfrm>
          <a:custGeom>
            <a:avLst/>
            <a:gdLst/>
            <a:ahLst/>
            <a:cxnLst/>
            <a:rect l="l" t="t" r="r" b="b"/>
            <a:pathLst>
              <a:path w="8574042" h="6198484">
                <a:moveTo>
                  <a:pt x="0" y="0"/>
                </a:moveTo>
                <a:lnTo>
                  <a:pt x="8574042" y="0"/>
                </a:lnTo>
                <a:lnTo>
                  <a:pt x="8574042" y="6198483"/>
                </a:lnTo>
                <a:lnTo>
                  <a:pt x="0" y="6198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42" r="-3642" b="-368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144000" y="790575"/>
            <a:ext cx="8285893" cy="98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4899" spc="289">
                <a:solidFill>
                  <a:srgbClr val="000000"/>
                </a:solidFill>
                <a:latin typeface="TT Chocolates Ultra-Bold"/>
              </a:rPr>
              <a:t>CULTURA Y T.O.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72063">
            <a:off x="-1799376" y="-381651"/>
            <a:ext cx="10664273" cy="561808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2880564" y="5141970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71117" y="117292"/>
            <a:ext cx="7653733" cy="5599039"/>
          </a:xfrm>
          <a:custGeom>
            <a:avLst/>
            <a:gdLst/>
            <a:ahLst/>
            <a:cxnLst/>
            <a:rect l="l" t="t" r="r" b="b"/>
            <a:pathLst>
              <a:path w="7653733" h="5599039">
                <a:moveTo>
                  <a:pt x="0" y="0"/>
                </a:moveTo>
                <a:lnTo>
                  <a:pt x="7653733" y="0"/>
                </a:lnTo>
                <a:lnTo>
                  <a:pt x="7653733" y="5599039"/>
                </a:lnTo>
                <a:lnTo>
                  <a:pt x="0" y="5599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8229" y="3378091"/>
            <a:ext cx="7665178" cy="5601476"/>
          </a:xfrm>
          <a:custGeom>
            <a:avLst/>
            <a:gdLst/>
            <a:ahLst/>
            <a:cxnLst/>
            <a:rect l="l" t="t" r="r" b="b"/>
            <a:pathLst>
              <a:path w="7665178" h="5601476">
                <a:moveTo>
                  <a:pt x="0" y="0"/>
                </a:moveTo>
                <a:lnTo>
                  <a:pt x="7665178" y="0"/>
                </a:lnTo>
                <a:lnTo>
                  <a:pt x="7665178" y="5601476"/>
                </a:lnTo>
                <a:lnTo>
                  <a:pt x="0" y="5601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40238" y="4755234"/>
            <a:ext cx="8471065" cy="5300463"/>
          </a:xfrm>
          <a:custGeom>
            <a:avLst/>
            <a:gdLst/>
            <a:ahLst/>
            <a:cxnLst/>
            <a:rect l="l" t="t" r="r" b="b"/>
            <a:pathLst>
              <a:path w="8471065" h="5300463">
                <a:moveTo>
                  <a:pt x="0" y="0"/>
                </a:moveTo>
                <a:lnTo>
                  <a:pt x="8471064" y="0"/>
                </a:lnTo>
                <a:lnTo>
                  <a:pt x="8471064" y="5300463"/>
                </a:lnTo>
                <a:lnTo>
                  <a:pt x="0" y="5300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13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973407" y="2737044"/>
            <a:ext cx="8285893" cy="98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4899" spc="289" dirty="0">
                <a:solidFill>
                  <a:srgbClr val="000000"/>
                </a:solidFill>
                <a:latin typeface="TT Chocolates Ultra-Bold"/>
              </a:rPr>
              <a:t>CULTURA Y T.O.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22647" y="4305300"/>
            <a:ext cx="8052634" cy="22266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3582"/>
              </a:lnSpc>
              <a:spcBef>
                <a:spcPct val="0"/>
              </a:spcBef>
            </a:pPr>
            <a:r>
              <a:rPr lang="en-US" sz="2596" spc="778" dirty="0">
                <a:solidFill>
                  <a:srgbClr val="000000"/>
                </a:solidFill>
                <a:latin typeface="TT Chocolates Bold"/>
              </a:rPr>
              <a:t> DISCIPLINAS CONSTRUIDAS SOBRE NORMAS CULTURALES OCCIDENTALES Y UNIVERSALMENTE APLICADAS EN OTROS CONTEXTOS CULTURALES.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72063">
            <a:off x="-1799376" y="-381651"/>
            <a:ext cx="10664273" cy="561808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28EC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40465">
            <a:off x="-2880564" y="5141970"/>
            <a:ext cx="9188818" cy="4840797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BBF0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973407" y="790575"/>
            <a:ext cx="8285893" cy="98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9"/>
              </a:lnSpc>
            </a:pPr>
            <a:r>
              <a:rPr lang="en-US" sz="4899" spc="289">
                <a:solidFill>
                  <a:srgbClr val="000000"/>
                </a:solidFill>
                <a:latin typeface="TT Chocolates Ultra-Bold"/>
              </a:rPr>
              <a:t>CULTURA Y T.O.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17225" y="2933700"/>
            <a:ext cx="11673002" cy="3160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20"/>
              </a:lnSpc>
              <a:spcBef>
                <a:spcPct val="0"/>
              </a:spcBef>
            </a:pPr>
            <a:r>
              <a:rPr lang="en-US" sz="15776" spc="930" dirty="0" err="1">
                <a:solidFill>
                  <a:srgbClr val="000000"/>
                </a:solidFill>
                <a:ea typeface="TT Chocolates Bold"/>
              </a:rPr>
              <a:t>作業療法</a:t>
            </a:r>
            <a:endParaRPr lang="en-US" sz="15776" spc="930" dirty="0">
              <a:solidFill>
                <a:srgbClr val="000000"/>
              </a:solidFill>
              <a:ea typeface="TT Chocolate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97550" y="6850667"/>
            <a:ext cx="8777402" cy="984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9"/>
              </a:lnSpc>
              <a:spcBef>
                <a:spcPct val="0"/>
              </a:spcBef>
            </a:pPr>
            <a:r>
              <a:rPr lang="en-US" sz="4899" spc="289" dirty="0">
                <a:solidFill>
                  <a:srgbClr val="000000"/>
                </a:solidFill>
                <a:latin typeface="TT Chocolates Ultra-Bold"/>
              </a:rPr>
              <a:t>TERAPIA OCUPACIONAL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1129</Words>
  <Application>Microsoft Macintosh PowerPoint</Application>
  <PresentationFormat>Custom</PresentationFormat>
  <Paragraphs>193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TT Chocolates</vt:lpstr>
      <vt:lpstr>TT Chocolates Ultra-Bold</vt:lpstr>
      <vt:lpstr>TT Chocolates Bold</vt:lpstr>
      <vt:lpstr>Calibri</vt:lpstr>
      <vt:lpstr>Arial</vt:lpstr>
      <vt:lpstr>TT Chocolates Extra-Light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universitario moderno minimalista amarillo y azul</dc:title>
  <cp:lastModifiedBy>Roberto Nieto V.</cp:lastModifiedBy>
  <cp:revision>3</cp:revision>
  <cp:lastPrinted>2023-07-19T21:39:52Z</cp:lastPrinted>
  <dcterms:created xsi:type="dcterms:W3CDTF">2006-08-16T00:00:00Z</dcterms:created>
  <dcterms:modified xsi:type="dcterms:W3CDTF">2023-07-19T21:40:00Z</dcterms:modified>
  <dc:identifier>DAFpGLUcqew</dc:identifier>
</cp:coreProperties>
</file>