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39" r:id="rId3"/>
    <p:sldId id="341" r:id="rId4"/>
    <p:sldId id="260" r:id="rId5"/>
    <p:sldId id="326" r:id="rId6"/>
    <p:sldId id="267" r:id="rId7"/>
    <p:sldId id="262" r:id="rId8"/>
    <p:sldId id="263" r:id="rId9"/>
    <p:sldId id="268" r:id="rId10"/>
    <p:sldId id="347" r:id="rId11"/>
    <p:sldId id="346" r:id="rId12"/>
    <p:sldId id="345" r:id="rId13"/>
    <p:sldId id="343" r:id="rId14"/>
    <p:sldId id="327" r:id="rId15"/>
    <p:sldId id="342" r:id="rId16"/>
    <p:sldId id="273" r:id="rId17"/>
    <p:sldId id="271" r:id="rId18"/>
  </p:sldIdLst>
  <p:sldSz cx="12192000" cy="6858000"/>
  <p:notesSz cx="6858000" cy="9144000"/>
  <p:embeddedFontLst>
    <p:embeddedFont>
      <p:font typeface="Calibri Light" panose="020F030202020403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ExtraBold" panose="020B0604020202020204" charset="0"/>
      <p:bold r:id="rId26"/>
      <p:boldItalic r:id="rId27"/>
    </p:embeddedFont>
    <p:embeddedFont>
      <p:font typeface="PT Sans" panose="020B0604020202020204" charset="0"/>
      <p:regular r:id="rId28"/>
      <p:bold r:id="rId29"/>
      <p:italic r:id="rId30"/>
      <p:boldItalic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  <p:embeddedFont>
      <p:font typeface="Open Sans" panose="020B0604020202020204" charset="0"/>
      <p:regular r:id="rId36"/>
      <p:bold r:id="rId37"/>
      <p:italic r:id="rId38"/>
      <p:boldItalic r:id="rId39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11EB27-F172-4ACD-943C-5A2BF15C310E}">
  <a:tblStyle styleId="{C511EB27-F172-4ACD-943C-5A2BF15C31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79"/>
  </p:normalViewPr>
  <p:slideViewPr>
    <p:cSldViewPr snapToGrid="0">
      <p:cViewPr varScale="1">
        <p:scale>
          <a:sx n="109" d="100"/>
          <a:sy n="109" d="100"/>
        </p:scale>
        <p:origin x="8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B90A7-C583-413E-A057-9D7DE7E2724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181AE4-1C55-4A60-9018-8DBEBA525E15}">
      <dgm:prSet custT="1"/>
      <dgm:spPr/>
      <dgm:t>
        <a:bodyPr/>
        <a:lstStyle/>
        <a:p>
          <a:pPr algn="just"/>
          <a:r>
            <a:rPr lang="es-C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Regularización: que se pueda incluir la regularización de padres, madres o la figura que ejerce el cuidado (abuelos, tíos</a:t>
          </a:r>
          <a:r>
            <a:rPr lang="es-CL" sz="1800" dirty="0"/>
            <a:t>).</a:t>
          </a:r>
          <a:endParaRPr lang="en-US" sz="1800" dirty="0"/>
        </a:p>
      </dgm:t>
    </dgm:pt>
    <dgm:pt modelId="{13BC329B-2B8A-42C3-8E37-77CEB42E7721}" type="parTrans" cxnId="{A18B4767-A968-4F38-9B3E-BA4E1DEC306D}">
      <dgm:prSet/>
      <dgm:spPr/>
      <dgm:t>
        <a:bodyPr/>
        <a:lstStyle/>
        <a:p>
          <a:endParaRPr lang="en-US"/>
        </a:p>
      </dgm:t>
    </dgm:pt>
    <dgm:pt modelId="{C0237F72-10AC-4167-9BE3-E2682EE02188}" type="sibTrans" cxnId="{A18B4767-A968-4F38-9B3E-BA4E1DEC306D}">
      <dgm:prSet/>
      <dgm:spPr/>
      <dgm:t>
        <a:bodyPr/>
        <a:lstStyle/>
        <a:p>
          <a:endParaRPr lang="en-US"/>
        </a:p>
      </dgm:t>
    </dgm:pt>
    <dgm:pt modelId="{EE2A5CFC-886C-4608-B9CA-DF2FE744DA0A}">
      <dgm:prSet custT="1"/>
      <dgm:spPr/>
      <dgm:t>
        <a:bodyPr/>
        <a:lstStyle/>
        <a:p>
          <a:pPr algn="just"/>
          <a:r>
            <a:rPr lang="es-C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Expulsión y separación de familia: siempre constituye una amenaza que contradice principios de interés superior del niño y de reunificación familiar.</a:t>
          </a:r>
          <a:endParaRPr lang="en-US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75F09E-A616-49B8-9C5B-87A9CC4E17E2}" type="parTrans" cxnId="{618F95F0-5913-4A35-B65D-4E4C2D0B8FC6}">
      <dgm:prSet/>
      <dgm:spPr/>
      <dgm:t>
        <a:bodyPr/>
        <a:lstStyle/>
        <a:p>
          <a:endParaRPr lang="en-US"/>
        </a:p>
      </dgm:t>
    </dgm:pt>
    <dgm:pt modelId="{90931791-FDA3-4BA2-B553-DB6C49DB55F5}" type="sibTrans" cxnId="{618F95F0-5913-4A35-B65D-4E4C2D0B8FC6}">
      <dgm:prSet/>
      <dgm:spPr/>
      <dgm:t>
        <a:bodyPr/>
        <a:lstStyle/>
        <a:p>
          <a:endParaRPr lang="en-US"/>
        </a:p>
      </dgm:t>
    </dgm:pt>
    <dgm:pt modelId="{8A51DB9E-F7DA-4887-BA60-78737E6D01F7}">
      <dgm:prSet custT="1"/>
      <dgm:spPr/>
      <dgm:t>
        <a:bodyPr/>
        <a:lstStyle/>
        <a:p>
          <a:pPr algn="just"/>
          <a:r>
            <a:rPr lang="es-C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Sistemas de protección: inclusión de familias migrantes, con enfoque intercultural.</a:t>
          </a:r>
          <a:endParaRPr lang="en-US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6F507B9-FCB5-4963-BCFD-7DA39E78A543}" type="parTrans" cxnId="{FE756D0B-8960-40E3-B490-170D5E792D1B}">
      <dgm:prSet/>
      <dgm:spPr/>
      <dgm:t>
        <a:bodyPr/>
        <a:lstStyle/>
        <a:p>
          <a:endParaRPr lang="en-US"/>
        </a:p>
      </dgm:t>
    </dgm:pt>
    <dgm:pt modelId="{E16AB3E6-457B-4D68-8027-042D764AC6E5}" type="sibTrans" cxnId="{FE756D0B-8960-40E3-B490-170D5E792D1B}">
      <dgm:prSet/>
      <dgm:spPr/>
      <dgm:t>
        <a:bodyPr/>
        <a:lstStyle/>
        <a:p>
          <a:endParaRPr lang="en-US"/>
        </a:p>
      </dgm:t>
    </dgm:pt>
    <dgm:pt modelId="{A87EC607-044F-450A-8C84-C8DCFE50E233}">
      <dgm:prSet custT="1"/>
      <dgm:spPr/>
      <dgm:t>
        <a:bodyPr/>
        <a:lstStyle/>
        <a:p>
          <a:pPr algn="just"/>
          <a:r>
            <a:rPr lang="es-C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Capacitación de servicios públicos para comprensión de normativa y que no haya vulneraciones de derecho en accesos. </a:t>
          </a:r>
          <a:endParaRPr lang="en-US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4C78D0B-0FBF-41AD-867A-3B2C2308FEB1}" type="parTrans" cxnId="{6814D803-BD4B-4977-983D-2FA0DAF6EEE9}">
      <dgm:prSet/>
      <dgm:spPr/>
      <dgm:t>
        <a:bodyPr/>
        <a:lstStyle/>
        <a:p>
          <a:endParaRPr lang="en-US"/>
        </a:p>
      </dgm:t>
    </dgm:pt>
    <dgm:pt modelId="{0148B5FD-22CC-4E53-8EC9-6584955222A1}" type="sibTrans" cxnId="{6814D803-BD4B-4977-983D-2FA0DAF6EEE9}">
      <dgm:prSet/>
      <dgm:spPr/>
      <dgm:t>
        <a:bodyPr/>
        <a:lstStyle/>
        <a:p>
          <a:endParaRPr lang="en-US"/>
        </a:p>
      </dgm:t>
    </dgm:pt>
    <dgm:pt modelId="{8C165218-0C64-4BBB-9325-59C358658FA8}">
      <dgm:prSet custT="1"/>
      <dgm:spPr/>
      <dgm:t>
        <a:bodyPr/>
        <a:lstStyle/>
        <a:p>
          <a:pPr algn="just"/>
          <a:r>
            <a:rPr lang="es-CL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Enfoque de derechos e inclusión. </a:t>
          </a:r>
          <a:endParaRPr lang="en-US" sz="1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A89D38F-1991-4845-93D3-5476DA1657D1}" type="parTrans" cxnId="{4DC1428B-F6AC-4F41-88C6-5A680F754885}">
      <dgm:prSet/>
      <dgm:spPr/>
      <dgm:t>
        <a:bodyPr/>
        <a:lstStyle/>
        <a:p>
          <a:endParaRPr lang="en-US"/>
        </a:p>
      </dgm:t>
    </dgm:pt>
    <dgm:pt modelId="{4EDBF3AE-0D0A-4C94-96FF-E694E2C5A9DA}" type="sibTrans" cxnId="{4DC1428B-F6AC-4F41-88C6-5A680F754885}">
      <dgm:prSet/>
      <dgm:spPr/>
      <dgm:t>
        <a:bodyPr/>
        <a:lstStyle/>
        <a:p>
          <a:endParaRPr lang="en-US"/>
        </a:p>
      </dgm:t>
    </dgm:pt>
    <dgm:pt modelId="{B20E4DBD-87F0-4FE2-A89D-B58D3C84B372}" type="pres">
      <dgm:prSet presAssocID="{6DAB90A7-C583-413E-A057-9D7DE7E272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EB49F0-9148-48CD-AAAB-00EC746C360A}" type="pres">
      <dgm:prSet presAssocID="{C9181AE4-1C55-4A60-9018-8DBEBA525E1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FBE2B0-DB09-4D14-8B54-7A05ECD17A41}" type="pres">
      <dgm:prSet presAssocID="{C0237F72-10AC-4167-9BE3-E2682EE02188}" presName="spacer" presStyleCnt="0"/>
      <dgm:spPr/>
    </dgm:pt>
    <dgm:pt modelId="{B2774686-5B7E-452A-8A0B-B10EC787250E}" type="pres">
      <dgm:prSet presAssocID="{EE2A5CFC-886C-4608-B9CA-DF2FE744DA0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42465C-ACD4-4E8A-B342-81C9B91F913C}" type="pres">
      <dgm:prSet presAssocID="{90931791-FDA3-4BA2-B553-DB6C49DB55F5}" presName="spacer" presStyleCnt="0"/>
      <dgm:spPr/>
    </dgm:pt>
    <dgm:pt modelId="{3237F9A7-7402-44DC-B10D-080554B31D11}" type="pres">
      <dgm:prSet presAssocID="{8A51DB9E-F7DA-4887-BA60-78737E6D01F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25DDA5-319E-4BFF-8C1A-A1FE1FCB2572}" type="pres">
      <dgm:prSet presAssocID="{E16AB3E6-457B-4D68-8027-042D764AC6E5}" presName="spacer" presStyleCnt="0"/>
      <dgm:spPr/>
    </dgm:pt>
    <dgm:pt modelId="{E6C9A637-C8AA-453E-A94D-A65A429C4D43}" type="pres">
      <dgm:prSet presAssocID="{A87EC607-044F-450A-8C84-C8DCFE50E23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3B7F3-7B4C-4B56-B60E-FB7548C7AF91}" type="pres">
      <dgm:prSet presAssocID="{0148B5FD-22CC-4E53-8EC9-6584955222A1}" presName="spacer" presStyleCnt="0"/>
      <dgm:spPr/>
    </dgm:pt>
    <dgm:pt modelId="{D9DC91E1-78F9-4CCA-80A5-3D9E1243B2F6}" type="pres">
      <dgm:prSet presAssocID="{8C165218-0C64-4BBB-9325-59C358658F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8B4767-A968-4F38-9B3E-BA4E1DEC306D}" srcId="{6DAB90A7-C583-413E-A057-9D7DE7E27242}" destId="{C9181AE4-1C55-4A60-9018-8DBEBA525E15}" srcOrd="0" destOrd="0" parTransId="{13BC329B-2B8A-42C3-8E37-77CEB42E7721}" sibTransId="{C0237F72-10AC-4167-9BE3-E2682EE02188}"/>
    <dgm:cxn modelId="{370BCDD6-AA93-42C8-9D25-1661E3FA939A}" type="presOf" srcId="{C9181AE4-1C55-4A60-9018-8DBEBA525E15}" destId="{2FEB49F0-9148-48CD-AAAB-00EC746C360A}" srcOrd="0" destOrd="0" presId="urn:microsoft.com/office/officeart/2005/8/layout/vList2"/>
    <dgm:cxn modelId="{6E1BB195-427D-4EFB-98A3-1B43C40842D7}" type="presOf" srcId="{A87EC607-044F-450A-8C84-C8DCFE50E233}" destId="{E6C9A637-C8AA-453E-A94D-A65A429C4D43}" srcOrd="0" destOrd="0" presId="urn:microsoft.com/office/officeart/2005/8/layout/vList2"/>
    <dgm:cxn modelId="{1962BD4F-EA62-47D5-A490-1B797D885D18}" type="presOf" srcId="{6DAB90A7-C583-413E-A057-9D7DE7E27242}" destId="{B20E4DBD-87F0-4FE2-A89D-B58D3C84B372}" srcOrd="0" destOrd="0" presId="urn:microsoft.com/office/officeart/2005/8/layout/vList2"/>
    <dgm:cxn modelId="{6814D803-BD4B-4977-983D-2FA0DAF6EEE9}" srcId="{6DAB90A7-C583-413E-A057-9D7DE7E27242}" destId="{A87EC607-044F-450A-8C84-C8DCFE50E233}" srcOrd="3" destOrd="0" parTransId="{D4C78D0B-0FBF-41AD-867A-3B2C2308FEB1}" sibTransId="{0148B5FD-22CC-4E53-8EC9-6584955222A1}"/>
    <dgm:cxn modelId="{3D01A76F-73BF-4BA9-8F35-AA4F0CC15783}" type="presOf" srcId="{8C165218-0C64-4BBB-9325-59C358658FA8}" destId="{D9DC91E1-78F9-4CCA-80A5-3D9E1243B2F6}" srcOrd="0" destOrd="0" presId="urn:microsoft.com/office/officeart/2005/8/layout/vList2"/>
    <dgm:cxn modelId="{8B65D602-9E10-4C5E-B341-55BAC0465845}" type="presOf" srcId="{8A51DB9E-F7DA-4887-BA60-78737E6D01F7}" destId="{3237F9A7-7402-44DC-B10D-080554B31D11}" srcOrd="0" destOrd="0" presId="urn:microsoft.com/office/officeart/2005/8/layout/vList2"/>
    <dgm:cxn modelId="{4DC1428B-F6AC-4F41-88C6-5A680F754885}" srcId="{6DAB90A7-C583-413E-A057-9D7DE7E27242}" destId="{8C165218-0C64-4BBB-9325-59C358658FA8}" srcOrd="4" destOrd="0" parTransId="{5A89D38F-1991-4845-93D3-5476DA1657D1}" sibTransId="{4EDBF3AE-0D0A-4C94-96FF-E694E2C5A9DA}"/>
    <dgm:cxn modelId="{81471C16-72D3-43E6-A622-FBD6211BE42D}" type="presOf" srcId="{EE2A5CFC-886C-4608-B9CA-DF2FE744DA0A}" destId="{B2774686-5B7E-452A-8A0B-B10EC787250E}" srcOrd="0" destOrd="0" presId="urn:microsoft.com/office/officeart/2005/8/layout/vList2"/>
    <dgm:cxn modelId="{FE756D0B-8960-40E3-B490-170D5E792D1B}" srcId="{6DAB90A7-C583-413E-A057-9D7DE7E27242}" destId="{8A51DB9E-F7DA-4887-BA60-78737E6D01F7}" srcOrd="2" destOrd="0" parTransId="{86F507B9-FCB5-4963-BCFD-7DA39E78A543}" sibTransId="{E16AB3E6-457B-4D68-8027-042D764AC6E5}"/>
    <dgm:cxn modelId="{618F95F0-5913-4A35-B65D-4E4C2D0B8FC6}" srcId="{6DAB90A7-C583-413E-A057-9D7DE7E27242}" destId="{EE2A5CFC-886C-4608-B9CA-DF2FE744DA0A}" srcOrd="1" destOrd="0" parTransId="{1B75F09E-A616-49B8-9C5B-87A9CC4E17E2}" sibTransId="{90931791-FDA3-4BA2-B553-DB6C49DB55F5}"/>
    <dgm:cxn modelId="{F66E3E50-8257-4216-87F6-A19B34A3A70F}" type="presParOf" srcId="{B20E4DBD-87F0-4FE2-A89D-B58D3C84B372}" destId="{2FEB49F0-9148-48CD-AAAB-00EC746C360A}" srcOrd="0" destOrd="0" presId="urn:microsoft.com/office/officeart/2005/8/layout/vList2"/>
    <dgm:cxn modelId="{1B4C1B82-4B01-46C8-82D7-F4015671B3BC}" type="presParOf" srcId="{B20E4DBD-87F0-4FE2-A89D-B58D3C84B372}" destId="{27FBE2B0-DB09-4D14-8B54-7A05ECD17A41}" srcOrd="1" destOrd="0" presId="urn:microsoft.com/office/officeart/2005/8/layout/vList2"/>
    <dgm:cxn modelId="{3B6A5370-4E85-439B-909F-9B3BFB6B14B0}" type="presParOf" srcId="{B20E4DBD-87F0-4FE2-A89D-B58D3C84B372}" destId="{B2774686-5B7E-452A-8A0B-B10EC787250E}" srcOrd="2" destOrd="0" presId="urn:microsoft.com/office/officeart/2005/8/layout/vList2"/>
    <dgm:cxn modelId="{91AE3FD3-527F-4389-AA84-80EFEEB0ADF5}" type="presParOf" srcId="{B20E4DBD-87F0-4FE2-A89D-B58D3C84B372}" destId="{0B42465C-ACD4-4E8A-B342-81C9B91F913C}" srcOrd="3" destOrd="0" presId="urn:microsoft.com/office/officeart/2005/8/layout/vList2"/>
    <dgm:cxn modelId="{3D403965-F44D-45F4-A5C6-FC2B6183CF6A}" type="presParOf" srcId="{B20E4DBD-87F0-4FE2-A89D-B58D3C84B372}" destId="{3237F9A7-7402-44DC-B10D-080554B31D11}" srcOrd="4" destOrd="0" presId="urn:microsoft.com/office/officeart/2005/8/layout/vList2"/>
    <dgm:cxn modelId="{CDC46E6C-FE3A-4A4F-93C5-8A4E6983B608}" type="presParOf" srcId="{B20E4DBD-87F0-4FE2-A89D-B58D3C84B372}" destId="{D325DDA5-319E-4BFF-8C1A-A1FE1FCB2572}" srcOrd="5" destOrd="0" presId="urn:microsoft.com/office/officeart/2005/8/layout/vList2"/>
    <dgm:cxn modelId="{219DF0DF-9972-4CB6-B025-D3058D26789D}" type="presParOf" srcId="{B20E4DBD-87F0-4FE2-A89D-B58D3C84B372}" destId="{E6C9A637-C8AA-453E-A94D-A65A429C4D43}" srcOrd="6" destOrd="0" presId="urn:microsoft.com/office/officeart/2005/8/layout/vList2"/>
    <dgm:cxn modelId="{D4EE0F5C-45F9-4AEA-8ED0-D48C18CA3859}" type="presParOf" srcId="{B20E4DBD-87F0-4FE2-A89D-B58D3C84B372}" destId="{7C23B7F3-7B4C-4B56-B60E-FB7548C7AF91}" srcOrd="7" destOrd="0" presId="urn:microsoft.com/office/officeart/2005/8/layout/vList2"/>
    <dgm:cxn modelId="{555750E9-EB6B-4377-BE04-B8C48EDA97CB}" type="presParOf" srcId="{B20E4DBD-87F0-4FE2-A89D-B58D3C84B372}" destId="{D9DC91E1-78F9-4CCA-80A5-3D9E1243B2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B49F0-9148-48CD-AAAB-00EC746C360A}">
      <dsp:nvSpPr>
        <dsp:cNvPr id="0" name=""/>
        <dsp:cNvSpPr/>
      </dsp:nvSpPr>
      <dsp:spPr>
        <a:xfrm>
          <a:off x="0" y="914"/>
          <a:ext cx="5990135" cy="1040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Regularización: que se pueda incluir la regularización de padres, madres o la figura que ejerce el cuidado (abuelos, tíos</a:t>
          </a:r>
          <a:r>
            <a:rPr lang="es-CL" sz="1800" kern="1200" dirty="0"/>
            <a:t>).</a:t>
          </a:r>
          <a:endParaRPr lang="en-US" sz="1800" kern="1200" dirty="0"/>
        </a:p>
      </dsp:txBody>
      <dsp:txXfrm>
        <a:off x="50801" y="51715"/>
        <a:ext cx="5888533" cy="939058"/>
      </dsp:txXfrm>
    </dsp:sp>
    <dsp:sp modelId="{B2774686-5B7E-452A-8A0B-B10EC787250E}">
      <dsp:nvSpPr>
        <dsp:cNvPr id="0" name=""/>
        <dsp:cNvSpPr/>
      </dsp:nvSpPr>
      <dsp:spPr>
        <a:xfrm>
          <a:off x="0" y="1055805"/>
          <a:ext cx="5990135" cy="10406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Expulsión y separación de familia: siempre constituye una amenaza que contradice principios de interés superior del niño y de reunificación familiar.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801" y="1106606"/>
        <a:ext cx="5888533" cy="939058"/>
      </dsp:txXfrm>
    </dsp:sp>
    <dsp:sp modelId="{3237F9A7-7402-44DC-B10D-080554B31D11}">
      <dsp:nvSpPr>
        <dsp:cNvPr id="0" name=""/>
        <dsp:cNvSpPr/>
      </dsp:nvSpPr>
      <dsp:spPr>
        <a:xfrm>
          <a:off x="0" y="2110696"/>
          <a:ext cx="5990135" cy="10406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Sistemas de protección: inclusión de familias migrantes, con enfoque intercultural.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801" y="2161497"/>
        <a:ext cx="5888533" cy="939058"/>
      </dsp:txXfrm>
    </dsp:sp>
    <dsp:sp modelId="{E6C9A637-C8AA-453E-A94D-A65A429C4D43}">
      <dsp:nvSpPr>
        <dsp:cNvPr id="0" name=""/>
        <dsp:cNvSpPr/>
      </dsp:nvSpPr>
      <dsp:spPr>
        <a:xfrm>
          <a:off x="0" y="3165588"/>
          <a:ext cx="5990135" cy="10406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Capacitación de servicios públicos para comprensión de normativa y que no haya vulneraciones de derecho en accesos. 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801" y="3216389"/>
        <a:ext cx="5888533" cy="939058"/>
      </dsp:txXfrm>
    </dsp:sp>
    <dsp:sp modelId="{D9DC91E1-78F9-4CCA-80A5-3D9E1243B2F6}">
      <dsp:nvSpPr>
        <dsp:cNvPr id="0" name=""/>
        <dsp:cNvSpPr/>
      </dsp:nvSpPr>
      <dsp:spPr>
        <a:xfrm>
          <a:off x="0" y="4220479"/>
          <a:ext cx="5990135" cy="10406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Enfoque de derechos e inclusión. </a:t>
          </a:r>
          <a:endParaRPr lang="en-US" sz="18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0801" y="4271280"/>
        <a:ext cx="5888533" cy="93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77D8CC70-4F5C-B154-1587-3559D5302418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9B8F94A6-238C-E2DB-EA3D-312E84928A9B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11268" name="Google Shape;5;n">
            <a:extLst>
              <a:ext uri="{FF2B5EF4-FFF2-40B4-BE49-F238E27FC236}">
                <a16:creationId xmlns:a16="http://schemas.microsoft.com/office/drawing/2014/main" id="{315A099F-7710-8D13-2B1C-B77AE5782752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79366777 h 120000"/>
              <a:gd name="T6" fmla="*/ 0 w 120000"/>
              <a:gd name="T7" fmla="*/ 7936677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Google Shape;6;n">
            <a:extLst>
              <a:ext uri="{FF2B5EF4-FFF2-40B4-BE49-F238E27FC236}">
                <a16:creationId xmlns:a16="http://schemas.microsoft.com/office/drawing/2014/main" id="{0B632B2B-ADF9-2F78-F369-3777CD75419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altLang="es-CL">
              <a:sym typeface="Arial" panose="020B0604020202020204" pitchFamily="34" charset="0"/>
            </a:endParaRPr>
          </a:p>
        </p:txBody>
      </p:sp>
      <p:sp>
        <p:nvSpPr>
          <p:cNvPr id="4102" name="Google Shape;7;n">
            <a:extLst>
              <a:ext uri="{FF2B5EF4-FFF2-40B4-BE49-F238E27FC236}">
                <a16:creationId xmlns:a16="http://schemas.microsoft.com/office/drawing/2014/main" id="{915601B4-06D2-CACC-6974-7BD0058419F1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103" name="Google Shape;8;n">
            <a:extLst>
              <a:ext uri="{FF2B5EF4-FFF2-40B4-BE49-F238E27FC236}">
                <a16:creationId xmlns:a16="http://schemas.microsoft.com/office/drawing/2014/main" id="{0B671AFC-99AE-F314-0D00-6874DCA7F4C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75447B3-D2DE-3D4C-BBC5-AED84FA33AA4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Google Shape;75;p1:notes">
            <a:extLst>
              <a:ext uri="{FF2B5EF4-FFF2-40B4-BE49-F238E27FC236}">
                <a16:creationId xmlns:a16="http://schemas.microsoft.com/office/drawing/2014/main" id="{561F8598-18D4-FE00-8418-DCFB328C0A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marL="0" indent="0" eaLnBrk="1" hangingPunct="1">
              <a:buSzPts val="1400"/>
              <a:buFont typeface="Calibri" panose="020F0502020204030204" pitchFamily="34" charset="0"/>
              <a:buNone/>
            </a:pPr>
            <a:endParaRPr lang="es-CL" altLang="es-C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4" name="Google Shape;76;p1:notes">
            <a:extLst>
              <a:ext uri="{FF2B5EF4-FFF2-40B4-BE49-F238E27FC236}">
                <a16:creationId xmlns:a16="http://schemas.microsoft.com/office/drawing/2014/main" id="{444F76BF-10E0-83DF-3635-7B86A78FF9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3544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320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89492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286;p36:notes">
            <a:extLst>
              <a:ext uri="{FF2B5EF4-FFF2-40B4-BE49-F238E27FC236}">
                <a16:creationId xmlns:a16="http://schemas.microsoft.com/office/drawing/2014/main" id="{DDA8AF30-9CA7-EA09-0198-659EAF9342C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s-CL" altLang="es-C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02" name="Google Shape;287;p36:notes">
            <a:extLst>
              <a:ext uri="{FF2B5EF4-FFF2-40B4-BE49-F238E27FC236}">
                <a16:creationId xmlns:a16="http://schemas.microsoft.com/office/drawing/2014/main" id="{D08F91ED-2AE7-E988-4247-12FE7FD5880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f66c6fb1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4f66c6fb1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f66c6fb1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24f66c6fb1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395;p19:notes">
            <a:extLst>
              <a:ext uri="{FF2B5EF4-FFF2-40B4-BE49-F238E27FC236}">
                <a16:creationId xmlns:a16="http://schemas.microsoft.com/office/drawing/2014/main" id="{98EC3393-4F85-34B6-9ACA-08A5FBE6A7F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s-CL" altLang="es-CL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2" name="Google Shape;396;p19:notes">
            <a:extLst>
              <a:ext uri="{FF2B5EF4-FFF2-40B4-BE49-F238E27FC236}">
                <a16:creationId xmlns:a16="http://schemas.microsoft.com/office/drawing/2014/main" id="{87460792-145F-E085-CB8B-A19D7F2FE6C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f66c6fb15_0_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4f66c6fb1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670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18">
            <a:extLst>
              <a:ext uri="{FF2B5EF4-FFF2-40B4-BE49-F238E27FC236}">
                <a16:creationId xmlns:a16="http://schemas.microsoft.com/office/drawing/2014/main" id="{9ECA5D4F-0C93-9DF9-ED23-9F330975137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080750" y="6400800"/>
            <a:ext cx="273050" cy="276225"/>
          </a:xfrm>
        </p:spPr>
        <p:txBody>
          <a:bodyPr lIns="45700" rIns="45700"/>
          <a:lstStyle>
            <a:lvl1pPr>
              <a:buClr>
                <a:srgbClr val="888888"/>
              </a:buClr>
              <a:buFont typeface="Calibri" panose="020F0502020204030204" pitchFamily="34" charset="0"/>
              <a:buNone/>
              <a:defRPr/>
            </a:lvl1pPr>
          </a:lstStyle>
          <a:p>
            <a:pPr>
              <a:defRPr/>
            </a:pPr>
            <a:fld id="{5B575CF6-6C9E-E84F-941D-5ADC027E320B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2336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>
  <p:cSld name="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600671" y="5929933"/>
            <a:ext cx="10985501" cy="31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1800" b="1"/>
            </a:lvl1pPr>
            <a:lvl2pPr marL="1219170" lvl="1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828754" lvl="2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2438339" lvl="3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3047924" lvl="4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3657509" lvl="5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4267093" lvl="6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4876678" lvl="7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5486263" lvl="8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603249" y="1287497"/>
            <a:ext cx="10985503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5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2"/>
          </p:nvPr>
        </p:nvSpPr>
        <p:spPr>
          <a:xfrm>
            <a:off x="600673" y="3611597"/>
            <a:ext cx="109855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1" b="1"/>
            </a:lvl1pPr>
            <a:lvl2pPr marL="1219170" lvl="1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1" b="1"/>
            </a:lvl2pPr>
            <a:lvl3pPr marL="1828754" lvl="2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1" b="1"/>
            </a:lvl3pPr>
            <a:lvl4pPr marL="2438339" lvl="3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1" b="1"/>
            </a:lvl4pPr>
            <a:lvl5pPr marL="3047924" lvl="4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2751" b="1"/>
            </a:lvl5pPr>
            <a:lvl6pPr marL="3657509" lvl="5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4267093" lvl="6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4876678" lvl="7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5486263" lvl="8" indent="-492240" algn="l">
              <a:lnSpc>
                <a:spcPct val="90000"/>
              </a:lnSpc>
              <a:spcBef>
                <a:spcPts val="2251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6000751" y="6209709"/>
            <a:ext cx="184252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13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3E870E4C-8465-E2EA-D9AE-7B5F6F57ABE0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27E50159-5B89-78E8-0025-AB9928EA361C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EFDA15CC-0466-B784-49EF-084ADB44609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587A-798A-F341-BE8D-3209AC12A981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6912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9108DC5D-3F42-CF9C-28B3-96CA7DC8423A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B79363DA-BD95-A9DB-0075-2903D683FAE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C7C13E22-4B84-6678-1B34-8770A1822E38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DCA8E-30A5-F742-A05A-DBA7938E5EFF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438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CFD26CED-8737-8F3E-21BD-9004EE697707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02AF84D4-6F99-4E54-842A-64D94F882230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AAADE493-63AE-4280-5235-2C5937694BC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B0C04-90DA-3040-9A6F-91D6FAD4A7FF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1110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63F962E5-3202-9CF9-0E9C-C01691D3CCD8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4B2F5898-9B20-CE52-6AAE-BCF969EEB65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656A6264-AD5B-7841-961B-44332E21C101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A919-5925-0E4D-BC9D-AB2B3100343E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0884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FCD28DC9-515B-409B-4E9F-AB7186B73561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6BBAE2E6-1441-4081-09B6-647AD95F6FAF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B19FB43C-5754-DC9E-CF6B-56114EE030C6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F823-1B7D-9F47-8EBB-9A51A220BB7C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8443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EC20EDAB-9A93-9752-88A3-61E44E4A18F1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4108CF57-AD48-CB0B-F63A-3389D4A65288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DB68AA7F-CCD2-70F6-D1CF-25D20DD2736A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7320C-1CEB-1C44-A976-79B5BDE2B6FA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1721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DEAE3722-CB02-8498-DADE-7346F8FA77ED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99E0B658-0F95-4343-4F2D-D1F849FE724E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91BAB96A-ACDE-7255-2C20-B8BF5FC28E2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8C287-B89A-E54A-BD1D-3EDFA0C4147D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7521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2;p17">
            <a:extLst>
              <a:ext uri="{FF2B5EF4-FFF2-40B4-BE49-F238E27FC236}">
                <a16:creationId xmlns:a16="http://schemas.microsoft.com/office/drawing/2014/main" id="{C0FE2ABD-3226-E4D8-7510-352801F91CFB}"/>
              </a:ext>
            </a:extLst>
          </p:cNvPr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3" name="Google Shape;13;p17">
            <a:extLst>
              <a:ext uri="{FF2B5EF4-FFF2-40B4-BE49-F238E27FC236}">
                <a16:creationId xmlns:a16="http://schemas.microsoft.com/office/drawing/2014/main" id="{5E4B14D8-7723-5427-F580-146823C9478B}"/>
              </a:ext>
            </a:extLst>
          </p:cNvPr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4" name="Google Shape;14;p17">
            <a:extLst>
              <a:ext uri="{FF2B5EF4-FFF2-40B4-BE49-F238E27FC236}">
                <a16:creationId xmlns:a16="http://schemas.microsoft.com/office/drawing/2014/main" id="{492C1C2B-E4BB-1FA8-6629-27961CDF7A4F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2BA0-011B-294B-BA8A-A5D61EA29E64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6100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7">
            <a:extLst>
              <a:ext uri="{FF2B5EF4-FFF2-40B4-BE49-F238E27FC236}">
                <a16:creationId xmlns:a16="http://schemas.microsoft.com/office/drawing/2014/main" id="{A08EBD01-CCD7-75EF-E0F0-93D6254DE08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altLang="es-CL">
              <a:sym typeface="Arial" panose="020B0604020202020204" pitchFamily="34" charset="0"/>
            </a:endParaRPr>
          </a:p>
        </p:txBody>
      </p:sp>
      <p:sp>
        <p:nvSpPr>
          <p:cNvPr id="1027" name="Google Shape;11;p17">
            <a:extLst>
              <a:ext uri="{FF2B5EF4-FFF2-40B4-BE49-F238E27FC236}">
                <a16:creationId xmlns:a16="http://schemas.microsoft.com/office/drawing/2014/main" id="{CAA61341-118C-A2E8-39B5-35D543A5B3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altLang="es-CL">
              <a:sym typeface="Arial" panose="020B0604020202020204" pitchFamily="34" charset="0"/>
            </a:endParaRPr>
          </a:p>
        </p:txBody>
      </p:sp>
      <p:sp>
        <p:nvSpPr>
          <p:cNvPr id="1028" name="Google Shape;12;p17">
            <a:extLst>
              <a:ext uri="{FF2B5EF4-FFF2-40B4-BE49-F238E27FC236}">
                <a16:creationId xmlns:a16="http://schemas.microsoft.com/office/drawing/2014/main" id="{E60E686B-8187-3FB8-7081-57FE40CE8E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1029" name="Google Shape;13;p17">
            <a:extLst>
              <a:ext uri="{FF2B5EF4-FFF2-40B4-BE49-F238E27FC236}">
                <a16:creationId xmlns:a16="http://schemas.microsoft.com/office/drawing/2014/main" id="{C007413F-DAC6-EA3E-9A61-270C243BCB8E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s-CL" altLang="es-CL"/>
          </a:p>
        </p:txBody>
      </p:sp>
      <p:sp>
        <p:nvSpPr>
          <p:cNvPr id="1030" name="Google Shape;14;p17">
            <a:extLst>
              <a:ext uri="{FF2B5EF4-FFF2-40B4-BE49-F238E27FC236}">
                <a16:creationId xmlns:a16="http://schemas.microsoft.com/office/drawing/2014/main" id="{3B22284C-B386-A4F2-BEBF-5CF7002E7B15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0B114E4D-EC06-BB42-8805-2EFB406563BB}" type="slidenum">
              <a:rPr lang="en-AU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Google Shape;78;p1">
            <a:extLst>
              <a:ext uri="{FF2B5EF4-FFF2-40B4-BE49-F238E27FC236}">
                <a16:creationId xmlns:a16="http://schemas.microsoft.com/office/drawing/2014/main" id="{C426B45A-59F5-C4AE-9F5C-22EF5669443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0"/>
            <a:ext cx="6569075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Google Shape;79;p1">
            <a:extLst>
              <a:ext uri="{FF2B5EF4-FFF2-40B4-BE49-F238E27FC236}">
                <a16:creationId xmlns:a16="http://schemas.microsoft.com/office/drawing/2014/main" id="{56A47BD3-C811-5C20-4F89-0B32051E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25" y="2936874"/>
            <a:ext cx="9329738" cy="191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446E"/>
              </a:buClr>
              <a:buSzPts val="6000"/>
              <a:buFont typeface="PT Sans" panose="020B0503020203020204" pitchFamily="34" charset="77"/>
              <a:buNone/>
            </a:pPr>
            <a:r>
              <a:rPr lang="es-ES" altLang="es-CL" sz="6000" b="1" dirty="0">
                <a:solidFill>
                  <a:srgbClr val="00446E"/>
                </a:solidFill>
                <a:latin typeface="PT Sans" panose="020B0503020203020204" pitchFamily="34" charset="77"/>
                <a:sym typeface="PT Sans" panose="020B0503020203020204" pitchFamily="34" charset="77"/>
              </a:rPr>
              <a:t>INFANCIA MIGRANTE: contexto y desafíos </a:t>
            </a:r>
            <a:endParaRPr lang="es-CL" altLang="es-CL" sz="3300" b="1" dirty="0">
              <a:solidFill>
                <a:srgbClr val="E95531"/>
              </a:solidFill>
              <a:latin typeface="PT Sans" panose="020B0503020203020204" pitchFamily="34" charset="77"/>
              <a:sym typeface="PT Sans" panose="020B0503020203020204" pitchFamily="34" charset="77"/>
            </a:endParaRPr>
          </a:p>
        </p:txBody>
      </p:sp>
      <p:pic>
        <p:nvPicPr>
          <p:cNvPr id="12291" name="Google Shape;80;p1" descr="SJM-LOGO-con-espacio-correcto-1000px.png">
            <a:extLst>
              <a:ext uri="{FF2B5EF4-FFF2-40B4-BE49-F238E27FC236}">
                <a16:creationId xmlns:a16="http://schemas.microsoft.com/office/drawing/2014/main" id="{32DDDFFB-A1FE-9CFA-EA4E-EEA850A520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928688"/>
            <a:ext cx="3249612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Google Shape;81;p1">
            <a:extLst>
              <a:ext uri="{FF2B5EF4-FFF2-40B4-BE49-F238E27FC236}">
                <a16:creationId xmlns:a16="http://schemas.microsoft.com/office/drawing/2014/main" id="{168E9E99-806F-CFA2-1CFE-45DEAB367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5875338"/>
            <a:ext cx="5378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ts val="1800"/>
            </a:pPr>
            <a:r>
              <a:rPr lang="es-CL" altLang="es-CL" sz="1800" b="1" dirty="0"/>
              <a:t>Gabriela </a:t>
            </a:r>
            <a:r>
              <a:rPr lang="es-CL" altLang="es-CL" sz="1800" b="1" dirty="0" err="1"/>
              <a:t>Hilliger</a:t>
            </a:r>
            <a:r>
              <a:rPr lang="es-CL" altLang="es-CL" sz="1800" b="1" dirty="0"/>
              <a:t>- Jefa Jurídica </a:t>
            </a:r>
          </a:p>
          <a:p>
            <a:pPr algn="ctr" eaLnBrk="1" hangingPunct="1">
              <a:buSzPts val="1800"/>
            </a:pPr>
            <a:r>
              <a:rPr lang="es-CL" altLang="es-CL" sz="1800" b="1" dirty="0"/>
              <a:t>Servicio Jesuita a Migrantes</a:t>
            </a:r>
            <a:endParaRPr lang="es-CL" alt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D13853-689D-CC30-ECBC-9287BCC6A9BE}"/>
              </a:ext>
            </a:extLst>
          </p:cNvPr>
          <p:cNvSpPr txBox="1"/>
          <p:nvPr/>
        </p:nvSpPr>
        <p:spPr>
          <a:xfrm>
            <a:off x="3048000" y="337163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5F123C4-49D8-C6B3-90F2-20BC8B20404A}"/>
              </a:ext>
            </a:extLst>
          </p:cNvPr>
          <p:cNvSpPr txBox="1"/>
          <p:nvPr/>
        </p:nvSpPr>
        <p:spPr>
          <a:xfrm>
            <a:off x="3048000" y="337163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dirty="0">
                <a:effectLst/>
              </a:rPr>
              <a:t> </a:t>
            </a:r>
            <a:endParaRPr lang="es-C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561866" y="1539785"/>
            <a:ext cx="11172933" cy="512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sz="16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Derecho Internacional de los Derechos Humanos.</a:t>
            </a:r>
            <a:r>
              <a:rPr lang="es-CL" sz="13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Convención sobre los Derechos del Niño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Convención Internacional sobre la Protección de los Derechos de Todos los Trabajadores Migratorios y de sus Familiares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Convención sobre el Estatuto de las personas Refugiadas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Convención sobre el Estatuto de los Apátridas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Convención para reducir los casos de apatridia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Convención sobre la eliminación de todas las formas de Discriminación contra la mujer (CEDAW)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Comité de los Derechos del Niño y el Comité de Protección de los Derechos de Todos los Trabajadores Migratorios y de sus Familiares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La observación general N.º 6 (2005) “Trato de los menores no acompañados y separados de su familia fuera de su país de origen” del Comité de los Derechos del Niño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La observación general conjunta N.º 3 (2017) del Comité de Protección de los Derechos de Todos los Trabajadores Migratorios y de sus Familiares y N.º 22 (2017) del Comité de los Derechos del Niño sobre los principios generales relativos a los derechos humanos de los niños en el contexto de la migración internacional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r>
              <a:rPr lang="es-CL" sz="1600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La observación general conjunta N.º 4 (2017) del Comité de Protección de los Derechos de Todos los Trabajadores Migratorios y de sus Familiares y N.º 23 (2017) del Comité de los Derechos del Niño sobre las obligaciones de los Estados relativas a los derechos humanos de los niños en el contexto de la migración internacional en los países de origen, tránsito, destino y retorno.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Tx/>
              <a:buChar char="-"/>
            </a:pPr>
            <a:endParaRPr lang="es-CL" sz="1600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414176" y="514487"/>
            <a:ext cx="11568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419" sz="37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MARCO NORMATIVO</a:t>
            </a:r>
            <a:endParaRPr sz="3733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14979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414176" y="514487"/>
            <a:ext cx="11568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419" sz="37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MARCO NORMATIVO</a:t>
            </a:r>
            <a:endParaRPr sz="3733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ACDB24-AD2D-58D0-F4E4-137AB84EBB82}"/>
              </a:ext>
            </a:extLst>
          </p:cNvPr>
          <p:cNvSpPr txBox="1"/>
          <p:nvPr/>
        </p:nvSpPr>
        <p:spPr>
          <a:xfrm>
            <a:off x="924560" y="2033250"/>
            <a:ext cx="101904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sz="14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Ley de Migración. Ley 21.325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endParaRPr lang="es-CL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Visa NNA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endParaRPr lang="es-CL" sz="1400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sz="14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Le</a:t>
            </a:r>
            <a:r>
              <a:rPr lang="es-CL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y de Refugio. Ley 20.430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endParaRPr lang="es-CL" sz="1400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sz="14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PRINCIPIOS A LO LARGO DE TODO EL MARCO NORMATIVO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endParaRPr lang="es-CL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sz="14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No discriminación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Protección integral de todo niño, niña y adolescente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sz="14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Interés </a:t>
            </a:r>
            <a:r>
              <a:rPr lang="es-CL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Superior del NNA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sz="14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Derecho del niño, niña o adolescente a ser oído, a expresar su opinión y a que esta sea tomada debidamente en cuenta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Reunificación familiar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Identificación de necesidades de protección internacional y garantía del principio de no devolución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endParaRPr lang="es-CL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4633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67" y="2332619"/>
            <a:ext cx="6006261" cy="216582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561867" y="1539785"/>
            <a:ext cx="6006400" cy="656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419" sz="1333" b="1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Resumen de Permisos de Residencia Temporal Humanitaria por el Decreto 177 Otorgado durante el 2022</a:t>
            </a:r>
            <a:endParaRPr sz="1333" b="1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472133" y="4635967"/>
            <a:ext cx="6687600" cy="266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419" sz="933">
                <a:latin typeface="Open Sans"/>
                <a:ea typeface="Open Sans"/>
                <a:cs typeface="Open Sans"/>
                <a:sym typeface="Open Sans"/>
              </a:rPr>
              <a:t>Elaboración propia a partir de datos obtenidos por Transparencia desde el Servicio Nacional de Migraciones.</a:t>
            </a:r>
            <a:endParaRPr sz="933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414176" y="514487"/>
            <a:ext cx="11568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419" sz="3733" b="1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Visado Humanitario</a:t>
            </a:r>
            <a:endParaRPr sz="3733" b="1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7083487" y="2961261"/>
            <a:ext cx="4874800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El 2022 hubo un aumento significativo de los visados para niños, niñas y adolescentes</a:t>
            </a:r>
            <a:endParaRPr sz="1600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2307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545869" y="1526476"/>
            <a:ext cx="10776693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sz="16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Dificultades en la obtención de documentación de identidad requerida para regularización (certificados de nacimiento con apostilla, pasaportes, cédulas): especialmente en consulados como el de Venezuela y de Haití. Un problema es la imposibilidad de pedir los documentos, pero además hay un problema con los tiempos de espera para obtener la documentación requerida.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endParaRPr lang="es-CL" sz="1600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sz="16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Casos de niños y niñas sin documentación: nos gustaría visibilizar la dificultad que estamos observando en casos de niños y niñas nacidas durante el tránsito de sus familias desde sus países de origen hasta Chile que llegan sin inscripción de nacimientos, a veces con certificados de nacido vivos, o en casos, con ningún documento que pueda acreditar filiación de los padres, nacionalidad, etc. Esto pone a los niños y niñas en extrema vulnerabilidad, excluyéndolos de la regularización. Se debiera trabajar en coordinación con el Poder Judicial (tribunales de familia) y el Registro Civil, además de esfuerzos con Estados donde nacen los niños (Colombia, Perú, Ecuador, por ejemplo).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endParaRPr lang="es-CL" sz="1600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Wingdings" panose="05000000000000000000" pitchFamily="2" charset="2"/>
              <a:buChar char="q"/>
            </a:pPr>
            <a:r>
              <a:rPr lang="es-CL" sz="1600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Situación de adolescentes no acompañados: algunos con hijos e hijas pequeñas, no inscritas en el sistema escolar, que requieren apoyo holístico.</a:t>
            </a:r>
          </a:p>
        </p:txBody>
      </p:sp>
      <p:sp>
        <p:nvSpPr>
          <p:cNvPr id="194" name="Google Shape;194;p9"/>
          <p:cNvSpPr txBox="1"/>
          <p:nvPr/>
        </p:nvSpPr>
        <p:spPr>
          <a:xfrm>
            <a:off x="414176" y="514487"/>
            <a:ext cx="11568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419" sz="37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Visado Humanitario</a:t>
            </a:r>
            <a:endParaRPr sz="3733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961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Gráfico 3">
            <a:extLst>
              <a:ext uri="{FF2B5EF4-FFF2-40B4-BE49-F238E27FC236}">
                <a16:creationId xmlns:a16="http://schemas.microsoft.com/office/drawing/2014/main" id="{7B5267F5-8CD9-8530-CBF4-AA666BA49983}"/>
              </a:ext>
            </a:extLst>
          </p:cNvPr>
          <p:cNvGraphicFramePr>
            <a:graphicFrameLocks/>
          </p:cNvGraphicFramePr>
          <p:nvPr/>
        </p:nvGraphicFramePr>
        <p:xfrm>
          <a:off x="5119688" y="319088"/>
          <a:ext cx="6735762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14046200" imgH="6299200" progId="Excel.Chart.8">
                  <p:embed/>
                </p:oleObj>
              </mc:Choice>
              <mc:Fallback>
                <p:oleObj name="Chart" r:id="rId3" imgW="14046200" imgH="6299200" progId="Excel.Chart.8">
                  <p:embed/>
                  <p:pic>
                    <p:nvPicPr>
                      <p:cNvPr id="0" name="Gráfico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688" y="319088"/>
                        <a:ext cx="6735762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CuadroTexto 38">
            <a:extLst>
              <a:ext uri="{FF2B5EF4-FFF2-40B4-BE49-F238E27FC236}">
                <a16:creationId xmlns:a16="http://schemas.microsoft.com/office/drawing/2014/main" id="{219B3F91-41A7-80EC-F975-969DDACC0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3282950"/>
            <a:ext cx="6634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CL" sz="1200">
                <a:latin typeface="Calibri Light" panose="020F0302020204030204" pitchFamily="34" charset="0"/>
                <a:cs typeface="Calibri Light" panose="020F0302020204030204" pitchFamily="34" charset="0"/>
              </a:rPr>
              <a:t>Fuente: Elaboración de SJM a partir de datos solicitados por transparencia a PDI. *</a:t>
            </a:r>
            <a:endParaRPr lang="es-CL" altLang="es-CL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8435" name="Gráfico 39">
            <a:extLst>
              <a:ext uri="{FF2B5EF4-FFF2-40B4-BE49-F238E27FC236}">
                <a16:creationId xmlns:a16="http://schemas.microsoft.com/office/drawing/2014/main" id="{C1AA8010-3DB3-C64F-A3C2-818DF3A63536}"/>
              </a:ext>
            </a:extLst>
          </p:cNvPr>
          <p:cNvGraphicFramePr>
            <a:graphicFrameLocks/>
          </p:cNvGraphicFramePr>
          <p:nvPr/>
        </p:nvGraphicFramePr>
        <p:xfrm>
          <a:off x="5748338" y="3508375"/>
          <a:ext cx="6107112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12738100" imgH="5943600" progId="Excel.Chart.8">
                  <p:embed/>
                </p:oleObj>
              </mc:Choice>
              <mc:Fallback>
                <p:oleObj name="Chart" r:id="rId5" imgW="12738100" imgH="5943600" progId="Excel.Chart.8">
                  <p:embed/>
                  <p:pic>
                    <p:nvPicPr>
                      <p:cNvPr id="0" name="Gráfico 3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3508375"/>
                        <a:ext cx="6107112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6" name="Imagen 40">
            <a:extLst>
              <a:ext uri="{FF2B5EF4-FFF2-40B4-BE49-F238E27FC236}">
                <a16:creationId xmlns:a16="http://schemas.microsoft.com/office/drawing/2014/main" id="{801C42A9-20A8-545F-0CD6-AB6D2A9E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965200"/>
            <a:ext cx="42386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uadroTexto 42">
            <a:extLst>
              <a:ext uri="{FF2B5EF4-FFF2-40B4-BE49-F238E27FC236}">
                <a16:creationId xmlns:a16="http://schemas.microsoft.com/office/drawing/2014/main" id="{FDFEEAEB-1FB0-1AA2-3DB7-87B4DFEF7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6319838"/>
            <a:ext cx="6634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s-ES" altLang="es-CL" sz="1200">
                <a:latin typeface="Calibri Light" panose="020F0302020204030204" pitchFamily="34" charset="0"/>
                <a:cs typeface="Calibri Light" panose="020F0302020204030204" pitchFamily="34" charset="0"/>
              </a:rPr>
              <a:t>Fuente: Análisis desde SJM a partir de información solicitada por Ley de Transparencia a Carabineros de Chile</a:t>
            </a:r>
            <a:endParaRPr lang="es-CL" altLang="es-CL" sz="12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438" name="Google Shape;166;p5">
            <a:extLst>
              <a:ext uri="{FF2B5EF4-FFF2-40B4-BE49-F238E27FC236}">
                <a16:creationId xmlns:a16="http://schemas.microsoft.com/office/drawing/2014/main" id="{1DCBC37D-A49B-F032-A4A4-D5B0B683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5" y="6696075"/>
            <a:ext cx="2720975" cy="161925"/>
          </a:xfrm>
          <a:prstGeom prst="rect">
            <a:avLst/>
          </a:prstGeom>
          <a:solidFill>
            <a:srgbClr val="F05223"/>
          </a:solidFill>
          <a:ln w="25400">
            <a:solidFill>
              <a:srgbClr val="F05223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8439" name="Google Shape;168;p5">
            <a:extLst>
              <a:ext uri="{FF2B5EF4-FFF2-40B4-BE49-F238E27FC236}">
                <a16:creationId xmlns:a16="http://schemas.microsoft.com/office/drawing/2014/main" id="{0E0041CD-520E-BBA0-5EC0-C5954D6D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696075"/>
            <a:ext cx="2720975" cy="161925"/>
          </a:xfrm>
          <a:prstGeom prst="rect">
            <a:avLst/>
          </a:prstGeom>
          <a:solidFill>
            <a:srgbClr val="034D7D"/>
          </a:solidFill>
          <a:ln w="25400">
            <a:solidFill>
              <a:srgbClr val="034D7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8440" name="Google Shape;243;p13">
            <a:extLst>
              <a:ext uri="{FF2B5EF4-FFF2-40B4-BE49-F238E27FC236}">
                <a16:creationId xmlns:a16="http://schemas.microsoft.com/office/drawing/2014/main" id="{8DE1451E-17EA-5114-AADA-D8ADF392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F05223"/>
          </a:solidFill>
          <a:ln w="25400">
            <a:solidFill>
              <a:srgbClr val="F05223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Google Shape;166;p5">
            <a:extLst>
              <a:ext uri="{FF2B5EF4-FFF2-40B4-BE49-F238E27FC236}">
                <a16:creationId xmlns:a16="http://schemas.microsoft.com/office/drawing/2014/main" id="{1DCBC37D-A49B-F032-A4A4-D5B0B683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5" y="6696075"/>
            <a:ext cx="2720975" cy="161925"/>
          </a:xfrm>
          <a:prstGeom prst="rect">
            <a:avLst/>
          </a:prstGeom>
          <a:solidFill>
            <a:srgbClr val="F05223"/>
          </a:solidFill>
          <a:ln w="25400">
            <a:solidFill>
              <a:srgbClr val="F05223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8439" name="Google Shape;168;p5">
            <a:extLst>
              <a:ext uri="{FF2B5EF4-FFF2-40B4-BE49-F238E27FC236}">
                <a16:creationId xmlns:a16="http://schemas.microsoft.com/office/drawing/2014/main" id="{0E0041CD-520E-BBA0-5EC0-C5954D6D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696075"/>
            <a:ext cx="2720975" cy="161925"/>
          </a:xfrm>
          <a:prstGeom prst="rect">
            <a:avLst/>
          </a:prstGeom>
          <a:solidFill>
            <a:srgbClr val="034D7D"/>
          </a:solidFill>
          <a:ln w="25400">
            <a:solidFill>
              <a:srgbClr val="034D7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8440" name="Google Shape;243;p13">
            <a:extLst>
              <a:ext uri="{FF2B5EF4-FFF2-40B4-BE49-F238E27FC236}">
                <a16:creationId xmlns:a16="http://schemas.microsoft.com/office/drawing/2014/main" id="{8DE1451E-17EA-5114-AADA-D8ADF392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F05223"/>
          </a:solidFill>
          <a:ln w="25400">
            <a:solidFill>
              <a:srgbClr val="F05223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C69C8C4-DC7D-4ABA-BC0A-3CA84E3A0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88981"/>
              </p:ext>
            </p:extLst>
          </p:nvPr>
        </p:nvGraphicFramePr>
        <p:xfrm>
          <a:off x="1112202" y="756761"/>
          <a:ext cx="5903595" cy="1998345"/>
        </p:xfrm>
        <a:graphic>
          <a:graphicData uri="http://schemas.openxmlformats.org/drawingml/2006/table">
            <a:tbl>
              <a:tblPr firstRow="1" firstCol="1" bandRow="1">
                <a:tableStyleId>{C511EB27-F172-4ACD-943C-5A2BF15C310E}</a:tableStyleId>
              </a:tblPr>
              <a:tblGrid>
                <a:gridCol w="1180719">
                  <a:extLst>
                    <a:ext uri="{9D8B030D-6E8A-4147-A177-3AD203B41FA5}">
                      <a16:colId xmlns:a16="http://schemas.microsoft.com/office/drawing/2014/main" val="1128311938"/>
                    </a:ext>
                  </a:extLst>
                </a:gridCol>
                <a:gridCol w="1180719">
                  <a:extLst>
                    <a:ext uri="{9D8B030D-6E8A-4147-A177-3AD203B41FA5}">
                      <a16:colId xmlns:a16="http://schemas.microsoft.com/office/drawing/2014/main" val="3693344170"/>
                    </a:ext>
                  </a:extLst>
                </a:gridCol>
                <a:gridCol w="1180719">
                  <a:extLst>
                    <a:ext uri="{9D8B030D-6E8A-4147-A177-3AD203B41FA5}">
                      <a16:colId xmlns:a16="http://schemas.microsoft.com/office/drawing/2014/main" val="4210549074"/>
                    </a:ext>
                  </a:extLst>
                </a:gridCol>
                <a:gridCol w="1180719">
                  <a:extLst>
                    <a:ext uri="{9D8B030D-6E8A-4147-A177-3AD203B41FA5}">
                      <a16:colId xmlns:a16="http://schemas.microsoft.com/office/drawing/2014/main" val="1798072599"/>
                    </a:ext>
                  </a:extLst>
                </a:gridCol>
                <a:gridCol w="1180719">
                  <a:extLst>
                    <a:ext uri="{9D8B030D-6E8A-4147-A177-3AD203B41FA5}">
                      <a16:colId xmlns:a16="http://schemas.microsoft.com/office/drawing/2014/main" val="1388296606"/>
                    </a:ext>
                  </a:extLst>
                </a:gridCol>
              </a:tblGrid>
              <a:tr h="22098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Ingreso irregular de NNA por tramo etario  2017-2022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9452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AÑO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0-13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14-17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MENOR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TOTAL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79237221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2017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74636444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2018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47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70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80942161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2019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53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82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8474302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2020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1.685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287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1.972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1573285069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2021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5.252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890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0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6.142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65039428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ENE-MAR 2022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3.075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605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3.792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36475249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TOTAL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10.124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1.837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112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>
                          <a:effectLst/>
                        </a:rPr>
                        <a:t>12.073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extLst>
                  <a:ext uri="{0D108BD9-81ED-4DB2-BD59-A6C34878D82A}">
                    <a16:rowId xmlns:a16="http://schemas.microsoft.com/office/drawing/2014/main" val="4136484292"/>
                  </a:ext>
                </a:extLst>
              </a:tr>
              <a:tr h="194310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900" dirty="0">
                          <a:effectLst/>
                        </a:rPr>
                        <a:t>Fuente: Elaboración propia a partir de datos entregados a través de transparencia por Carabineros de Chile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4833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F8EDC46-8063-FEDF-D2DA-30E342E26C6D}"/>
              </a:ext>
            </a:extLst>
          </p:cNvPr>
          <p:cNvSpPr txBox="1"/>
          <p:nvPr/>
        </p:nvSpPr>
        <p:spPr>
          <a:xfrm>
            <a:off x="1198880" y="3055998"/>
            <a:ext cx="5730240" cy="297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Respecto a la región donde más ocurrieron ingresos irregulares de NNA, los datos señalan que entre 2017 y 2019 casi la totalidad de IPNH de NNA fueron notificados en la región de Arica y Parinacota (98%). Esto cambia radicalmente del 2020 en adelante, ya que la mayoría de los ingresos fueron registrados en la región de Tarapacá (95%). Por otra parte, todos los años entre 2017 y 2022, la mayoría de los ingresos son por parte de niños/as de 0 a 13 años, quienes, entre este período, conforman el 85% de los ingresos por pasos no habilitados de NNA y solo el 15% ha sido por adolescentes de 14 a 17 años.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89AA42-5BA7-C0A3-58F3-20D5D30B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14" y="2446397"/>
            <a:ext cx="4586534" cy="2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5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0630-B5C9-97F2-C039-66FD077E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37" y="6328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s-CL" sz="3600">
                <a:solidFill>
                  <a:srgbClr val="FFFFFF"/>
                </a:solidFill>
              </a:rPr>
              <a:t>DESAFÍOS</a:t>
            </a:r>
            <a:endParaRPr lang="en-US" sz="36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DBE773-058D-D1D3-F6DC-54EB2DBD8B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962810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Google Shape;243;p13">
            <a:extLst>
              <a:ext uri="{FF2B5EF4-FFF2-40B4-BE49-F238E27FC236}">
                <a16:creationId xmlns:a16="http://schemas.microsoft.com/office/drawing/2014/main" id="{80FDC4F9-17D0-EF07-0EC8-3D54F375D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F05223"/>
          </a:solidFill>
          <a:ln w="25400">
            <a:solidFill>
              <a:srgbClr val="F05223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4" name="Google Shape;166;p5">
            <a:extLst>
              <a:ext uri="{FF2B5EF4-FFF2-40B4-BE49-F238E27FC236}">
                <a16:creationId xmlns:a16="http://schemas.microsoft.com/office/drawing/2014/main" id="{2D263196-6AA4-AC40-86A6-FA3B5CD3F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5" y="6696075"/>
            <a:ext cx="2720975" cy="161925"/>
          </a:xfrm>
          <a:prstGeom prst="rect">
            <a:avLst/>
          </a:prstGeom>
          <a:solidFill>
            <a:srgbClr val="F05223"/>
          </a:solidFill>
          <a:ln w="25400">
            <a:solidFill>
              <a:srgbClr val="F05223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6" name="Google Shape;168;p5">
            <a:extLst>
              <a:ext uri="{FF2B5EF4-FFF2-40B4-BE49-F238E27FC236}">
                <a16:creationId xmlns:a16="http://schemas.microsoft.com/office/drawing/2014/main" id="{3810C8EE-3C4A-A547-2142-EBC9BE095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696075"/>
            <a:ext cx="2720975" cy="161925"/>
          </a:xfrm>
          <a:prstGeom prst="rect">
            <a:avLst/>
          </a:prstGeom>
          <a:solidFill>
            <a:srgbClr val="034D7D"/>
          </a:solidFill>
          <a:ln w="25400">
            <a:solidFill>
              <a:srgbClr val="034D7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108B00-A1F3-BB15-BBD5-DF10381686ED}"/>
              </a:ext>
            </a:extLst>
          </p:cNvPr>
          <p:cNvSpPr txBox="1"/>
          <p:nvPr/>
        </p:nvSpPr>
        <p:spPr>
          <a:xfrm>
            <a:off x="1066800" y="1219200"/>
            <a:ext cx="2718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DESAFÍOS</a:t>
            </a:r>
            <a:r>
              <a:rPr lang="es-CL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45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oogle Shape;289;p36">
            <a:extLst>
              <a:ext uri="{FF2B5EF4-FFF2-40B4-BE49-F238E27FC236}">
                <a16:creationId xmlns:a16="http://schemas.microsoft.com/office/drawing/2014/main" id="{56793133-F4B0-6129-C317-12409AF93B4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0"/>
            <a:ext cx="6569075" cy="70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8" name="Google Shape;290;p36">
            <a:extLst>
              <a:ext uri="{FF2B5EF4-FFF2-40B4-BE49-F238E27FC236}">
                <a16:creationId xmlns:a16="http://schemas.microsoft.com/office/drawing/2014/main" id="{20333078-9814-B879-0E29-F5851E1246B4}"/>
              </a:ext>
            </a:extLst>
          </p:cNvPr>
          <p:cNvGrpSpPr>
            <a:grpSpLocks/>
          </p:cNvGrpSpPr>
          <p:nvPr/>
        </p:nvGrpSpPr>
        <p:grpSpPr bwMode="auto">
          <a:xfrm>
            <a:off x="2001838" y="6940550"/>
            <a:ext cx="7670800" cy="106363"/>
            <a:chOff x="819253" y="6752163"/>
            <a:chExt cx="7671695" cy="105900"/>
          </a:xfrm>
        </p:grpSpPr>
        <p:sp>
          <p:nvSpPr>
            <p:cNvPr id="24583" name="Google Shape;291;p36">
              <a:extLst>
                <a:ext uri="{FF2B5EF4-FFF2-40B4-BE49-F238E27FC236}">
                  <a16:creationId xmlns:a16="http://schemas.microsoft.com/office/drawing/2014/main" id="{D9D2EACA-DA9A-DAB0-EC2D-D48B92F5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53" y="6752163"/>
              <a:ext cx="1929300" cy="105900"/>
            </a:xfrm>
            <a:prstGeom prst="rect">
              <a:avLst/>
            </a:prstGeom>
            <a:solidFill>
              <a:srgbClr val="05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  <a:buFont typeface="Calibri" panose="020F0502020204030204" pitchFamily="34" charset="0"/>
                <a:buNone/>
              </a:pPr>
              <a:endParaRPr lang="es-CL" altLang="es-CL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84" name="Google Shape;292;p36">
              <a:extLst>
                <a:ext uri="{FF2B5EF4-FFF2-40B4-BE49-F238E27FC236}">
                  <a16:creationId xmlns:a16="http://schemas.microsoft.com/office/drawing/2014/main" id="{020B58DC-AA38-FAF0-DF50-A6722AFDD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356" y="6752163"/>
              <a:ext cx="1929300" cy="105900"/>
            </a:xfrm>
            <a:prstGeom prst="rect">
              <a:avLst/>
            </a:prstGeom>
            <a:solidFill>
              <a:srgbClr val="46B2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  <a:buFont typeface="Calibri" panose="020F0502020204030204" pitchFamily="34" charset="0"/>
                <a:buNone/>
              </a:pPr>
              <a:endParaRPr lang="es-CL" altLang="es-CL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85" name="Google Shape;293;p36">
              <a:extLst>
                <a:ext uri="{FF2B5EF4-FFF2-40B4-BE49-F238E27FC236}">
                  <a16:creationId xmlns:a16="http://schemas.microsoft.com/office/drawing/2014/main" id="{F346A299-F5D0-E9FF-AC9B-438C7A559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5502" y="6752163"/>
              <a:ext cx="1929300" cy="105900"/>
            </a:xfrm>
            <a:prstGeom prst="rect">
              <a:avLst/>
            </a:prstGeom>
            <a:solidFill>
              <a:srgbClr val="E83C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  <a:buFont typeface="Calibri" panose="020F0502020204030204" pitchFamily="34" charset="0"/>
                <a:buNone/>
              </a:pPr>
              <a:endParaRPr lang="es-CL" altLang="es-CL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586" name="Google Shape;294;p36">
              <a:extLst>
                <a:ext uri="{FF2B5EF4-FFF2-40B4-BE49-F238E27FC236}">
                  <a16:creationId xmlns:a16="http://schemas.microsoft.com/office/drawing/2014/main" id="{24D60BC7-B497-C45C-C090-E8FAEF28A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1648" y="6752163"/>
              <a:ext cx="1929300" cy="105900"/>
            </a:xfrm>
            <a:prstGeom prst="rect">
              <a:avLst/>
            </a:prstGeom>
            <a:solidFill>
              <a:srgbClr val="ECA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00" tIns="45700" rIns="45700" bIns="45700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buSzPts val="1800"/>
                <a:buFont typeface="Calibri" panose="020F0502020204030204" pitchFamily="34" charset="0"/>
                <a:buNone/>
              </a:pPr>
              <a:endParaRPr lang="es-CL" altLang="es-CL"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pic>
        <p:nvPicPr>
          <p:cNvPr id="24579" name="Google Shape;295;p36" descr="SJM-LOGO-con-espacio-correcto-1000px.png">
            <a:extLst>
              <a:ext uri="{FF2B5EF4-FFF2-40B4-BE49-F238E27FC236}">
                <a16:creationId xmlns:a16="http://schemas.microsoft.com/office/drawing/2014/main" id="{E54C1973-F5A8-61EE-6910-0CFAB75311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1125"/>
            <a:ext cx="188436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Google Shape;296;p36">
            <a:extLst>
              <a:ext uri="{FF2B5EF4-FFF2-40B4-BE49-F238E27FC236}">
                <a16:creationId xmlns:a16="http://schemas.microsoft.com/office/drawing/2014/main" id="{FF30641C-2DAA-7F6F-221A-35AB297CC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074" y="2881860"/>
            <a:ext cx="10126662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s-CL" sz="4800" b="1" dirty="0">
                <a:solidFill>
                  <a:srgbClr val="E95531"/>
                </a:solidFill>
                <a:latin typeface="PT Sans" panose="020B0503020203020204" pitchFamily="34" charset="77"/>
                <a:sym typeface="PT Sans" panose="020B0503020203020204" pitchFamily="34" charset="77"/>
              </a:rPr>
              <a:t>MUCHAS GRACIAS</a:t>
            </a:r>
            <a:endParaRPr lang="es-CL" alt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f66c6fb15_0_31"/>
          <p:cNvSpPr txBox="1"/>
          <p:nvPr/>
        </p:nvSpPr>
        <p:spPr>
          <a:xfrm>
            <a:off x="5257425" y="1193003"/>
            <a:ext cx="6400328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2133">
                <a:solidFill>
                  <a:srgbClr val="034D7D"/>
                </a:solidFill>
                <a:latin typeface="Open Sans"/>
                <a:ea typeface="Open Sans"/>
                <a:cs typeface="Open Sans"/>
                <a:sym typeface="Open Sans"/>
              </a:rPr>
              <a:t>Aumento de la Población </a:t>
            </a:r>
            <a:endParaRPr sz="2133">
              <a:solidFill>
                <a:srgbClr val="034D7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2133">
                <a:solidFill>
                  <a:srgbClr val="034D7D"/>
                </a:solidFill>
                <a:latin typeface="Open Sans"/>
                <a:ea typeface="Open Sans"/>
                <a:cs typeface="Open Sans"/>
                <a:sym typeface="Open Sans"/>
              </a:rPr>
              <a:t>Extranjera Residente en Chile</a:t>
            </a:r>
            <a:endParaRPr sz="2133">
              <a:solidFill>
                <a:srgbClr val="034D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g24f66c6fb15_0_31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4f66c6fb15_0_31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g24f66c6fb15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24f66c6fb15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105" y="572036"/>
            <a:ext cx="3721857" cy="5917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g24f66c6fb15_0_31"/>
          <p:cNvCxnSpPr/>
          <p:nvPr/>
        </p:nvCxnSpPr>
        <p:spPr>
          <a:xfrm>
            <a:off x="4420625" y="2917837"/>
            <a:ext cx="8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78" name="Google Shape;78;g24f66c6fb15_0_31"/>
          <p:cNvSpPr txBox="1"/>
          <p:nvPr/>
        </p:nvSpPr>
        <p:spPr>
          <a:xfrm>
            <a:off x="6577348" y="2361801"/>
            <a:ext cx="37080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2133">
                <a:solidFill>
                  <a:srgbClr val="034D7D"/>
                </a:solidFill>
                <a:latin typeface="Open Sans"/>
                <a:ea typeface="Open Sans"/>
                <a:cs typeface="Open Sans"/>
                <a:sym typeface="Open Sans"/>
              </a:rPr>
              <a:t>Migración Regular</a:t>
            </a:r>
            <a:endParaRPr sz="2133">
              <a:solidFill>
                <a:srgbClr val="034D7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9" name="Google Shape;79;g24f66c6fb15_0_31"/>
          <p:cNvCxnSpPr/>
          <p:nvPr/>
        </p:nvCxnSpPr>
        <p:spPr>
          <a:xfrm>
            <a:off x="6863989" y="2945623"/>
            <a:ext cx="3187200" cy="16800"/>
          </a:xfrm>
          <a:prstGeom prst="straightConnector1">
            <a:avLst/>
          </a:prstGeom>
          <a:noFill/>
          <a:ln w="9525" cap="flat" cmpd="sng">
            <a:solidFill>
              <a:srgbClr val="DC422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g24f66c6fb15_0_31"/>
          <p:cNvSpPr txBox="1"/>
          <p:nvPr/>
        </p:nvSpPr>
        <p:spPr>
          <a:xfrm>
            <a:off x="6668367" y="3129127"/>
            <a:ext cx="34136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</a:pPr>
            <a:r>
              <a:rPr lang="es-419" sz="2133" b="1">
                <a:solidFill>
                  <a:srgbClr val="51515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1.482.390 </a:t>
            </a:r>
            <a:endParaRPr sz="2133" b="1">
              <a:solidFill>
                <a:srgbClr val="51515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g24f66c6fb15_0_31"/>
          <p:cNvSpPr txBox="1"/>
          <p:nvPr/>
        </p:nvSpPr>
        <p:spPr>
          <a:xfrm>
            <a:off x="6668367" y="3542376"/>
            <a:ext cx="3413600" cy="100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</a:pPr>
            <a:r>
              <a:rPr lang="es-419" sz="2133" b="1">
                <a:solidFill>
                  <a:srgbClr val="51515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personas migrantes</a:t>
            </a:r>
            <a:r>
              <a:rPr lang="es-419" sz="2133">
                <a:solidFill>
                  <a:srgbClr val="51515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133">
              <a:solidFill>
                <a:srgbClr val="51515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</a:pPr>
            <a:r>
              <a:rPr lang="es-419" sz="2133">
                <a:solidFill>
                  <a:srgbClr val="51515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 diciembre 2021</a:t>
            </a:r>
            <a:endParaRPr sz="2133">
              <a:solidFill>
                <a:srgbClr val="51515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g24f66c6fb15_0_31"/>
          <p:cNvSpPr txBox="1"/>
          <p:nvPr/>
        </p:nvSpPr>
        <p:spPr>
          <a:xfrm>
            <a:off x="6871748" y="5456031"/>
            <a:ext cx="34136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419" sz="2133">
                <a:solidFill>
                  <a:srgbClr val="51515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 la población nacional</a:t>
            </a:r>
            <a:endParaRPr sz="2133">
              <a:solidFill>
                <a:srgbClr val="51515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g24f66c6fb15_0_31"/>
          <p:cNvSpPr txBox="1"/>
          <p:nvPr/>
        </p:nvSpPr>
        <p:spPr>
          <a:xfrm>
            <a:off x="6786865" y="4975943"/>
            <a:ext cx="3413600" cy="57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50"/>
            </a:pPr>
            <a:r>
              <a:rPr lang="es-419" sz="2133" b="1">
                <a:solidFill>
                  <a:srgbClr val="51515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7,5%</a:t>
            </a:r>
            <a:endParaRPr sz="2133" b="1">
              <a:solidFill>
                <a:srgbClr val="51515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4" name="Google Shape;84;g24f66c6fb15_0_31"/>
          <p:cNvCxnSpPr/>
          <p:nvPr/>
        </p:nvCxnSpPr>
        <p:spPr>
          <a:xfrm>
            <a:off x="8457589" y="4437543"/>
            <a:ext cx="0" cy="5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5" name="Google Shape;85;g24f66c6fb15_0_31"/>
          <p:cNvSpPr txBox="1"/>
          <p:nvPr/>
        </p:nvSpPr>
        <p:spPr>
          <a:xfrm>
            <a:off x="633984" y="190645"/>
            <a:ext cx="115456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2667">
                <a:solidFill>
                  <a:srgbClr val="034D7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¿Qué sabemos de la Movilidad Humana en Chile?</a:t>
            </a:r>
            <a:endParaRPr sz="1867">
              <a:solidFill>
                <a:srgbClr val="034D7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f66c6fb15_0_13"/>
          <p:cNvSpPr/>
          <p:nvPr/>
        </p:nvSpPr>
        <p:spPr>
          <a:xfrm>
            <a:off x="0" y="-50800"/>
            <a:ext cx="12531600" cy="6959600"/>
          </a:xfrm>
          <a:prstGeom prst="rect">
            <a:avLst/>
          </a:prstGeom>
          <a:solidFill>
            <a:srgbClr val="1A1C2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1867"/>
          </a:p>
        </p:txBody>
      </p:sp>
      <p:cxnSp>
        <p:nvCxnSpPr>
          <p:cNvPr id="91" name="Google Shape;91;g24f66c6fb15_0_13"/>
          <p:cNvCxnSpPr/>
          <p:nvPr/>
        </p:nvCxnSpPr>
        <p:spPr>
          <a:xfrm>
            <a:off x="1177419" y="966348"/>
            <a:ext cx="3187200" cy="16800"/>
          </a:xfrm>
          <a:prstGeom prst="straightConnector1">
            <a:avLst/>
          </a:prstGeom>
          <a:noFill/>
          <a:ln w="9525" cap="flat" cmpd="sng">
            <a:solidFill>
              <a:srgbClr val="DC422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g24f66c6fb15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567" y="-919366"/>
            <a:ext cx="6290135" cy="83868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4f66c6fb15_0_13"/>
          <p:cNvSpPr txBox="1"/>
          <p:nvPr/>
        </p:nvSpPr>
        <p:spPr>
          <a:xfrm>
            <a:off x="7903067" y="5278667"/>
            <a:ext cx="4796800" cy="1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6997" indent="-18202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50"/>
              <a:buFont typeface="Open Sans"/>
              <a:buChar char="+"/>
            </a:pPr>
            <a:r>
              <a:rPr lang="es-419" sz="2133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419" sz="2533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 150.000 personas</a:t>
            </a:r>
            <a:r>
              <a:rPr lang="es-419" sz="2133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133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419" sz="2133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han ingresado por pasos no </a:t>
            </a:r>
            <a:endParaRPr sz="2133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419" sz="2133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habilitados desde el 2012</a:t>
            </a:r>
            <a:endParaRPr sz="2133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g24f66c6fb15_0_13"/>
          <p:cNvSpPr txBox="1"/>
          <p:nvPr/>
        </p:nvSpPr>
        <p:spPr>
          <a:xfrm>
            <a:off x="150368" y="484125"/>
            <a:ext cx="38052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CL" sz="2667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Migración</a:t>
            </a:r>
            <a:r>
              <a:rPr lang="es-419" sz="2667" dirty="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Irregular</a:t>
            </a:r>
            <a:endParaRPr sz="1867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2338209" y="424531"/>
            <a:ext cx="7515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3200">
                <a:solidFill>
                  <a:srgbClr val="034D7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Flujos Migratorios</a:t>
            </a:r>
            <a:endParaRPr sz="3200">
              <a:solidFill>
                <a:srgbClr val="034D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658730"/>
            <a:ext cx="12192004" cy="8224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3808133" y="1322400"/>
            <a:ext cx="4802000" cy="516800"/>
          </a:xfrm>
          <a:prstGeom prst="rect">
            <a:avLst/>
          </a:prstGeom>
          <a:solidFill>
            <a:srgbClr val="034D7D">
              <a:alpha val="21176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224535" y="1180601"/>
            <a:ext cx="60504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3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Flujos migratorios</a:t>
            </a:r>
            <a:endParaRPr sz="3600">
              <a:solidFill>
                <a:schemeClr val="lt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oogle Shape;398;p19" descr="La punta del iceberg - Universal">
            <a:extLst>
              <a:ext uri="{FF2B5EF4-FFF2-40B4-BE49-F238E27FC236}">
                <a16:creationId xmlns:a16="http://schemas.microsoft.com/office/drawing/2014/main" id="{5CA538CF-4064-2922-86AE-E69C6F415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/>
          <a:stretch>
            <a:fillRect/>
          </a:stretch>
        </p:blipFill>
        <p:spPr bwMode="auto">
          <a:xfrm>
            <a:off x="6296025" y="204788"/>
            <a:ext cx="5895975" cy="6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n 10">
            <a:extLst>
              <a:ext uri="{FF2B5EF4-FFF2-40B4-BE49-F238E27FC236}">
                <a16:creationId xmlns:a16="http://schemas.microsoft.com/office/drawing/2014/main" id="{0058D870-3E04-EA76-39F6-9FB52AF7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17500"/>
            <a:ext cx="52133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oogle Shape;109;p4">
            <a:extLst>
              <a:ext uri="{FF2B5EF4-FFF2-40B4-BE49-F238E27FC236}">
                <a16:creationId xmlns:a16="http://schemas.microsoft.com/office/drawing/2014/main" id="{8E49F4E7-88AB-7ACD-5F2F-29D8173CB86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293938"/>
            <a:ext cx="4665662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46FC0B-B93B-EF02-0370-AA6F5022FC3A}"/>
              </a:ext>
            </a:extLst>
          </p:cNvPr>
          <p:cNvSpPr/>
          <p:nvPr/>
        </p:nvSpPr>
        <p:spPr>
          <a:xfrm>
            <a:off x="366713" y="625475"/>
            <a:ext cx="1673225" cy="87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Haití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República Dominicana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Venezuela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17028-7124-C823-5A90-D91EA707BD7E}"/>
              </a:ext>
            </a:extLst>
          </p:cNvPr>
          <p:cNvSpPr/>
          <p:nvPr/>
        </p:nvSpPr>
        <p:spPr>
          <a:xfrm>
            <a:off x="4614863" y="1501775"/>
            <a:ext cx="2006600" cy="50482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Ingreso por Paso No Habilitado</a:t>
            </a:r>
          </a:p>
        </p:txBody>
      </p:sp>
      <p:pic>
        <p:nvPicPr>
          <p:cNvPr id="9220" name="Picture 4" descr="Cambios en Plan Frontera Segura - Pasos Fronterizos">
            <a:extLst>
              <a:ext uri="{FF2B5EF4-FFF2-40B4-BE49-F238E27FC236}">
                <a16:creationId xmlns:a16="http://schemas.microsoft.com/office/drawing/2014/main" id="{CCF92E7F-50F2-AE65-EF10-65008FB0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5149850"/>
            <a:ext cx="20066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41C9DE7-6C48-CCAA-7A51-D6557EFA5AA6}"/>
              </a:ext>
            </a:extLst>
          </p:cNvPr>
          <p:cNvSpPr/>
          <p:nvPr/>
        </p:nvSpPr>
        <p:spPr>
          <a:xfrm>
            <a:off x="4614863" y="4686300"/>
            <a:ext cx="2006600" cy="42545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Contexto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Fronterizo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B4EE5A9-AE30-A882-B216-4825A9D46F4B}"/>
              </a:ext>
            </a:extLst>
          </p:cNvPr>
          <p:cNvSpPr/>
          <p:nvPr/>
        </p:nvSpPr>
        <p:spPr>
          <a:xfrm>
            <a:off x="366713" y="5078413"/>
            <a:ext cx="1673225" cy="87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Otros Países Latinoamericanos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2B096917-CBBF-A793-E08E-121B836964EB}"/>
              </a:ext>
            </a:extLst>
          </p:cNvPr>
          <p:cNvCxnSpPr>
            <a:cxnSpLocks/>
            <a:stCxn id="5" idx="3"/>
            <a:endCxn id="18" idx="1"/>
          </p:cNvCxnSpPr>
          <p:nvPr/>
        </p:nvCxnSpPr>
        <p:spPr>
          <a:xfrm>
            <a:off x="2039938" y="1063625"/>
            <a:ext cx="2574925" cy="3835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BF905B8-AA05-CF89-CDDB-DD4A4D16CDED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2039938" y="4899025"/>
            <a:ext cx="2574925" cy="617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56" name="Picture 19" descr="Ingreso de personas a Chile por pasos no habilitados llega a su máximo  histórico este año 2021 « Diario y Radio Universidad Chile">
            <a:extLst>
              <a:ext uri="{FF2B5EF4-FFF2-40B4-BE49-F238E27FC236}">
                <a16:creationId xmlns:a16="http://schemas.microsoft.com/office/drawing/2014/main" id="{5BAD00AA-000B-4885-5571-99F6EA017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995488"/>
            <a:ext cx="2006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Google Shape;166;p5">
            <a:extLst>
              <a:ext uri="{FF2B5EF4-FFF2-40B4-BE49-F238E27FC236}">
                <a16:creationId xmlns:a16="http://schemas.microsoft.com/office/drawing/2014/main" id="{61E2FBB0-BDF4-9E0D-BF21-77B043F67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5025" y="6696075"/>
            <a:ext cx="2720975" cy="161925"/>
          </a:xfrm>
          <a:prstGeom prst="rect">
            <a:avLst/>
          </a:prstGeom>
          <a:solidFill>
            <a:srgbClr val="F05223"/>
          </a:solidFill>
          <a:ln w="25400">
            <a:solidFill>
              <a:srgbClr val="F05223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17418" name="Google Shape;168;p5">
            <a:extLst>
              <a:ext uri="{FF2B5EF4-FFF2-40B4-BE49-F238E27FC236}">
                <a16:creationId xmlns:a16="http://schemas.microsoft.com/office/drawing/2014/main" id="{E9EACFB5-1521-D29E-64F0-B093B1A99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6696075"/>
            <a:ext cx="2720975" cy="161925"/>
          </a:xfrm>
          <a:prstGeom prst="rect">
            <a:avLst/>
          </a:prstGeom>
          <a:solidFill>
            <a:srgbClr val="034D7D"/>
          </a:solidFill>
          <a:ln w="25400">
            <a:solidFill>
              <a:srgbClr val="034D7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B41322B-8671-D875-067E-D3FC31DDCF95}"/>
              </a:ext>
            </a:extLst>
          </p:cNvPr>
          <p:cNvCxnSpPr>
            <a:cxnSpLocks/>
          </p:cNvCxnSpPr>
          <p:nvPr/>
        </p:nvCxnSpPr>
        <p:spPr>
          <a:xfrm>
            <a:off x="2039938" y="1063625"/>
            <a:ext cx="2574925" cy="690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3624DC02-B00A-44D9-8B8D-2F109130BFFE}"/>
              </a:ext>
            </a:extLst>
          </p:cNvPr>
          <p:cNvCxnSpPr>
            <a:cxnSpLocks/>
          </p:cNvCxnSpPr>
          <p:nvPr/>
        </p:nvCxnSpPr>
        <p:spPr>
          <a:xfrm flipV="1">
            <a:off x="2039938" y="2643188"/>
            <a:ext cx="2574925" cy="28733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CB79829-E59B-6802-F756-7FF3E7787CB6}"/>
              </a:ext>
            </a:extLst>
          </p:cNvPr>
          <p:cNvSpPr/>
          <p:nvPr/>
        </p:nvSpPr>
        <p:spPr>
          <a:xfrm>
            <a:off x="3989388" y="917575"/>
            <a:ext cx="1250950" cy="327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Reconducción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8570593-2178-3ACD-20ED-076782750B85}"/>
              </a:ext>
            </a:extLst>
          </p:cNvPr>
          <p:cNvSpPr/>
          <p:nvPr/>
        </p:nvSpPr>
        <p:spPr>
          <a:xfrm>
            <a:off x="4845050" y="407988"/>
            <a:ext cx="1250950" cy="327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Expulsión</a:t>
            </a: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4640D18-0B36-0F7B-402E-F4E5545BCEF0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2039938" y="571500"/>
            <a:ext cx="2805112" cy="133350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3A2F6A9-795A-D613-71BE-4EDA094D9173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2039938" y="917575"/>
            <a:ext cx="1949450" cy="163513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A0F571F0-BF46-12A2-E1AE-8F1C92957822}"/>
              </a:ext>
            </a:extLst>
          </p:cNvPr>
          <p:cNvCxnSpPr>
            <a:cxnSpLocks/>
          </p:cNvCxnSpPr>
          <p:nvPr/>
        </p:nvCxnSpPr>
        <p:spPr>
          <a:xfrm flipH="1">
            <a:off x="1081088" y="1084263"/>
            <a:ext cx="2908300" cy="3929062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BAFCC3E3-95E1-9D7F-DF32-050C5BBF324A}"/>
              </a:ext>
            </a:extLst>
          </p:cNvPr>
          <p:cNvCxnSpPr>
            <a:cxnSpLocks/>
          </p:cNvCxnSpPr>
          <p:nvPr/>
        </p:nvCxnSpPr>
        <p:spPr>
          <a:xfrm flipH="1">
            <a:off x="511175" y="687388"/>
            <a:ext cx="2871788" cy="4357687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BFF17C0F-952E-17FF-2B4F-BB3C0F5A6F88}"/>
              </a:ext>
            </a:extLst>
          </p:cNvPr>
          <p:cNvSpPr/>
          <p:nvPr/>
        </p:nvSpPr>
        <p:spPr>
          <a:xfrm>
            <a:off x="7494588" y="1590675"/>
            <a:ext cx="1250950" cy="327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Autodenuncia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8E7BE5EE-85D4-F4A6-4957-BC03482F61F4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6621463" y="1754188"/>
            <a:ext cx="873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6E1459B-4540-FC08-230E-0B26BA057394}"/>
              </a:ext>
            </a:extLst>
          </p:cNvPr>
          <p:cNvSpPr/>
          <p:nvPr/>
        </p:nvSpPr>
        <p:spPr>
          <a:xfrm>
            <a:off x="8628063" y="808038"/>
            <a:ext cx="1524000" cy="5095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Reconsideración Administrativa</a:t>
            </a:r>
          </a:p>
        </p:txBody>
      </p:sp>
      <p:cxnSp>
        <p:nvCxnSpPr>
          <p:cNvPr id="45" name="Conector: angular 51">
            <a:extLst>
              <a:ext uri="{FF2B5EF4-FFF2-40B4-BE49-F238E27FC236}">
                <a16:creationId xmlns:a16="http://schemas.microsoft.com/office/drawing/2014/main" id="{5E7E65A2-4CDC-1CD9-09E7-90F6E8DDA76B}"/>
              </a:ext>
            </a:extLst>
          </p:cNvPr>
          <p:cNvCxnSpPr>
            <a:stCxn id="41" idx="3"/>
            <a:endCxn id="43" idx="2"/>
          </p:cNvCxnSpPr>
          <p:nvPr/>
        </p:nvCxnSpPr>
        <p:spPr>
          <a:xfrm flipV="1">
            <a:off x="8745538" y="1317625"/>
            <a:ext cx="644525" cy="43656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ector: angular 54">
            <a:extLst>
              <a:ext uri="{FF2B5EF4-FFF2-40B4-BE49-F238E27FC236}">
                <a16:creationId xmlns:a16="http://schemas.microsoft.com/office/drawing/2014/main" id="{3641CC77-0398-C582-2716-30723356F756}"/>
              </a:ext>
            </a:extLst>
          </p:cNvPr>
          <p:cNvCxnSpPr>
            <a:cxnSpLocks/>
          </p:cNvCxnSpPr>
          <p:nvPr/>
        </p:nvCxnSpPr>
        <p:spPr>
          <a:xfrm rot="16200000" flipV="1">
            <a:off x="7230269" y="-1351756"/>
            <a:ext cx="400050" cy="3919538"/>
          </a:xfrm>
          <a:prstGeom prst="bentConnector3">
            <a:avLst>
              <a:gd name="adj1" fmla="val 157033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 50">
            <a:extLst>
              <a:ext uri="{FF2B5EF4-FFF2-40B4-BE49-F238E27FC236}">
                <a16:creationId xmlns:a16="http://schemas.microsoft.com/office/drawing/2014/main" id="{A80D0750-A1E8-6E13-30A3-6EBEDAB21438}"/>
              </a:ext>
            </a:extLst>
          </p:cNvPr>
          <p:cNvSpPr/>
          <p:nvPr/>
        </p:nvSpPr>
        <p:spPr>
          <a:xfrm>
            <a:off x="10488613" y="396875"/>
            <a:ext cx="1524000" cy="5826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Dejar sin efecto la orden de expulsión</a:t>
            </a:r>
          </a:p>
        </p:txBody>
      </p:sp>
      <p:cxnSp>
        <p:nvCxnSpPr>
          <p:cNvPr id="53" name="Conector: angular 57">
            <a:extLst>
              <a:ext uri="{FF2B5EF4-FFF2-40B4-BE49-F238E27FC236}">
                <a16:creationId xmlns:a16="http://schemas.microsoft.com/office/drawing/2014/main" id="{3E9D0331-ED1E-C2AA-D47C-EF5855935FA6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10152063" y="687388"/>
            <a:ext cx="336550" cy="376237"/>
          </a:xfrm>
          <a:prstGeom prst="bentConnector3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 53">
            <a:extLst>
              <a:ext uri="{FF2B5EF4-FFF2-40B4-BE49-F238E27FC236}">
                <a16:creationId xmlns:a16="http://schemas.microsoft.com/office/drawing/2014/main" id="{92F66B08-7B01-CA5C-8B20-DCE97565C79F}"/>
              </a:ext>
            </a:extLst>
          </p:cNvPr>
          <p:cNvSpPr/>
          <p:nvPr/>
        </p:nvSpPr>
        <p:spPr>
          <a:xfrm>
            <a:off x="9726613" y="1827213"/>
            <a:ext cx="2184400" cy="8334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Solicitud de Regularización (Visa Humanitaria. Refugio, Solicitud al SSI</a:t>
            </a:r>
          </a:p>
        </p:txBody>
      </p:sp>
      <p:cxnSp>
        <p:nvCxnSpPr>
          <p:cNvPr id="57" name="Conector: angular 60">
            <a:extLst>
              <a:ext uri="{FF2B5EF4-FFF2-40B4-BE49-F238E27FC236}">
                <a16:creationId xmlns:a16="http://schemas.microsoft.com/office/drawing/2014/main" id="{74B17EA4-C8D2-00C2-83A8-C28FE7F2A598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10152063" y="1063625"/>
            <a:ext cx="666750" cy="763588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816FD30C-3574-D53B-2093-1B89C950D590}"/>
              </a:ext>
            </a:extLst>
          </p:cNvPr>
          <p:cNvSpPr/>
          <p:nvPr/>
        </p:nvSpPr>
        <p:spPr>
          <a:xfrm>
            <a:off x="8442325" y="2940050"/>
            <a:ext cx="1250950" cy="3286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En trámite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99BAFB39-6FC8-5D9B-B4A4-4F3D154B06F2}"/>
              </a:ext>
            </a:extLst>
          </p:cNvPr>
          <p:cNvSpPr/>
          <p:nvPr/>
        </p:nvSpPr>
        <p:spPr>
          <a:xfrm>
            <a:off x="10485438" y="2940050"/>
            <a:ext cx="1250950" cy="3286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ES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Aprobar</a:t>
            </a:r>
            <a:endParaRPr lang="es-CL" kern="0" dirty="0"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sp>
        <p:nvSpPr>
          <p:cNvPr id="1026" name="Rectángulo 1025">
            <a:extLst>
              <a:ext uri="{FF2B5EF4-FFF2-40B4-BE49-F238E27FC236}">
                <a16:creationId xmlns:a16="http://schemas.microsoft.com/office/drawing/2014/main" id="{B37DE8CA-993A-6A2F-948C-08F4057CC86A}"/>
              </a:ext>
            </a:extLst>
          </p:cNvPr>
          <p:cNvSpPr/>
          <p:nvPr/>
        </p:nvSpPr>
        <p:spPr>
          <a:xfrm>
            <a:off x="8405813" y="2371725"/>
            <a:ext cx="984250" cy="327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Rechazar</a:t>
            </a:r>
          </a:p>
        </p:txBody>
      </p:sp>
      <p:cxnSp>
        <p:nvCxnSpPr>
          <p:cNvPr id="1027" name="Conector: angular 1028">
            <a:extLst>
              <a:ext uri="{FF2B5EF4-FFF2-40B4-BE49-F238E27FC236}">
                <a16:creationId xmlns:a16="http://schemas.microsoft.com/office/drawing/2014/main" id="{B3BDA69B-B0EE-1E84-2EE7-9D60A43D78CD}"/>
              </a:ext>
            </a:extLst>
          </p:cNvPr>
          <p:cNvCxnSpPr>
            <a:cxnSpLocks/>
            <a:stCxn id="54" idx="1"/>
            <a:endCxn id="1026" idx="0"/>
          </p:cNvCxnSpPr>
          <p:nvPr/>
        </p:nvCxnSpPr>
        <p:spPr>
          <a:xfrm rot="10800000" flipV="1">
            <a:off x="8897938" y="2243138"/>
            <a:ext cx="828675" cy="1285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8" name="Conector: angular 1033">
            <a:extLst>
              <a:ext uri="{FF2B5EF4-FFF2-40B4-BE49-F238E27FC236}">
                <a16:creationId xmlns:a16="http://schemas.microsoft.com/office/drawing/2014/main" id="{FD8E1AB0-27F8-F57B-330A-A40CE7BD32BA}"/>
              </a:ext>
            </a:extLst>
          </p:cNvPr>
          <p:cNvCxnSpPr>
            <a:stCxn id="54" idx="2"/>
            <a:endCxn id="60" idx="0"/>
          </p:cNvCxnSpPr>
          <p:nvPr/>
        </p:nvCxnSpPr>
        <p:spPr>
          <a:xfrm rot="5400000">
            <a:off x="9803607" y="1924843"/>
            <a:ext cx="279400" cy="17510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0" name="Conector: angular 1035">
            <a:extLst>
              <a:ext uri="{FF2B5EF4-FFF2-40B4-BE49-F238E27FC236}">
                <a16:creationId xmlns:a16="http://schemas.microsoft.com/office/drawing/2014/main" id="{6CDED747-374D-B41C-3508-FC0F6D3B64CC}"/>
              </a:ext>
            </a:extLst>
          </p:cNvPr>
          <p:cNvCxnSpPr>
            <a:stCxn id="54" idx="2"/>
            <a:endCxn id="62" idx="0"/>
          </p:cNvCxnSpPr>
          <p:nvPr/>
        </p:nvCxnSpPr>
        <p:spPr>
          <a:xfrm rot="16200000" flipH="1">
            <a:off x="10825163" y="2654300"/>
            <a:ext cx="279400" cy="29210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31" name="Rectángulo 1030">
            <a:extLst>
              <a:ext uri="{FF2B5EF4-FFF2-40B4-BE49-F238E27FC236}">
                <a16:creationId xmlns:a16="http://schemas.microsoft.com/office/drawing/2014/main" id="{2C003730-4661-185A-BAF3-3AE54922F9FC}"/>
              </a:ext>
            </a:extLst>
          </p:cNvPr>
          <p:cNvSpPr/>
          <p:nvPr/>
        </p:nvSpPr>
        <p:spPr>
          <a:xfrm>
            <a:off x="6931025" y="2289175"/>
            <a:ext cx="984250" cy="4921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ES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Orden de Abandono</a:t>
            </a:r>
            <a:endParaRPr lang="es-CL" kern="0" dirty="0"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1032" name="Conector recto de flecha 1031">
            <a:extLst>
              <a:ext uri="{FF2B5EF4-FFF2-40B4-BE49-F238E27FC236}">
                <a16:creationId xmlns:a16="http://schemas.microsoft.com/office/drawing/2014/main" id="{58345980-42E0-14FF-0BB5-8E07C42387E9}"/>
              </a:ext>
            </a:extLst>
          </p:cNvPr>
          <p:cNvCxnSpPr>
            <a:cxnSpLocks/>
            <a:stCxn id="1026" idx="1"/>
            <a:endCxn id="1031" idx="3"/>
          </p:cNvCxnSpPr>
          <p:nvPr/>
        </p:nvCxnSpPr>
        <p:spPr>
          <a:xfrm flipH="1">
            <a:off x="7915275" y="2535238"/>
            <a:ext cx="490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3" name="Conector: angular 37">
            <a:extLst>
              <a:ext uri="{FF2B5EF4-FFF2-40B4-BE49-F238E27FC236}">
                <a16:creationId xmlns:a16="http://schemas.microsoft.com/office/drawing/2014/main" id="{9BB51518-46AC-7525-8B51-33AE249AABEE}"/>
              </a:ext>
            </a:extLst>
          </p:cNvPr>
          <p:cNvCxnSpPr/>
          <p:nvPr/>
        </p:nvCxnSpPr>
        <p:spPr>
          <a:xfrm rot="16200000" flipV="1">
            <a:off x="5218907" y="1102519"/>
            <a:ext cx="420687" cy="377825"/>
          </a:xfrm>
          <a:prstGeom prst="bentConnector2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Conector: angular 39">
            <a:extLst>
              <a:ext uri="{FF2B5EF4-FFF2-40B4-BE49-F238E27FC236}">
                <a16:creationId xmlns:a16="http://schemas.microsoft.com/office/drawing/2014/main" id="{79983540-F39D-72A3-5E70-55F898EDD145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99137" y="868363"/>
            <a:ext cx="930275" cy="336550"/>
          </a:xfrm>
          <a:prstGeom prst="bentConnector2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Conector: angular 1076">
            <a:extLst>
              <a:ext uri="{FF2B5EF4-FFF2-40B4-BE49-F238E27FC236}">
                <a16:creationId xmlns:a16="http://schemas.microsoft.com/office/drawing/2014/main" id="{5E5F38A7-24E0-B5F8-F4E8-172D38842AC5}"/>
              </a:ext>
            </a:extLst>
          </p:cNvPr>
          <p:cNvCxnSpPr>
            <a:cxnSpLocks/>
          </p:cNvCxnSpPr>
          <p:nvPr/>
        </p:nvCxnSpPr>
        <p:spPr>
          <a:xfrm rot="16200000" flipV="1">
            <a:off x="6160294" y="1251744"/>
            <a:ext cx="1263650" cy="719138"/>
          </a:xfrm>
          <a:prstGeom prst="bentConnector3">
            <a:avLst>
              <a:gd name="adj1" fmla="val 100047"/>
            </a:avLst>
          </a:prstGeom>
          <a:ln w="127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ector recto de flecha 1039">
            <a:extLst>
              <a:ext uri="{FF2B5EF4-FFF2-40B4-BE49-F238E27FC236}">
                <a16:creationId xmlns:a16="http://schemas.microsoft.com/office/drawing/2014/main" id="{EBD7BD5A-733F-FDBD-4731-CBD715CDF8A2}"/>
              </a:ext>
            </a:extLst>
          </p:cNvPr>
          <p:cNvCxnSpPr>
            <a:cxnSpLocks/>
            <a:endCxn id="1041" idx="1"/>
          </p:cNvCxnSpPr>
          <p:nvPr/>
        </p:nvCxnSpPr>
        <p:spPr>
          <a:xfrm flipV="1">
            <a:off x="6621463" y="5711825"/>
            <a:ext cx="19208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1" name="Rectángulo 1040">
            <a:extLst>
              <a:ext uri="{FF2B5EF4-FFF2-40B4-BE49-F238E27FC236}">
                <a16:creationId xmlns:a16="http://schemas.microsoft.com/office/drawing/2014/main" id="{C39EB79B-AA85-A210-DB5D-7422DEEEB95F}"/>
              </a:ext>
            </a:extLst>
          </p:cNvPr>
          <p:cNvSpPr/>
          <p:nvPr/>
        </p:nvSpPr>
        <p:spPr>
          <a:xfrm>
            <a:off x="8542338" y="5481638"/>
            <a:ext cx="1250950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Vencimiento Visa</a:t>
            </a:r>
          </a:p>
        </p:txBody>
      </p:sp>
      <p:sp>
        <p:nvSpPr>
          <p:cNvPr id="1042" name="Rectángulo 1041">
            <a:extLst>
              <a:ext uri="{FF2B5EF4-FFF2-40B4-BE49-F238E27FC236}">
                <a16:creationId xmlns:a16="http://schemas.microsoft.com/office/drawing/2014/main" id="{03E05BDA-3764-0D52-3491-EA326E6D97F5}"/>
              </a:ext>
            </a:extLst>
          </p:cNvPr>
          <p:cNvSpPr/>
          <p:nvPr/>
        </p:nvSpPr>
        <p:spPr>
          <a:xfrm>
            <a:off x="5103813" y="3546475"/>
            <a:ext cx="1920875" cy="835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Solicitud de Refugio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s-CL" kern="0" dirty="0"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Solicitud de Ingreso Condicionado</a:t>
            </a:r>
          </a:p>
        </p:txBody>
      </p:sp>
      <p:cxnSp>
        <p:nvCxnSpPr>
          <p:cNvPr id="1043" name="Conector: angular 1085">
            <a:extLst>
              <a:ext uri="{FF2B5EF4-FFF2-40B4-BE49-F238E27FC236}">
                <a16:creationId xmlns:a16="http://schemas.microsoft.com/office/drawing/2014/main" id="{20FC9C9E-F154-1BAB-3AD3-5EB1D935B550}"/>
              </a:ext>
            </a:extLst>
          </p:cNvPr>
          <p:cNvCxnSpPr>
            <a:cxnSpLocks/>
            <a:stCxn id="1042" idx="3"/>
          </p:cNvCxnSpPr>
          <p:nvPr/>
        </p:nvCxnSpPr>
        <p:spPr>
          <a:xfrm>
            <a:off x="7024688" y="3963988"/>
            <a:ext cx="552450" cy="169862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45" name="Conector recto de flecha 1044">
            <a:extLst>
              <a:ext uri="{FF2B5EF4-FFF2-40B4-BE49-F238E27FC236}">
                <a16:creationId xmlns:a16="http://schemas.microsoft.com/office/drawing/2014/main" id="{733150C9-5F35-A760-A5AA-A27031951A31}"/>
              </a:ext>
            </a:extLst>
          </p:cNvPr>
          <p:cNvCxnSpPr>
            <a:cxnSpLocks/>
          </p:cNvCxnSpPr>
          <p:nvPr/>
        </p:nvCxnSpPr>
        <p:spPr>
          <a:xfrm>
            <a:off x="9793288" y="5959475"/>
            <a:ext cx="2117725" cy="6429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8" name="Rectángulo 1047">
            <a:extLst>
              <a:ext uri="{FF2B5EF4-FFF2-40B4-BE49-F238E27FC236}">
                <a16:creationId xmlns:a16="http://schemas.microsoft.com/office/drawing/2014/main" id="{259C7383-2392-D849-21F0-9DDA70D88293}"/>
              </a:ext>
            </a:extLst>
          </p:cNvPr>
          <p:cNvSpPr/>
          <p:nvPr/>
        </p:nvSpPr>
        <p:spPr>
          <a:xfrm rot="1044893">
            <a:off x="10448925" y="5921375"/>
            <a:ext cx="1250950" cy="327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CL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En trámite</a:t>
            </a:r>
          </a:p>
        </p:txBody>
      </p:sp>
      <p:cxnSp>
        <p:nvCxnSpPr>
          <p:cNvPr id="1050" name="Conector recto de flecha 1049">
            <a:extLst>
              <a:ext uri="{FF2B5EF4-FFF2-40B4-BE49-F238E27FC236}">
                <a16:creationId xmlns:a16="http://schemas.microsoft.com/office/drawing/2014/main" id="{9616B587-A336-378F-3935-CC2E5181E60D}"/>
              </a:ext>
            </a:extLst>
          </p:cNvPr>
          <p:cNvCxnSpPr>
            <a:cxnSpLocks/>
          </p:cNvCxnSpPr>
          <p:nvPr/>
        </p:nvCxnSpPr>
        <p:spPr>
          <a:xfrm>
            <a:off x="9793288" y="5703888"/>
            <a:ext cx="2117725" cy="15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51" name="Rectángulo 1050">
            <a:extLst>
              <a:ext uri="{FF2B5EF4-FFF2-40B4-BE49-F238E27FC236}">
                <a16:creationId xmlns:a16="http://schemas.microsoft.com/office/drawing/2014/main" id="{C8496058-93E6-03FD-A4D4-E5E4DADC8074}"/>
              </a:ext>
            </a:extLst>
          </p:cNvPr>
          <p:cNvSpPr/>
          <p:nvPr/>
        </p:nvSpPr>
        <p:spPr>
          <a:xfrm>
            <a:off x="9850438" y="5092700"/>
            <a:ext cx="1751012" cy="388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s-ES" kern="0" dirty="0">
                <a:latin typeface="Calibri Light" panose="020F0302020204030204" pitchFamily="34" charset="0"/>
                <a:cs typeface="Calibri Light" panose="020F0302020204030204" pitchFamily="34" charset="0"/>
                <a:sym typeface="Arial"/>
              </a:rPr>
              <a:t>Condición Migratoria Irregular</a:t>
            </a:r>
            <a:endParaRPr lang="es-CL" kern="0" dirty="0"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cxnSp>
        <p:nvCxnSpPr>
          <p:cNvPr id="1052" name="Conector curvado 1051">
            <a:extLst>
              <a:ext uri="{FF2B5EF4-FFF2-40B4-BE49-F238E27FC236}">
                <a16:creationId xmlns:a16="http://schemas.microsoft.com/office/drawing/2014/main" id="{DF3EC870-F219-C918-7B0D-4CFF12C6AE13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03325" y="5719763"/>
            <a:ext cx="6711950" cy="234950"/>
          </a:xfrm>
          <a:prstGeom prst="curvedConnector4">
            <a:avLst>
              <a:gd name="adj1" fmla="val -3729"/>
              <a:gd name="adj2" fmla="val 381376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4" name="Conector curvado 1053">
            <a:extLst>
              <a:ext uri="{FF2B5EF4-FFF2-40B4-BE49-F238E27FC236}">
                <a16:creationId xmlns:a16="http://schemas.microsoft.com/office/drawing/2014/main" id="{A57CC4CC-FAD3-31B6-BB7E-61102043E1DE}"/>
              </a:ext>
            </a:extLst>
          </p:cNvPr>
          <p:cNvCxnSpPr>
            <a:cxnSpLocks/>
          </p:cNvCxnSpPr>
          <p:nvPr/>
        </p:nvCxnSpPr>
        <p:spPr>
          <a:xfrm rot="10800000">
            <a:off x="1203325" y="1501775"/>
            <a:ext cx="6213475" cy="421798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8" grpId="0" animBg="1"/>
      <p:bldP spid="18" grpId="1" animBg="1"/>
      <p:bldP spid="7" grpId="0" animBg="1"/>
      <p:bldP spid="7" grpId="1" animBg="1"/>
      <p:bldP spid="31" grpId="0" animBg="1"/>
      <p:bldP spid="31" grpId="1" animBg="1"/>
      <p:bldP spid="32" grpId="0" animBg="1"/>
      <p:bldP spid="32" grpId="1" animBg="1"/>
      <p:bldP spid="41" grpId="0" animBg="1"/>
      <p:bldP spid="41" grpId="1" animBg="1"/>
      <p:bldP spid="43" grpId="0" animBg="1"/>
      <p:bldP spid="43" grpId="1" animBg="1"/>
      <p:bldP spid="51" grpId="0" animBg="1"/>
      <p:bldP spid="51" grpId="1" animBg="1"/>
      <p:bldP spid="54" grpId="0" animBg="1"/>
      <p:bldP spid="54" grpId="1" animBg="1"/>
      <p:bldP spid="60" grpId="0" animBg="1"/>
      <p:bldP spid="60" grpId="1" animBg="1"/>
      <p:bldP spid="62" grpId="0" animBg="1"/>
      <p:bldP spid="62" grpId="1" animBg="1"/>
      <p:bldP spid="1026" grpId="0" animBg="1"/>
      <p:bldP spid="1026" grpId="1" animBg="1"/>
      <p:bldP spid="1031" grpId="0" animBg="1"/>
      <p:bldP spid="1031" grpId="1" animBg="1"/>
      <p:bldP spid="1041" grpId="0" animBg="1"/>
      <p:bldP spid="1041" grpId="1" animBg="1"/>
      <p:bldP spid="1042" grpId="0" animBg="1"/>
      <p:bldP spid="1042" grpId="1" animBg="1"/>
      <p:bldP spid="1048" grpId="0" animBg="1"/>
      <p:bldP spid="1048" grpId="1" animBg="1"/>
      <p:bldP spid="1051" grpId="0" animBg="1"/>
      <p:bldP spid="10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4f66c6fb15_0_85"/>
          <p:cNvPicPr preferRelativeResize="0"/>
          <p:nvPr/>
        </p:nvPicPr>
        <p:blipFill rotWithShape="1">
          <a:blip r:embed="rId3">
            <a:alphaModFix/>
          </a:blip>
          <a:srcRect t="6881"/>
          <a:stretch/>
        </p:blipFill>
        <p:spPr>
          <a:xfrm>
            <a:off x="415001" y="2140782"/>
            <a:ext cx="5823753" cy="310175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24f66c6fb15_0_85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4f66c6fb15_0_85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f66c6fb15_0_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f66c6fb15_0_85"/>
          <p:cNvSpPr txBox="1"/>
          <p:nvPr/>
        </p:nvSpPr>
        <p:spPr>
          <a:xfrm>
            <a:off x="284085" y="644607"/>
            <a:ext cx="11268800" cy="9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4267">
                <a:solidFill>
                  <a:srgbClr val="034D7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Ingresos por Pasos No Habilitados</a:t>
            </a:r>
            <a:endParaRPr sz="4267">
              <a:solidFill>
                <a:srgbClr val="034D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6" name="Google Shape;126;g24f66c6fb15_0_85"/>
          <p:cNvSpPr txBox="1"/>
          <p:nvPr/>
        </p:nvSpPr>
        <p:spPr>
          <a:xfrm>
            <a:off x="7108056" y="1834767"/>
            <a:ext cx="5083945" cy="3693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228594" indent="-22859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s-419" sz="16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Bolivia y Perú mantienen cifras relativamente constantes, con un aumento en 2021 y 2022.</a:t>
            </a:r>
            <a:endParaRPr sz="1867"/>
          </a:p>
          <a:p>
            <a:pPr marL="228594" indent="-12699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endParaRPr sz="160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594" indent="-22859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▪"/>
            </a:pPr>
            <a:r>
              <a:rPr lang="es-419" sz="16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Ha habido un crecimiento de entradas provenientes de:</a:t>
            </a:r>
            <a:endParaRPr sz="1867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160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594" lvl="7">
              <a:lnSpc>
                <a:spcPct val="150000"/>
              </a:lnSpc>
            </a:pPr>
            <a:r>
              <a:rPr lang="es-419" sz="16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República Dominicana (2015 – 2019)</a:t>
            </a:r>
            <a:endParaRPr sz="1867"/>
          </a:p>
          <a:p>
            <a:pPr marL="22859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Cuba (2018 – 2019)</a:t>
            </a:r>
            <a:endParaRPr sz="1867"/>
          </a:p>
          <a:p>
            <a:pPr marL="22859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Colombia (2020 – 2022)</a:t>
            </a:r>
            <a:endParaRPr sz="1867"/>
          </a:p>
          <a:p>
            <a:pPr marL="22859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6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Venezuela (2019 – 2022)</a:t>
            </a:r>
            <a:endParaRPr sz="160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3"/>
          <p:cNvPicPr preferRelativeResize="0"/>
          <p:nvPr/>
        </p:nvPicPr>
        <p:blipFill rotWithShape="1">
          <a:blip r:embed="rId3">
            <a:alphaModFix/>
          </a:blip>
          <a:srcRect t="10888"/>
          <a:stretch/>
        </p:blipFill>
        <p:spPr>
          <a:xfrm>
            <a:off x="731667" y="1726374"/>
            <a:ext cx="10909832" cy="396373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3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3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 txBox="1"/>
          <p:nvPr/>
        </p:nvSpPr>
        <p:spPr>
          <a:xfrm>
            <a:off x="284085" y="339807"/>
            <a:ext cx="11268723" cy="9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</a:pPr>
            <a:r>
              <a:rPr lang="es-419" sz="4267">
                <a:solidFill>
                  <a:srgbClr val="034D7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Ingresos por Pasos No Habilitados</a:t>
            </a:r>
            <a:endParaRPr sz="4267">
              <a:solidFill>
                <a:srgbClr val="034D7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2468033" y="6738267"/>
            <a:ext cx="3628000" cy="119600"/>
          </a:xfrm>
          <a:prstGeom prst="rect">
            <a:avLst/>
          </a:prstGeom>
          <a:solidFill>
            <a:srgbClr val="F05223"/>
          </a:solidFill>
          <a:ln w="25400" cap="flat" cmpd="sng">
            <a:solidFill>
              <a:srgbClr val="F052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6096000" y="6738267"/>
            <a:ext cx="3628000" cy="119600"/>
          </a:xfrm>
          <a:prstGeom prst="rect">
            <a:avLst/>
          </a:prstGeom>
          <a:solidFill>
            <a:srgbClr val="034D7D"/>
          </a:solidFill>
          <a:ln w="25400" cap="flat" cmpd="sng">
            <a:solidFill>
              <a:srgbClr val="034D7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67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6317" y="5657333"/>
            <a:ext cx="2035699" cy="130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561866" y="1539785"/>
            <a:ext cx="11172933" cy="311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sz="13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Ley de Garantías y Protección Integral de los Derechos de la Niñez y Adolescencia. Ley 21.430.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sz="13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Artículo 15.- </a:t>
            </a:r>
            <a:r>
              <a:rPr lang="es-CL" sz="1333" u="sng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Protección Social de la Infancia y Adolescencia</a:t>
            </a:r>
            <a:r>
              <a:rPr lang="es-CL" sz="1333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Se entiende por Protección Social de la Infancia y Adolescencia el conjunto de políticas y acciones en diversos ámbitos cuyo objetivo es promover el ejercicio de los derechos económicos, sociales y culturales, y satisfacer las necesidades básicas de alimentación, salud, educación, vivienda y cuidado, entre otros, que tienen los niños, niñas y adolescentes, de un modo acorde a su etapa vital, en caso de que su familia no se encuentre en condiciones de proveérselos por sus propios medios. Todo niño, niña o adolescente tiene derecho a vivir en las condiciones adecuadas para su desarrollo físico, mental, intelectual, ético, espiritual y social. Sin perjuicio de la responsabilidad primordial de las familias, los órganos del Estado deben adoptar todas las medidas administrativas, legislativas y judiciales necesarias para dar efectividad a este derecho, cuando los padres y/o madres u otras personas responsables por el niño, niña o adolescente, carezcan de los medios suficientes para hacerlo por sí mismas.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endParaRPr lang="es-CL" sz="1333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CL" sz="13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Artículo 61</a:t>
            </a:r>
            <a:r>
              <a:rPr lang="es-CL" sz="1333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.- </a:t>
            </a:r>
            <a:r>
              <a:rPr lang="es-CL" sz="1333" u="sng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Deber general de la Administración del Estado</a:t>
            </a:r>
            <a:r>
              <a:rPr lang="es-CL" sz="1333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. Los órganos de la Administración del Estado, dentro del ámbito de sus competencias, están obligados a proveer los servicios sociales y los servicios de protección especializados que correspondan para garantizar la plena satisfacción de los derechos de los niños, niñas y adolescentes que se encuentren en territorio chileno, </a:t>
            </a:r>
            <a:r>
              <a:rPr lang="es-CL" sz="13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sin distinción</a:t>
            </a:r>
            <a:r>
              <a:rPr lang="es-CL" sz="1333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, en forma oportuna y eficaz.</a:t>
            </a:r>
            <a:endParaRPr lang="es-419" sz="1333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414176" y="514487"/>
            <a:ext cx="11568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</a:pPr>
            <a:r>
              <a:rPr lang="es-419" sz="3733" b="1" dirty="0">
                <a:solidFill>
                  <a:srgbClr val="034D7D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MARCO NORMATIVO</a:t>
            </a:r>
            <a:endParaRPr sz="3733" b="1" dirty="0">
              <a:solidFill>
                <a:srgbClr val="034D7D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1375</Words>
  <Application>Microsoft Office PowerPoint</Application>
  <PresentationFormat>Panorámica</PresentationFormat>
  <Paragraphs>148</Paragraphs>
  <Slides>17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 Light</vt:lpstr>
      <vt:lpstr>Calibri</vt:lpstr>
      <vt:lpstr>Open Sans ExtraBold</vt:lpstr>
      <vt:lpstr>Wingdings</vt:lpstr>
      <vt:lpstr>Noto Sans Symbols</vt:lpstr>
      <vt:lpstr>PT Sans</vt:lpstr>
      <vt:lpstr>Helvetica Neue</vt:lpstr>
      <vt:lpstr>Open Sans</vt:lpstr>
      <vt:lpstr>Tema de Office</vt:lpstr>
      <vt:lpstr>Chart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Llanquiman</dc:creator>
  <cp:lastModifiedBy>Arriagada Sanchez, Soledad</cp:lastModifiedBy>
  <cp:revision>36</cp:revision>
  <dcterms:created xsi:type="dcterms:W3CDTF">2021-03-09T13:25:23Z</dcterms:created>
  <dcterms:modified xsi:type="dcterms:W3CDTF">2023-07-24T13:37:54Z</dcterms:modified>
</cp:coreProperties>
</file>