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1656" y="0"/>
            <a:ext cx="11980545" cy="1343025"/>
          </a:xfrm>
          <a:custGeom>
            <a:avLst/>
            <a:gdLst/>
            <a:ahLst/>
            <a:cxnLst/>
            <a:rect l="l" t="t" r="r" b="b"/>
            <a:pathLst>
              <a:path w="11980545" h="1343025">
                <a:moveTo>
                  <a:pt x="11980344" y="0"/>
                </a:moveTo>
                <a:lnTo>
                  <a:pt x="0" y="0"/>
                </a:lnTo>
                <a:lnTo>
                  <a:pt x="0" y="1342925"/>
                </a:lnTo>
                <a:lnTo>
                  <a:pt x="11980344" y="1342925"/>
                </a:lnTo>
                <a:lnTo>
                  <a:pt x="11980344" y="0"/>
                </a:lnTo>
                <a:close/>
              </a:path>
            </a:pathLst>
          </a:custGeom>
          <a:solidFill>
            <a:srgbClr val="007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42571" y="6478730"/>
            <a:ext cx="1611630" cy="144145"/>
          </a:xfrm>
          <a:custGeom>
            <a:avLst/>
            <a:gdLst/>
            <a:ahLst/>
            <a:cxnLst/>
            <a:rect l="l" t="t" r="r" b="b"/>
            <a:pathLst>
              <a:path w="1611629" h="144145">
                <a:moveTo>
                  <a:pt x="0" y="143984"/>
                </a:moveTo>
                <a:lnTo>
                  <a:pt x="1611635" y="143984"/>
                </a:lnTo>
                <a:lnTo>
                  <a:pt x="1611635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93646" y="6478730"/>
            <a:ext cx="1649095" cy="144145"/>
          </a:xfrm>
          <a:custGeom>
            <a:avLst/>
            <a:gdLst/>
            <a:ahLst/>
            <a:cxnLst/>
            <a:rect l="l" t="t" r="r" b="b"/>
            <a:pathLst>
              <a:path w="1649095" h="144145">
                <a:moveTo>
                  <a:pt x="1648924" y="0"/>
                </a:moveTo>
                <a:lnTo>
                  <a:pt x="0" y="0"/>
                </a:lnTo>
                <a:lnTo>
                  <a:pt x="0" y="143984"/>
                </a:lnTo>
                <a:lnTo>
                  <a:pt x="1648924" y="143984"/>
                </a:lnTo>
                <a:lnTo>
                  <a:pt x="1648924" y="0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1656" y="0"/>
            <a:ext cx="11980545" cy="1343025"/>
          </a:xfrm>
          <a:custGeom>
            <a:avLst/>
            <a:gdLst/>
            <a:ahLst/>
            <a:cxnLst/>
            <a:rect l="l" t="t" r="r" b="b"/>
            <a:pathLst>
              <a:path w="11980545" h="1343025">
                <a:moveTo>
                  <a:pt x="11980344" y="0"/>
                </a:moveTo>
                <a:lnTo>
                  <a:pt x="0" y="0"/>
                </a:lnTo>
                <a:lnTo>
                  <a:pt x="0" y="1342925"/>
                </a:lnTo>
                <a:lnTo>
                  <a:pt x="11980344" y="1342925"/>
                </a:lnTo>
                <a:lnTo>
                  <a:pt x="11980344" y="0"/>
                </a:lnTo>
                <a:close/>
              </a:path>
            </a:pathLst>
          </a:custGeom>
          <a:solidFill>
            <a:srgbClr val="007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42571" y="6478730"/>
            <a:ext cx="1611630" cy="144145"/>
          </a:xfrm>
          <a:custGeom>
            <a:avLst/>
            <a:gdLst/>
            <a:ahLst/>
            <a:cxnLst/>
            <a:rect l="l" t="t" r="r" b="b"/>
            <a:pathLst>
              <a:path w="1611629" h="144145">
                <a:moveTo>
                  <a:pt x="0" y="143984"/>
                </a:moveTo>
                <a:lnTo>
                  <a:pt x="1611635" y="143984"/>
                </a:lnTo>
                <a:lnTo>
                  <a:pt x="1611635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93646" y="6478730"/>
            <a:ext cx="1649095" cy="144145"/>
          </a:xfrm>
          <a:custGeom>
            <a:avLst/>
            <a:gdLst/>
            <a:ahLst/>
            <a:cxnLst/>
            <a:rect l="l" t="t" r="r" b="b"/>
            <a:pathLst>
              <a:path w="1649095" h="144145">
                <a:moveTo>
                  <a:pt x="1648924" y="0"/>
                </a:moveTo>
                <a:lnTo>
                  <a:pt x="0" y="0"/>
                </a:lnTo>
                <a:lnTo>
                  <a:pt x="0" y="143984"/>
                </a:lnTo>
                <a:lnTo>
                  <a:pt x="1648924" y="143984"/>
                </a:lnTo>
                <a:lnTo>
                  <a:pt x="1648924" y="0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0622" y="6146268"/>
            <a:ext cx="169296" cy="14182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017610" y="6253486"/>
            <a:ext cx="45085" cy="33655"/>
          </a:xfrm>
          <a:custGeom>
            <a:avLst/>
            <a:gdLst/>
            <a:ahLst/>
            <a:cxnLst/>
            <a:rect l="l" t="t" r="r" b="b"/>
            <a:pathLst>
              <a:path w="45084" h="33654">
                <a:moveTo>
                  <a:pt x="22378" y="0"/>
                </a:moveTo>
                <a:lnTo>
                  <a:pt x="13721" y="1294"/>
                </a:lnTo>
                <a:lnTo>
                  <a:pt x="6602" y="4850"/>
                </a:lnTo>
                <a:lnTo>
                  <a:pt x="1776" y="10177"/>
                </a:lnTo>
                <a:lnTo>
                  <a:pt x="0" y="16785"/>
                </a:lnTo>
                <a:lnTo>
                  <a:pt x="1776" y="23386"/>
                </a:lnTo>
                <a:lnTo>
                  <a:pt x="6602" y="28709"/>
                </a:lnTo>
                <a:lnTo>
                  <a:pt x="13721" y="32264"/>
                </a:lnTo>
                <a:lnTo>
                  <a:pt x="22378" y="33558"/>
                </a:lnTo>
                <a:lnTo>
                  <a:pt x="31045" y="32264"/>
                </a:lnTo>
                <a:lnTo>
                  <a:pt x="38170" y="28709"/>
                </a:lnTo>
                <a:lnTo>
                  <a:pt x="42999" y="23386"/>
                </a:lnTo>
                <a:lnTo>
                  <a:pt x="44776" y="16785"/>
                </a:lnTo>
                <a:lnTo>
                  <a:pt x="42999" y="10177"/>
                </a:lnTo>
                <a:lnTo>
                  <a:pt x="38170" y="4850"/>
                </a:lnTo>
                <a:lnTo>
                  <a:pt x="31045" y="1294"/>
                </a:lnTo>
                <a:lnTo>
                  <a:pt x="22378" y="0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6253" y="6146268"/>
            <a:ext cx="169312" cy="14182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309873" y="6083077"/>
            <a:ext cx="29845" cy="203200"/>
          </a:xfrm>
          <a:custGeom>
            <a:avLst/>
            <a:gdLst/>
            <a:ahLst/>
            <a:cxnLst/>
            <a:rect l="l" t="t" r="r" b="b"/>
            <a:pathLst>
              <a:path w="29845" h="203200">
                <a:moveTo>
                  <a:pt x="29376" y="0"/>
                </a:moveTo>
                <a:lnTo>
                  <a:pt x="0" y="0"/>
                </a:lnTo>
                <a:lnTo>
                  <a:pt x="0" y="202657"/>
                </a:lnTo>
                <a:lnTo>
                  <a:pt x="29376" y="202657"/>
                </a:lnTo>
                <a:lnTo>
                  <a:pt x="29376" y="0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199925"/>
            <a:ext cx="212090" cy="846455"/>
          </a:xfrm>
          <a:custGeom>
            <a:avLst/>
            <a:gdLst/>
            <a:ahLst/>
            <a:cxnLst/>
            <a:rect l="l" t="t" r="r" b="b"/>
            <a:pathLst>
              <a:path w="212090" h="846455">
                <a:moveTo>
                  <a:pt x="0" y="846050"/>
                </a:moveTo>
                <a:lnTo>
                  <a:pt x="211656" y="846050"/>
                </a:lnTo>
                <a:lnTo>
                  <a:pt x="211656" y="0"/>
                </a:lnTo>
                <a:lnTo>
                  <a:pt x="0" y="0"/>
                </a:lnTo>
                <a:lnTo>
                  <a:pt x="0" y="84605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1045976"/>
            <a:ext cx="12192000" cy="4657090"/>
          </a:xfrm>
          <a:custGeom>
            <a:avLst/>
            <a:gdLst/>
            <a:ahLst/>
            <a:cxnLst/>
            <a:rect l="l" t="t" r="r" b="b"/>
            <a:pathLst>
              <a:path w="12192000" h="4657090">
                <a:moveTo>
                  <a:pt x="12192000" y="0"/>
                </a:moveTo>
                <a:lnTo>
                  <a:pt x="0" y="0"/>
                </a:lnTo>
                <a:lnTo>
                  <a:pt x="0" y="4657090"/>
                </a:lnTo>
                <a:lnTo>
                  <a:pt x="12192000" y="465709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1656" y="0"/>
            <a:ext cx="11980545" cy="1343025"/>
          </a:xfrm>
          <a:custGeom>
            <a:avLst/>
            <a:gdLst/>
            <a:ahLst/>
            <a:cxnLst/>
            <a:rect l="l" t="t" r="r" b="b"/>
            <a:pathLst>
              <a:path w="11980545" h="1343025">
                <a:moveTo>
                  <a:pt x="11980344" y="0"/>
                </a:moveTo>
                <a:lnTo>
                  <a:pt x="0" y="0"/>
                </a:lnTo>
                <a:lnTo>
                  <a:pt x="0" y="1342925"/>
                </a:lnTo>
                <a:lnTo>
                  <a:pt x="11980344" y="1342925"/>
                </a:lnTo>
                <a:lnTo>
                  <a:pt x="11980344" y="0"/>
                </a:lnTo>
                <a:close/>
              </a:path>
            </a:pathLst>
          </a:custGeom>
          <a:solidFill>
            <a:srgbClr val="007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42571" y="6478730"/>
            <a:ext cx="1611630" cy="144145"/>
          </a:xfrm>
          <a:custGeom>
            <a:avLst/>
            <a:gdLst/>
            <a:ahLst/>
            <a:cxnLst/>
            <a:rect l="l" t="t" r="r" b="b"/>
            <a:pathLst>
              <a:path w="1611629" h="144145">
                <a:moveTo>
                  <a:pt x="0" y="143984"/>
                </a:moveTo>
                <a:lnTo>
                  <a:pt x="1611635" y="143984"/>
                </a:lnTo>
                <a:lnTo>
                  <a:pt x="1611635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93646" y="6478730"/>
            <a:ext cx="1649095" cy="144145"/>
          </a:xfrm>
          <a:custGeom>
            <a:avLst/>
            <a:gdLst/>
            <a:ahLst/>
            <a:cxnLst/>
            <a:rect l="l" t="t" r="r" b="b"/>
            <a:pathLst>
              <a:path w="1649095" h="144145">
                <a:moveTo>
                  <a:pt x="1648924" y="0"/>
                </a:moveTo>
                <a:lnTo>
                  <a:pt x="0" y="0"/>
                </a:lnTo>
                <a:lnTo>
                  <a:pt x="0" y="143984"/>
                </a:lnTo>
                <a:lnTo>
                  <a:pt x="1648924" y="143984"/>
                </a:lnTo>
                <a:lnTo>
                  <a:pt x="1648924" y="0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10622" y="6146268"/>
            <a:ext cx="169296" cy="14182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017610" y="6253486"/>
            <a:ext cx="45085" cy="33655"/>
          </a:xfrm>
          <a:custGeom>
            <a:avLst/>
            <a:gdLst/>
            <a:ahLst/>
            <a:cxnLst/>
            <a:rect l="l" t="t" r="r" b="b"/>
            <a:pathLst>
              <a:path w="45084" h="33654">
                <a:moveTo>
                  <a:pt x="22378" y="0"/>
                </a:moveTo>
                <a:lnTo>
                  <a:pt x="13721" y="1294"/>
                </a:lnTo>
                <a:lnTo>
                  <a:pt x="6602" y="4850"/>
                </a:lnTo>
                <a:lnTo>
                  <a:pt x="1776" y="10177"/>
                </a:lnTo>
                <a:lnTo>
                  <a:pt x="0" y="16785"/>
                </a:lnTo>
                <a:lnTo>
                  <a:pt x="1776" y="23386"/>
                </a:lnTo>
                <a:lnTo>
                  <a:pt x="6602" y="28709"/>
                </a:lnTo>
                <a:lnTo>
                  <a:pt x="13721" y="32264"/>
                </a:lnTo>
                <a:lnTo>
                  <a:pt x="22378" y="33558"/>
                </a:lnTo>
                <a:lnTo>
                  <a:pt x="31045" y="32264"/>
                </a:lnTo>
                <a:lnTo>
                  <a:pt x="38170" y="28709"/>
                </a:lnTo>
                <a:lnTo>
                  <a:pt x="42999" y="23386"/>
                </a:lnTo>
                <a:lnTo>
                  <a:pt x="44776" y="16785"/>
                </a:lnTo>
                <a:lnTo>
                  <a:pt x="42999" y="10177"/>
                </a:lnTo>
                <a:lnTo>
                  <a:pt x="38170" y="4850"/>
                </a:lnTo>
                <a:lnTo>
                  <a:pt x="31045" y="1294"/>
                </a:lnTo>
                <a:lnTo>
                  <a:pt x="22378" y="0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96253" y="6146268"/>
            <a:ext cx="169312" cy="14182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309873" y="6083077"/>
            <a:ext cx="29845" cy="203200"/>
          </a:xfrm>
          <a:custGeom>
            <a:avLst/>
            <a:gdLst/>
            <a:ahLst/>
            <a:cxnLst/>
            <a:rect l="l" t="t" r="r" b="b"/>
            <a:pathLst>
              <a:path w="29845" h="203200">
                <a:moveTo>
                  <a:pt x="29376" y="0"/>
                </a:moveTo>
                <a:lnTo>
                  <a:pt x="0" y="0"/>
                </a:lnTo>
                <a:lnTo>
                  <a:pt x="0" y="202657"/>
                </a:lnTo>
                <a:lnTo>
                  <a:pt x="29376" y="202657"/>
                </a:lnTo>
                <a:lnTo>
                  <a:pt x="29376" y="0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257556"/>
            <a:ext cx="10815319" cy="1010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4839" y="2279396"/>
            <a:ext cx="6894195" cy="137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79" y="213988"/>
            <a:ext cx="2970063" cy="128351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33514" y="1"/>
            <a:ext cx="8058784" cy="1497965"/>
          </a:xfrm>
          <a:custGeom>
            <a:avLst/>
            <a:gdLst/>
            <a:ahLst/>
            <a:cxnLst/>
            <a:rect l="l" t="t" r="r" b="b"/>
            <a:pathLst>
              <a:path w="8058784" h="1497965">
                <a:moveTo>
                  <a:pt x="8058484" y="0"/>
                </a:moveTo>
                <a:lnTo>
                  <a:pt x="0" y="0"/>
                </a:lnTo>
                <a:lnTo>
                  <a:pt x="0" y="1497500"/>
                </a:lnTo>
                <a:lnTo>
                  <a:pt x="8058484" y="1497500"/>
                </a:lnTo>
                <a:lnTo>
                  <a:pt x="8058484" y="0"/>
                </a:lnTo>
                <a:close/>
              </a:path>
            </a:pathLst>
          </a:custGeom>
          <a:solidFill>
            <a:srgbClr val="007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693646" y="6478730"/>
            <a:ext cx="3260725" cy="144145"/>
            <a:chOff x="8693646" y="6478730"/>
            <a:chExt cx="3260725" cy="144145"/>
          </a:xfrm>
        </p:grpSpPr>
        <p:sp>
          <p:nvSpPr>
            <p:cNvPr id="6" name="object 6"/>
            <p:cNvSpPr/>
            <p:nvPr/>
          </p:nvSpPr>
          <p:spPr>
            <a:xfrm>
              <a:off x="10342571" y="6478730"/>
              <a:ext cx="1611630" cy="144145"/>
            </a:xfrm>
            <a:custGeom>
              <a:avLst/>
              <a:gdLst/>
              <a:ahLst/>
              <a:cxnLst/>
              <a:rect l="l" t="t" r="r" b="b"/>
              <a:pathLst>
                <a:path w="1611629" h="144145">
                  <a:moveTo>
                    <a:pt x="0" y="143984"/>
                  </a:moveTo>
                  <a:lnTo>
                    <a:pt x="1611635" y="143984"/>
                  </a:lnTo>
                  <a:lnTo>
                    <a:pt x="1611635" y="0"/>
                  </a:lnTo>
                  <a:lnTo>
                    <a:pt x="0" y="0"/>
                  </a:lnTo>
                  <a:lnTo>
                    <a:pt x="0" y="143984"/>
                  </a:lnTo>
                  <a:close/>
                </a:path>
              </a:pathLst>
            </a:custGeom>
            <a:solidFill>
              <a:srgbClr val="CE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93646" y="6478730"/>
              <a:ext cx="1649095" cy="144145"/>
            </a:xfrm>
            <a:custGeom>
              <a:avLst/>
              <a:gdLst/>
              <a:ahLst/>
              <a:cxnLst/>
              <a:rect l="l" t="t" r="r" b="b"/>
              <a:pathLst>
                <a:path w="1649095" h="144145">
                  <a:moveTo>
                    <a:pt x="1648924" y="0"/>
                  </a:moveTo>
                  <a:lnTo>
                    <a:pt x="0" y="0"/>
                  </a:lnTo>
                  <a:lnTo>
                    <a:pt x="0" y="143984"/>
                  </a:lnTo>
                  <a:lnTo>
                    <a:pt x="1648924" y="143984"/>
                  </a:lnTo>
                  <a:lnTo>
                    <a:pt x="1648924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-1" y="0"/>
            <a:ext cx="236854" cy="1497965"/>
          </a:xfrm>
          <a:custGeom>
            <a:avLst/>
            <a:gdLst/>
            <a:ahLst/>
            <a:cxnLst/>
            <a:rect l="l" t="t" r="r" b="b"/>
            <a:pathLst>
              <a:path w="236854" h="1497965">
                <a:moveTo>
                  <a:pt x="236556" y="0"/>
                </a:moveTo>
                <a:lnTo>
                  <a:pt x="0" y="0"/>
                </a:lnTo>
                <a:lnTo>
                  <a:pt x="0" y="1497501"/>
                </a:lnTo>
                <a:lnTo>
                  <a:pt x="236556" y="1497501"/>
                </a:lnTo>
                <a:lnTo>
                  <a:pt x="2365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685">
              <a:lnSpc>
                <a:spcPts val="2075"/>
              </a:lnSpc>
              <a:spcBef>
                <a:spcPts val="100"/>
              </a:spcBef>
            </a:pPr>
            <a:r>
              <a:rPr spc="-5" dirty="0"/>
              <a:t>Seminario</a:t>
            </a:r>
            <a:r>
              <a:rPr dirty="0"/>
              <a:t> </a:t>
            </a:r>
            <a:r>
              <a:rPr spc="-15" dirty="0"/>
              <a:t>Interculturalidad</a:t>
            </a:r>
            <a:r>
              <a:rPr spc="5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10" dirty="0"/>
              <a:t>Justicia</a:t>
            </a:r>
            <a:r>
              <a:rPr spc="15" dirty="0"/>
              <a:t> </a:t>
            </a:r>
            <a:r>
              <a:rPr spc="-10" dirty="0"/>
              <a:t>Juvenil</a:t>
            </a:r>
          </a:p>
          <a:p>
            <a:pPr marL="998219" marR="5715" indent="-986155">
              <a:lnSpc>
                <a:spcPts val="4300"/>
              </a:lnSpc>
              <a:spcBef>
                <a:spcPts val="30"/>
              </a:spcBef>
            </a:pPr>
            <a:r>
              <a:rPr sz="3600" spc="-10" dirty="0"/>
              <a:t>Intervenciones </a:t>
            </a:r>
            <a:r>
              <a:rPr sz="3600" dirty="0"/>
              <a:t>sociales </a:t>
            </a:r>
            <a:r>
              <a:rPr sz="3600" spc="-10" dirty="0"/>
              <a:t>con enfoque </a:t>
            </a:r>
            <a:r>
              <a:rPr sz="3600" spc="-800" dirty="0"/>
              <a:t> </a:t>
            </a:r>
            <a:r>
              <a:rPr sz="3600" spc="-15" dirty="0"/>
              <a:t>intercultural:</a:t>
            </a:r>
            <a:r>
              <a:rPr sz="3600" spc="-60" dirty="0"/>
              <a:t> </a:t>
            </a:r>
            <a:r>
              <a:rPr sz="3600" spc="-10" dirty="0"/>
              <a:t>aproximaciones</a:t>
            </a:r>
            <a:r>
              <a:rPr sz="3600" spc="-40" dirty="0"/>
              <a:t> </a:t>
            </a:r>
            <a:r>
              <a:rPr sz="3600" dirty="0"/>
              <a:t>y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5397491" y="3638804"/>
            <a:ext cx="4886325" cy="193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837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desafíos</a:t>
            </a:r>
            <a:endParaRPr sz="3600">
              <a:latin typeface="Calibri"/>
              <a:cs typeface="Calibri"/>
            </a:endParaRPr>
          </a:p>
          <a:p>
            <a:pPr marL="12700" marR="5080" indent="2646680" algn="r">
              <a:lnSpc>
                <a:spcPts val="1800"/>
              </a:lnSpc>
              <a:spcBef>
                <a:spcPts val="3454"/>
              </a:spcBef>
            </a:pP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M. Olaya Grau Rengifo </a:t>
            </a:r>
            <a:r>
              <a:rPr sz="1700" spc="-459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Profesora</a:t>
            </a:r>
            <a:r>
              <a:rPr sz="1700" spc="1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asistente,</a:t>
            </a:r>
            <a:r>
              <a:rPr sz="1700" spc="1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Escuela</a:t>
            </a:r>
            <a:r>
              <a:rPr sz="1700" spc="1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98989"/>
                </a:solidFill>
                <a:latin typeface="Arial MT"/>
                <a:cs typeface="Arial MT"/>
              </a:rPr>
              <a:t>de</a:t>
            </a:r>
            <a:r>
              <a:rPr sz="1700" spc="-15" dirty="0">
                <a:solidFill>
                  <a:srgbClr val="898989"/>
                </a:solidFill>
                <a:latin typeface="Arial MT"/>
                <a:cs typeface="Arial MT"/>
              </a:rPr>
              <a:t> Trabajo</a:t>
            </a:r>
            <a:r>
              <a:rPr sz="1700" spc="20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Social</a:t>
            </a:r>
            <a:r>
              <a:rPr sz="1700" spc="10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UC </a:t>
            </a:r>
            <a:r>
              <a:rPr sz="1700" spc="-459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98989"/>
                </a:solidFill>
                <a:latin typeface="Arial MT"/>
                <a:cs typeface="Arial MT"/>
              </a:rPr>
              <a:t>IP</a:t>
            </a:r>
            <a:r>
              <a:rPr sz="1700" spc="-2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Núcleo</a:t>
            </a:r>
            <a:r>
              <a:rPr sz="1700" spc="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Milenio</a:t>
            </a:r>
            <a:r>
              <a:rPr sz="1700" spc="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MIGRA</a:t>
            </a:r>
            <a:r>
              <a:rPr sz="1700" spc="-18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ANID</a:t>
            </a:r>
            <a:r>
              <a:rPr sz="1700" dirty="0">
                <a:solidFill>
                  <a:srgbClr val="898989"/>
                </a:solidFill>
                <a:latin typeface="Arial MT"/>
                <a:cs typeface="Arial MT"/>
              </a:rPr>
              <a:t> –</a:t>
            </a:r>
            <a:r>
              <a:rPr sz="1700" spc="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NCS2022_051</a:t>
            </a:r>
            <a:endParaRPr sz="1700">
              <a:latin typeface="Arial MT"/>
              <a:cs typeface="Arial MT"/>
            </a:endParaRPr>
          </a:p>
          <a:p>
            <a:pPr marR="5715" algn="r">
              <a:lnSpc>
                <a:spcPts val="1875"/>
              </a:lnSpc>
            </a:pPr>
            <a:r>
              <a:rPr sz="1700" dirty="0">
                <a:solidFill>
                  <a:srgbClr val="898989"/>
                </a:solidFill>
                <a:latin typeface="Arial MT"/>
                <a:cs typeface="Arial MT"/>
              </a:rPr>
              <a:t>25</a:t>
            </a:r>
            <a:r>
              <a:rPr sz="1700" spc="-2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98989"/>
                </a:solidFill>
                <a:latin typeface="Arial MT"/>
                <a:cs typeface="Arial MT"/>
              </a:rPr>
              <a:t>de</a:t>
            </a:r>
            <a:r>
              <a:rPr sz="1700" spc="-25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898989"/>
                </a:solidFill>
                <a:latin typeface="Arial MT"/>
                <a:cs typeface="Arial MT"/>
              </a:rPr>
              <a:t>Julio</a:t>
            </a:r>
            <a:r>
              <a:rPr sz="1700" spc="-20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898989"/>
                </a:solidFill>
                <a:latin typeface="Arial MT"/>
                <a:cs typeface="Arial MT"/>
              </a:rPr>
              <a:t>2023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694" y="5377803"/>
            <a:ext cx="1798058" cy="661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56" y="0"/>
            <a:ext cx="11980545" cy="1343025"/>
          </a:xfrm>
          <a:custGeom>
            <a:avLst/>
            <a:gdLst/>
            <a:ahLst/>
            <a:cxnLst/>
            <a:rect l="l" t="t" r="r" b="b"/>
            <a:pathLst>
              <a:path w="11980545" h="1343025">
                <a:moveTo>
                  <a:pt x="11980344" y="0"/>
                </a:moveTo>
                <a:lnTo>
                  <a:pt x="0" y="0"/>
                </a:lnTo>
                <a:lnTo>
                  <a:pt x="0" y="1342925"/>
                </a:lnTo>
                <a:lnTo>
                  <a:pt x="11980344" y="1342925"/>
                </a:lnTo>
                <a:lnTo>
                  <a:pt x="11980344" y="0"/>
                </a:lnTo>
                <a:close/>
              </a:path>
            </a:pathLst>
          </a:custGeom>
          <a:solidFill>
            <a:srgbClr val="007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853" y="6478739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8472792" y="0"/>
                </a:moveTo>
                <a:lnTo>
                  <a:pt x="0" y="0"/>
                </a:lnTo>
                <a:lnTo>
                  <a:pt x="0" y="108331"/>
                </a:lnTo>
                <a:lnTo>
                  <a:pt x="0" y="143979"/>
                </a:lnTo>
                <a:lnTo>
                  <a:pt x="8472792" y="143979"/>
                </a:lnTo>
                <a:lnTo>
                  <a:pt x="8472792" y="108331"/>
                </a:lnTo>
                <a:lnTo>
                  <a:pt x="8472792" y="0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2563" y="6478739"/>
            <a:ext cx="1612265" cy="144145"/>
          </a:xfrm>
          <a:custGeom>
            <a:avLst/>
            <a:gdLst/>
            <a:ahLst/>
            <a:cxnLst/>
            <a:rect l="l" t="t" r="r" b="b"/>
            <a:pathLst>
              <a:path w="1612265" h="144145">
                <a:moveTo>
                  <a:pt x="1611642" y="0"/>
                </a:moveTo>
                <a:lnTo>
                  <a:pt x="0" y="0"/>
                </a:lnTo>
                <a:lnTo>
                  <a:pt x="0" y="108331"/>
                </a:lnTo>
                <a:lnTo>
                  <a:pt x="0" y="143979"/>
                </a:lnTo>
                <a:lnTo>
                  <a:pt x="1611642" y="143979"/>
                </a:lnTo>
                <a:lnTo>
                  <a:pt x="1611642" y="108331"/>
                </a:lnTo>
                <a:lnTo>
                  <a:pt x="1611642" y="0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72137" y="1697565"/>
          <a:ext cx="5727700" cy="491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3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008630" indent="-114935">
                        <a:lnSpc>
                          <a:spcPts val="775"/>
                        </a:lnSpc>
                        <a:buChar char="•"/>
                        <a:tabLst>
                          <a:tab pos="3008630" algn="l"/>
                        </a:tabLst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Trabajo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reflexivo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quien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un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26060">
                        <a:lnSpc>
                          <a:spcPts val="2390"/>
                        </a:lnSpc>
                        <a:tabLst>
                          <a:tab pos="3007995" algn="l"/>
                        </a:tabLst>
                      </a:pPr>
                      <a:r>
                        <a:rPr sz="4050" spc="-22" baseline="-24691" dirty="0">
                          <a:latin typeface="Calibri"/>
                          <a:cs typeface="Calibri"/>
                        </a:rPr>
                        <a:t>Descentramiento	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contexto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interacción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cultural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007995" marR="194310" indent="-114300">
                        <a:lnSpc>
                          <a:spcPts val="1390"/>
                        </a:lnSpc>
                        <a:spcBef>
                          <a:spcPts val="120"/>
                        </a:spcBef>
                        <a:buChar char="•"/>
                        <a:tabLst>
                          <a:tab pos="3008630" algn="l"/>
                        </a:tabLst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Superar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propio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marco referencial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entrar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lógica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otro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28575">
                      <a:solidFill>
                        <a:srgbClr val="9BBB59"/>
                      </a:solidFill>
                      <a:prstDash val="solid"/>
                    </a:lnL>
                    <a:lnR w="28575">
                      <a:solidFill>
                        <a:srgbClr val="9BBB59"/>
                      </a:solidFill>
                      <a:prstDash val="solid"/>
                    </a:lnR>
                    <a:lnT w="28575">
                      <a:solidFill>
                        <a:srgbClr val="9BBB59"/>
                      </a:solidFill>
                      <a:prstDash val="solid"/>
                    </a:lnT>
                    <a:lnB w="28575">
                      <a:solidFill>
                        <a:srgbClr val="5EAF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38">
                <a:tc>
                  <a:txBody>
                    <a:bodyPr/>
                    <a:lstStyle/>
                    <a:p>
                      <a:pPr marR="114935" algn="r">
                        <a:lnSpc>
                          <a:spcPts val="2665"/>
                        </a:lnSpc>
                        <a:tabLst>
                          <a:tab pos="2577465" algn="l"/>
                        </a:tabLst>
                      </a:pPr>
                      <a:r>
                        <a:rPr sz="4050" spc="-15" baseline="-23662" dirty="0">
                          <a:latin typeface="Calibri"/>
                          <a:cs typeface="Calibri"/>
                        </a:rPr>
                        <a:t>Descubrimiento	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3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Establecer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distancia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marcos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007995">
                        <a:lnSpc>
                          <a:spcPts val="710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referencia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propios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151130" algn="r">
                        <a:lnSpc>
                          <a:spcPts val="2390"/>
                        </a:lnSpc>
                        <a:tabLst>
                          <a:tab pos="2376805" algn="l"/>
                        </a:tabLst>
                      </a:pPr>
                      <a:r>
                        <a:rPr sz="4050" spc="-7" baseline="-21604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4050" spc="-22" baseline="-21604" dirty="0">
                          <a:latin typeface="Calibri"/>
                          <a:cs typeface="Calibri"/>
                        </a:rPr>
                        <a:t>marco</a:t>
                      </a:r>
                      <a:r>
                        <a:rPr sz="4050" spc="7" baseline="-216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50" baseline="-21604" dirty="0">
                          <a:latin typeface="Calibri"/>
                          <a:cs typeface="Calibri"/>
                        </a:rPr>
                        <a:t>de	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Interés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diferencias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culturales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y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007995">
                        <a:lnSpc>
                          <a:spcPts val="119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trayectorias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proyectos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32715">
                        <a:lnSpc>
                          <a:spcPts val="2390"/>
                        </a:lnSpc>
                        <a:tabLst>
                          <a:tab pos="3007995" algn="l"/>
                        </a:tabLst>
                      </a:pPr>
                      <a:r>
                        <a:rPr sz="2700" spc="-20" dirty="0">
                          <a:latin typeface="Calibri"/>
                          <a:cs typeface="Calibri"/>
                        </a:rPr>
                        <a:t>referencia</a:t>
                      </a:r>
                      <a:r>
                        <a:rPr sz="2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otro	</a:t>
                      </a:r>
                      <a:r>
                        <a:rPr sz="1950" spc="-15" baseline="53418" dirty="0">
                          <a:latin typeface="Calibri"/>
                          <a:cs typeface="Calibri"/>
                        </a:rPr>
                        <a:t>migratorios</a:t>
                      </a:r>
                      <a:endParaRPr sz="1950" baseline="53418">
                        <a:latin typeface="Calibri"/>
                        <a:cs typeface="Calibri"/>
                      </a:endParaRPr>
                    </a:p>
                    <a:p>
                      <a:pPr marL="3008630" indent="-114935">
                        <a:lnSpc>
                          <a:spcPts val="855"/>
                        </a:lnSpc>
                        <a:buChar char="•"/>
                        <a:tabLst>
                          <a:tab pos="3008630" algn="l"/>
                        </a:tabLst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Trabajo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con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redes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familiares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y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sociales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5EAFA6"/>
                      </a:solidFill>
                      <a:prstDash val="solid"/>
                    </a:lnL>
                    <a:lnR w="28575">
                      <a:solidFill>
                        <a:srgbClr val="5EAFA6"/>
                      </a:solidFill>
                      <a:prstDash val="solid"/>
                    </a:lnR>
                    <a:lnT w="28575">
                      <a:solidFill>
                        <a:srgbClr val="5EAFA6"/>
                      </a:solidFill>
                      <a:prstDash val="solid"/>
                    </a:lnT>
                    <a:lnB w="28575">
                      <a:solidFill>
                        <a:srgbClr val="8064A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38">
                <a:tc>
                  <a:txBody>
                    <a:bodyPr/>
                    <a:lstStyle/>
                    <a:p>
                      <a:pPr marL="3007995" marR="231775" indent="-114300">
                        <a:lnSpc>
                          <a:spcPts val="1390"/>
                        </a:lnSpc>
                        <a:spcBef>
                          <a:spcPts val="635"/>
                        </a:spcBef>
                        <a:buChar char="•"/>
                        <a:tabLst>
                          <a:tab pos="3008630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Gestionar las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diferencias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través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del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diálogo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453390">
                        <a:lnSpc>
                          <a:spcPts val="1045"/>
                        </a:lnSpc>
                        <a:tabLst>
                          <a:tab pos="2893695" algn="l"/>
                        </a:tabLst>
                      </a:pPr>
                      <a:r>
                        <a:rPr sz="4050" spc="-7" baseline="-3086" dirty="0">
                          <a:latin typeface="Calibri"/>
                          <a:cs typeface="Calibri"/>
                        </a:rPr>
                        <a:t>Negociación</a:t>
                      </a:r>
                      <a:r>
                        <a:rPr sz="4050" spc="7" baseline="-3086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50" baseline="-3086" dirty="0">
                          <a:latin typeface="Calibri"/>
                          <a:cs typeface="Calibri"/>
                        </a:rPr>
                        <a:t>y	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Gestionar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conflictos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de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la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21920" algn="ctr">
                        <a:lnSpc>
                          <a:spcPts val="2105"/>
                        </a:lnSpc>
                        <a:tabLst>
                          <a:tab pos="2434590" algn="l"/>
                        </a:tabLst>
                      </a:pPr>
                      <a:r>
                        <a:rPr sz="4050" spc="-7" baseline="-36008" dirty="0">
                          <a:latin typeface="Calibri"/>
                          <a:cs typeface="Calibri"/>
                        </a:rPr>
                        <a:t>mediación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sociedad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acogida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personas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007995">
                        <a:lnSpc>
                          <a:spcPts val="131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migrantes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debido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procesos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007995" marR="160020">
                        <a:lnSpc>
                          <a:spcPts val="1390"/>
                        </a:lnSpc>
                        <a:spcBef>
                          <a:spcPts val="15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interacción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cultural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consideraciones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éticas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8064A2"/>
                      </a:solidFill>
                      <a:prstDash val="solid"/>
                    </a:lnL>
                    <a:lnR w="28575">
                      <a:solidFill>
                        <a:srgbClr val="8064A2"/>
                      </a:solidFill>
                      <a:prstDash val="solid"/>
                    </a:lnR>
                    <a:lnT w="28575">
                      <a:solidFill>
                        <a:srgbClr val="8064A2"/>
                      </a:solidFill>
                      <a:prstDash val="solid"/>
                    </a:lnT>
                    <a:lnB w="28575">
                      <a:solidFill>
                        <a:srgbClr val="8064A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EAFA6"/>
                      </a:solidFill>
                      <a:prstDash val="solid"/>
                    </a:lnL>
                    <a:lnR w="28575">
                      <a:solidFill>
                        <a:srgbClr val="5EAFA6"/>
                      </a:solidFill>
                      <a:prstDash val="solid"/>
                    </a:lnR>
                    <a:lnT w="28575">
                      <a:solidFill>
                        <a:srgbClr val="8064A2"/>
                      </a:solidFill>
                      <a:prstDash val="solid"/>
                    </a:lnT>
                    <a:lnB w="28575">
                      <a:solidFill>
                        <a:srgbClr val="5EAF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BBB59"/>
                      </a:solidFill>
                      <a:prstDash val="solid"/>
                    </a:lnL>
                    <a:lnR w="28575">
                      <a:solidFill>
                        <a:srgbClr val="9BBB59"/>
                      </a:solidFill>
                      <a:prstDash val="solid"/>
                    </a:lnR>
                    <a:lnT w="28575">
                      <a:solidFill>
                        <a:srgbClr val="5EAFA6"/>
                      </a:solidFill>
                      <a:prstDash val="solid"/>
                    </a:lnT>
                    <a:lnB w="53975">
                      <a:solidFill>
                        <a:srgbClr val="007F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spc="-5" dirty="0"/>
              <a:t>Modelo de </a:t>
            </a:r>
            <a:r>
              <a:rPr spc="-10" dirty="0"/>
              <a:t>enfoque </a:t>
            </a:r>
            <a:r>
              <a:rPr spc="-5" dirty="0"/>
              <a:t>intercultural para la </a:t>
            </a:r>
            <a:r>
              <a:rPr spc="-10" dirty="0"/>
              <a:t>intervención </a:t>
            </a:r>
            <a:r>
              <a:rPr spc="-875" dirty="0"/>
              <a:t> </a:t>
            </a:r>
            <a:r>
              <a:rPr spc="-5" dirty="0"/>
              <a:t>social</a:t>
            </a:r>
            <a:r>
              <a:rPr spc="-10" dirty="0"/>
              <a:t> </a:t>
            </a:r>
            <a:r>
              <a:rPr sz="2000" spc="-5" dirty="0"/>
              <a:t>(Cohen-Emerique,</a:t>
            </a:r>
            <a:r>
              <a:rPr sz="2000" spc="-15" dirty="0"/>
              <a:t> </a:t>
            </a:r>
            <a:r>
              <a:rPr sz="2000" dirty="0"/>
              <a:t>2013)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466723" y="3128962"/>
            <a:ext cx="2491105" cy="2014855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05410" marR="98425" indent="635" algn="ctr">
              <a:lnSpc>
                <a:spcPct val="80000"/>
              </a:lnSpc>
              <a:spcBef>
                <a:spcPts val="355"/>
              </a:spcBef>
            </a:pPr>
            <a:r>
              <a:rPr sz="1600" dirty="0">
                <a:latin typeface="Arial MT"/>
                <a:cs typeface="Arial MT"/>
              </a:rPr>
              <a:t>Este </a:t>
            </a:r>
            <a:r>
              <a:rPr sz="1600" spc="-5" dirty="0">
                <a:latin typeface="Arial MT"/>
                <a:cs typeface="Arial MT"/>
              </a:rPr>
              <a:t>enfoque plantea un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concepto </a:t>
            </a:r>
            <a:r>
              <a:rPr sz="1600" b="1" dirty="0">
                <a:latin typeface="Arial"/>
                <a:cs typeface="Arial"/>
              </a:rPr>
              <a:t>amplio y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dinámico</a:t>
            </a:r>
            <a:r>
              <a:rPr sz="1600" spc="-5" dirty="0">
                <a:latin typeface="Arial MT"/>
                <a:cs typeface="Arial MT"/>
              </a:rPr>
              <a:t>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considera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contexto social,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 </a:t>
            </a:r>
            <a:r>
              <a:rPr sz="1600" spc="-5" dirty="0">
                <a:latin typeface="Arial MT"/>
                <a:cs typeface="Arial MT"/>
              </a:rPr>
              <a:t>el </a:t>
            </a:r>
            <a:r>
              <a:rPr sz="1600" dirty="0">
                <a:latin typeface="Arial MT"/>
                <a:cs typeface="Arial MT"/>
              </a:rPr>
              <a:t> status </a:t>
            </a:r>
            <a:r>
              <a:rPr sz="1600" spc="-5" dirty="0">
                <a:latin typeface="Arial MT"/>
                <a:cs typeface="Arial MT"/>
              </a:rPr>
              <a:t>de los actores que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interactúan,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independiente de </a:t>
            </a:r>
            <a:r>
              <a:rPr sz="1600" dirty="0">
                <a:latin typeface="Arial MT"/>
                <a:cs typeface="Arial MT"/>
              </a:rPr>
              <a:t>su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origen (Cohen-Emerique,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2013).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33737" y="1697565"/>
            <a:ext cx="8140700" cy="4902200"/>
            <a:chOff x="3233737" y="1697565"/>
            <a:chExt cx="8140700" cy="4902200"/>
          </a:xfrm>
        </p:grpSpPr>
        <p:sp>
          <p:nvSpPr>
            <p:cNvPr id="10" name="object 10"/>
            <p:cNvSpPr/>
            <p:nvPr/>
          </p:nvSpPr>
          <p:spPr>
            <a:xfrm>
              <a:off x="3246437" y="1710265"/>
              <a:ext cx="2438400" cy="4876800"/>
            </a:xfrm>
            <a:custGeom>
              <a:avLst/>
              <a:gdLst/>
              <a:ahLst/>
              <a:cxnLst/>
              <a:rect l="l" t="t" r="r" b="b"/>
              <a:pathLst>
                <a:path w="2438400" h="4876800">
                  <a:moveTo>
                    <a:pt x="2438400" y="0"/>
                  </a:moveTo>
                  <a:lnTo>
                    <a:pt x="2389836" y="473"/>
                  </a:lnTo>
                  <a:lnTo>
                    <a:pt x="2341504" y="1889"/>
                  </a:lnTo>
                  <a:lnTo>
                    <a:pt x="2293412" y="4239"/>
                  </a:lnTo>
                  <a:lnTo>
                    <a:pt x="2245568" y="7512"/>
                  </a:lnTo>
                  <a:lnTo>
                    <a:pt x="2197981" y="11702"/>
                  </a:lnTo>
                  <a:lnTo>
                    <a:pt x="2150660" y="16798"/>
                  </a:lnTo>
                  <a:lnTo>
                    <a:pt x="2103613" y="22793"/>
                  </a:lnTo>
                  <a:lnTo>
                    <a:pt x="2056851" y="29677"/>
                  </a:lnTo>
                  <a:lnTo>
                    <a:pt x="2010380" y="37441"/>
                  </a:lnTo>
                  <a:lnTo>
                    <a:pt x="1964211" y="46078"/>
                  </a:lnTo>
                  <a:lnTo>
                    <a:pt x="1918352" y="55577"/>
                  </a:lnTo>
                  <a:lnTo>
                    <a:pt x="1872811" y="65930"/>
                  </a:lnTo>
                  <a:lnTo>
                    <a:pt x="1827598" y="77129"/>
                  </a:lnTo>
                  <a:lnTo>
                    <a:pt x="1782721" y="89165"/>
                  </a:lnTo>
                  <a:lnTo>
                    <a:pt x="1738189" y="102029"/>
                  </a:lnTo>
                  <a:lnTo>
                    <a:pt x="1694010" y="115712"/>
                  </a:lnTo>
                  <a:lnTo>
                    <a:pt x="1650195" y="130205"/>
                  </a:lnTo>
                  <a:lnTo>
                    <a:pt x="1606750" y="145499"/>
                  </a:lnTo>
                  <a:lnTo>
                    <a:pt x="1563686" y="161587"/>
                  </a:lnTo>
                  <a:lnTo>
                    <a:pt x="1521011" y="178458"/>
                  </a:lnTo>
                  <a:lnTo>
                    <a:pt x="1478733" y="196105"/>
                  </a:lnTo>
                  <a:lnTo>
                    <a:pt x="1436862" y="214518"/>
                  </a:lnTo>
                  <a:lnTo>
                    <a:pt x="1395406" y="233689"/>
                  </a:lnTo>
                  <a:lnTo>
                    <a:pt x="1354374" y="253608"/>
                  </a:lnTo>
                  <a:lnTo>
                    <a:pt x="1313775" y="274268"/>
                  </a:lnTo>
                  <a:lnTo>
                    <a:pt x="1273617" y="295659"/>
                  </a:lnTo>
                  <a:lnTo>
                    <a:pt x="1233910" y="317773"/>
                  </a:lnTo>
                  <a:lnTo>
                    <a:pt x="1194662" y="340600"/>
                  </a:lnTo>
                  <a:lnTo>
                    <a:pt x="1155881" y="364133"/>
                  </a:lnTo>
                  <a:lnTo>
                    <a:pt x="1117578" y="388361"/>
                  </a:lnTo>
                  <a:lnTo>
                    <a:pt x="1079760" y="413277"/>
                  </a:lnTo>
                  <a:lnTo>
                    <a:pt x="1042436" y="438872"/>
                  </a:lnTo>
                  <a:lnTo>
                    <a:pt x="1005616" y="465137"/>
                  </a:lnTo>
                  <a:lnTo>
                    <a:pt x="969307" y="492062"/>
                  </a:lnTo>
                  <a:lnTo>
                    <a:pt x="933518" y="519640"/>
                  </a:lnTo>
                  <a:lnTo>
                    <a:pt x="898259" y="547862"/>
                  </a:lnTo>
                  <a:lnTo>
                    <a:pt x="863539" y="576718"/>
                  </a:lnTo>
                  <a:lnTo>
                    <a:pt x="829365" y="606200"/>
                  </a:lnTo>
                  <a:lnTo>
                    <a:pt x="795747" y="636299"/>
                  </a:lnTo>
                  <a:lnTo>
                    <a:pt x="762693" y="667007"/>
                  </a:lnTo>
                  <a:lnTo>
                    <a:pt x="730213" y="698314"/>
                  </a:lnTo>
                  <a:lnTo>
                    <a:pt x="698315" y="730213"/>
                  </a:lnTo>
                  <a:lnTo>
                    <a:pt x="667007" y="762693"/>
                  </a:lnTo>
                  <a:lnTo>
                    <a:pt x="636300" y="795746"/>
                  </a:lnTo>
                  <a:lnTo>
                    <a:pt x="606200" y="829364"/>
                  </a:lnTo>
                  <a:lnTo>
                    <a:pt x="576718" y="863538"/>
                  </a:lnTo>
                  <a:lnTo>
                    <a:pt x="547862" y="898259"/>
                  </a:lnTo>
                  <a:lnTo>
                    <a:pt x="519641" y="933518"/>
                  </a:lnTo>
                  <a:lnTo>
                    <a:pt x="492063" y="969306"/>
                  </a:lnTo>
                  <a:lnTo>
                    <a:pt x="465137" y="1005615"/>
                  </a:lnTo>
                  <a:lnTo>
                    <a:pt x="438872" y="1042436"/>
                  </a:lnTo>
                  <a:lnTo>
                    <a:pt x="413278" y="1079759"/>
                  </a:lnTo>
                  <a:lnTo>
                    <a:pt x="388362" y="1117577"/>
                  </a:lnTo>
                  <a:lnTo>
                    <a:pt x="364133" y="1155881"/>
                  </a:lnTo>
                  <a:lnTo>
                    <a:pt x="340601" y="1194661"/>
                  </a:lnTo>
                  <a:lnTo>
                    <a:pt x="317773" y="1233909"/>
                  </a:lnTo>
                  <a:lnTo>
                    <a:pt x="295660" y="1273616"/>
                  </a:lnTo>
                  <a:lnTo>
                    <a:pt x="274268" y="1313774"/>
                  </a:lnTo>
                  <a:lnTo>
                    <a:pt x="253609" y="1354373"/>
                  </a:lnTo>
                  <a:lnTo>
                    <a:pt x="233689" y="1395405"/>
                  </a:lnTo>
                  <a:lnTo>
                    <a:pt x="214518" y="1436861"/>
                  </a:lnTo>
                  <a:lnTo>
                    <a:pt x="196105" y="1478732"/>
                  </a:lnTo>
                  <a:lnTo>
                    <a:pt x="178458" y="1521010"/>
                  </a:lnTo>
                  <a:lnTo>
                    <a:pt x="161587" y="1563685"/>
                  </a:lnTo>
                  <a:lnTo>
                    <a:pt x="145499" y="1606750"/>
                  </a:lnTo>
                  <a:lnTo>
                    <a:pt x="130205" y="1650194"/>
                  </a:lnTo>
                  <a:lnTo>
                    <a:pt x="115712" y="1694010"/>
                  </a:lnTo>
                  <a:lnTo>
                    <a:pt x="102029" y="1738188"/>
                  </a:lnTo>
                  <a:lnTo>
                    <a:pt x="89165" y="1782720"/>
                  </a:lnTo>
                  <a:lnTo>
                    <a:pt x="77130" y="1827597"/>
                  </a:lnTo>
                  <a:lnTo>
                    <a:pt x="65930" y="1872811"/>
                  </a:lnTo>
                  <a:lnTo>
                    <a:pt x="55577" y="1918351"/>
                  </a:lnTo>
                  <a:lnTo>
                    <a:pt x="46078" y="1964211"/>
                  </a:lnTo>
                  <a:lnTo>
                    <a:pt x="37441" y="2010380"/>
                  </a:lnTo>
                  <a:lnTo>
                    <a:pt x="29677" y="2056850"/>
                  </a:lnTo>
                  <a:lnTo>
                    <a:pt x="22793" y="2103613"/>
                  </a:lnTo>
                  <a:lnTo>
                    <a:pt x="16798" y="2150659"/>
                  </a:lnTo>
                  <a:lnTo>
                    <a:pt x="11702" y="2197980"/>
                  </a:lnTo>
                  <a:lnTo>
                    <a:pt x="7512" y="2245567"/>
                  </a:lnTo>
                  <a:lnTo>
                    <a:pt x="4239" y="2293412"/>
                  </a:lnTo>
                  <a:lnTo>
                    <a:pt x="1889" y="2341504"/>
                  </a:lnTo>
                  <a:lnTo>
                    <a:pt x="473" y="2389836"/>
                  </a:lnTo>
                  <a:lnTo>
                    <a:pt x="0" y="2438399"/>
                  </a:lnTo>
                  <a:lnTo>
                    <a:pt x="473" y="2486963"/>
                  </a:lnTo>
                  <a:lnTo>
                    <a:pt x="1889" y="2535295"/>
                  </a:lnTo>
                  <a:lnTo>
                    <a:pt x="4239" y="2583387"/>
                  </a:lnTo>
                  <a:lnTo>
                    <a:pt x="7512" y="2631232"/>
                  </a:lnTo>
                  <a:lnTo>
                    <a:pt x="11702" y="2678819"/>
                  </a:lnTo>
                  <a:lnTo>
                    <a:pt x="16798" y="2726140"/>
                  </a:lnTo>
                  <a:lnTo>
                    <a:pt x="22793" y="2773186"/>
                  </a:lnTo>
                  <a:lnTo>
                    <a:pt x="29677" y="2819949"/>
                  </a:lnTo>
                  <a:lnTo>
                    <a:pt x="37441" y="2866419"/>
                  </a:lnTo>
                  <a:lnTo>
                    <a:pt x="46078" y="2912588"/>
                  </a:lnTo>
                  <a:lnTo>
                    <a:pt x="55577" y="2958448"/>
                  </a:lnTo>
                  <a:lnTo>
                    <a:pt x="65930" y="3003988"/>
                  </a:lnTo>
                  <a:lnTo>
                    <a:pt x="77130" y="3049202"/>
                  </a:lnTo>
                  <a:lnTo>
                    <a:pt x="89165" y="3094079"/>
                  </a:lnTo>
                  <a:lnTo>
                    <a:pt x="102029" y="3138611"/>
                  </a:lnTo>
                  <a:lnTo>
                    <a:pt x="115712" y="3182789"/>
                  </a:lnTo>
                  <a:lnTo>
                    <a:pt x="130205" y="3226605"/>
                  </a:lnTo>
                  <a:lnTo>
                    <a:pt x="145499" y="3270049"/>
                  </a:lnTo>
                  <a:lnTo>
                    <a:pt x="161587" y="3313114"/>
                  </a:lnTo>
                  <a:lnTo>
                    <a:pt x="178458" y="3355789"/>
                  </a:lnTo>
                  <a:lnTo>
                    <a:pt x="196105" y="3398067"/>
                  </a:lnTo>
                  <a:lnTo>
                    <a:pt x="214518" y="3439938"/>
                  </a:lnTo>
                  <a:lnTo>
                    <a:pt x="233689" y="3481394"/>
                  </a:lnTo>
                  <a:lnTo>
                    <a:pt x="253609" y="3522426"/>
                  </a:lnTo>
                  <a:lnTo>
                    <a:pt x="274268" y="3563025"/>
                  </a:lnTo>
                  <a:lnTo>
                    <a:pt x="295660" y="3603183"/>
                  </a:lnTo>
                  <a:lnTo>
                    <a:pt x="317773" y="3642890"/>
                  </a:lnTo>
                  <a:lnTo>
                    <a:pt x="340601" y="3682138"/>
                  </a:lnTo>
                  <a:lnTo>
                    <a:pt x="364133" y="3720918"/>
                  </a:lnTo>
                  <a:lnTo>
                    <a:pt x="388362" y="3759222"/>
                  </a:lnTo>
                  <a:lnTo>
                    <a:pt x="413278" y="3797040"/>
                  </a:lnTo>
                  <a:lnTo>
                    <a:pt x="438872" y="3834363"/>
                  </a:lnTo>
                  <a:lnTo>
                    <a:pt x="465137" y="3871184"/>
                  </a:lnTo>
                  <a:lnTo>
                    <a:pt x="492063" y="3907493"/>
                  </a:lnTo>
                  <a:lnTo>
                    <a:pt x="519641" y="3943281"/>
                  </a:lnTo>
                  <a:lnTo>
                    <a:pt x="547862" y="3978540"/>
                  </a:lnTo>
                  <a:lnTo>
                    <a:pt x="576718" y="4013261"/>
                  </a:lnTo>
                  <a:lnTo>
                    <a:pt x="606200" y="4047435"/>
                  </a:lnTo>
                  <a:lnTo>
                    <a:pt x="636300" y="4081053"/>
                  </a:lnTo>
                  <a:lnTo>
                    <a:pt x="667007" y="4114106"/>
                  </a:lnTo>
                  <a:lnTo>
                    <a:pt x="698315" y="4146586"/>
                  </a:lnTo>
                  <a:lnTo>
                    <a:pt x="730213" y="4178485"/>
                  </a:lnTo>
                  <a:lnTo>
                    <a:pt x="762693" y="4209792"/>
                  </a:lnTo>
                  <a:lnTo>
                    <a:pt x="795747" y="4240500"/>
                  </a:lnTo>
                  <a:lnTo>
                    <a:pt x="829365" y="4270599"/>
                  </a:lnTo>
                  <a:lnTo>
                    <a:pt x="863539" y="4300081"/>
                  </a:lnTo>
                  <a:lnTo>
                    <a:pt x="898259" y="4328937"/>
                  </a:lnTo>
                  <a:lnTo>
                    <a:pt x="933518" y="4357159"/>
                  </a:lnTo>
                  <a:lnTo>
                    <a:pt x="969307" y="4384737"/>
                  </a:lnTo>
                  <a:lnTo>
                    <a:pt x="1005616" y="4411662"/>
                  </a:lnTo>
                  <a:lnTo>
                    <a:pt x="1042436" y="4437927"/>
                  </a:lnTo>
                  <a:lnTo>
                    <a:pt x="1079760" y="4463522"/>
                  </a:lnTo>
                  <a:lnTo>
                    <a:pt x="1117578" y="4488438"/>
                  </a:lnTo>
                  <a:lnTo>
                    <a:pt x="1155881" y="4512666"/>
                  </a:lnTo>
                  <a:lnTo>
                    <a:pt x="1194662" y="4536199"/>
                  </a:lnTo>
                  <a:lnTo>
                    <a:pt x="1233910" y="4559026"/>
                  </a:lnTo>
                  <a:lnTo>
                    <a:pt x="1273617" y="4581140"/>
                  </a:lnTo>
                  <a:lnTo>
                    <a:pt x="1313775" y="4602531"/>
                  </a:lnTo>
                  <a:lnTo>
                    <a:pt x="1354374" y="4623191"/>
                  </a:lnTo>
                  <a:lnTo>
                    <a:pt x="1395406" y="4643110"/>
                  </a:lnTo>
                  <a:lnTo>
                    <a:pt x="1436862" y="4662281"/>
                  </a:lnTo>
                  <a:lnTo>
                    <a:pt x="1478733" y="4680694"/>
                  </a:lnTo>
                  <a:lnTo>
                    <a:pt x="1521011" y="4698341"/>
                  </a:lnTo>
                  <a:lnTo>
                    <a:pt x="1563686" y="4715212"/>
                  </a:lnTo>
                  <a:lnTo>
                    <a:pt x="1606750" y="4731300"/>
                  </a:lnTo>
                  <a:lnTo>
                    <a:pt x="1650195" y="4746594"/>
                  </a:lnTo>
                  <a:lnTo>
                    <a:pt x="1694010" y="4761088"/>
                  </a:lnTo>
                  <a:lnTo>
                    <a:pt x="1738189" y="4774770"/>
                  </a:lnTo>
                  <a:lnTo>
                    <a:pt x="1782721" y="4787634"/>
                  </a:lnTo>
                  <a:lnTo>
                    <a:pt x="1827598" y="4799670"/>
                  </a:lnTo>
                  <a:lnTo>
                    <a:pt x="1872811" y="4810869"/>
                  </a:lnTo>
                  <a:lnTo>
                    <a:pt x="1918352" y="4821222"/>
                  </a:lnTo>
                  <a:lnTo>
                    <a:pt x="1964211" y="4830722"/>
                  </a:lnTo>
                  <a:lnTo>
                    <a:pt x="2010380" y="4839358"/>
                  </a:lnTo>
                  <a:lnTo>
                    <a:pt x="2056851" y="4847122"/>
                  </a:lnTo>
                  <a:lnTo>
                    <a:pt x="2103613" y="4854006"/>
                  </a:lnTo>
                  <a:lnTo>
                    <a:pt x="2150660" y="4860001"/>
                  </a:lnTo>
                  <a:lnTo>
                    <a:pt x="2197981" y="4865097"/>
                  </a:lnTo>
                  <a:lnTo>
                    <a:pt x="2245568" y="4869287"/>
                  </a:lnTo>
                  <a:lnTo>
                    <a:pt x="2293412" y="4872560"/>
                  </a:lnTo>
                  <a:lnTo>
                    <a:pt x="2341504" y="4874910"/>
                  </a:lnTo>
                  <a:lnTo>
                    <a:pt x="2389836" y="4876326"/>
                  </a:lnTo>
                  <a:lnTo>
                    <a:pt x="2438400" y="487680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6437" y="1710265"/>
              <a:ext cx="2438400" cy="4876800"/>
            </a:xfrm>
            <a:custGeom>
              <a:avLst/>
              <a:gdLst/>
              <a:ahLst/>
              <a:cxnLst/>
              <a:rect l="l" t="t" r="r" b="b"/>
              <a:pathLst>
                <a:path w="2438400" h="4876800">
                  <a:moveTo>
                    <a:pt x="2438400" y="4876800"/>
                  </a:moveTo>
                  <a:lnTo>
                    <a:pt x="2389836" y="4876326"/>
                  </a:lnTo>
                  <a:lnTo>
                    <a:pt x="2341504" y="4874910"/>
                  </a:lnTo>
                  <a:lnTo>
                    <a:pt x="2293412" y="4872560"/>
                  </a:lnTo>
                  <a:lnTo>
                    <a:pt x="2245567" y="4869287"/>
                  </a:lnTo>
                  <a:lnTo>
                    <a:pt x="2197981" y="4865097"/>
                  </a:lnTo>
                  <a:lnTo>
                    <a:pt x="2150660" y="4860001"/>
                  </a:lnTo>
                  <a:lnTo>
                    <a:pt x="2103613" y="4854006"/>
                  </a:lnTo>
                  <a:lnTo>
                    <a:pt x="2056851" y="4847122"/>
                  </a:lnTo>
                  <a:lnTo>
                    <a:pt x="2010380" y="4839358"/>
                  </a:lnTo>
                  <a:lnTo>
                    <a:pt x="1964211" y="4830722"/>
                  </a:lnTo>
                  <a:lnTo>
                    <a:pt x="1918352" y="4821222"/>
                  </a:lnTo>
                  <a:lnTo>
                    <a:pt x="1872811" y="4810869"/>
                  </a:lnTo>
                  <a:lnTo>
                    <a:pt x="1827598" y="4799670"/>
                  </a:lnTo>
                  <a:lnTo>
                    <a:pt x="1782720" y="4787634"/>
                  </a:lnTo>
                  <a:lnTo>
                    <a:pt x="1738188" y="4774770"/>
                  </a:lnTo>
                  <a:lnTo>
                    <a:pt x="1694010" y="4761087"/>
                  </a:lnTo>
                  <a:lnTo>
                    <a:pt x="1650194" y="4746594"/>
                  </a:lnTo>
                  <a:lnTo>
                    <a:pt x="1606750" y="4731300"/>
                  </a:lnTo>
                  <a:lnTo>
                    <a:pt x="1563686" y="4715212"/>
                  </a:lnTo>
                  <a:lnTo>
                    <a:pt x="1521010" y="4698341"/>
                  </a:lnTo>
                  <a:lnTo>
                    <a:pt x="1478733" y="4680694"/>
                  </a:lnTo>
                  <a:lnTo>
                    <a:pt x="1436861" y="4662281"/>
                  </a:lnTo>
                  <a:lnTo>
                    <a:pt x="1395405" y="4643110"/>
                  </a:lnTo>
                  <a:lnTo>
                    <a:pt x="1354373" y="4623191"/>
                  </a:lnTo>
                  <a:lnTo>
                    <a:pt x="1313774" y="4602531"/>
                  </a:lnTo>
                  <a:lnTo>
                    <a:pt x="1273617" y="4581140"/>
                  </a:lnTo>
                  <a:lnTo>
                    <a:pt x="1233909" y="4559026"/>
                  </a:lnTo>
                  <a:lnTo>
                    <a:pt x="1194661" y="4536199"/>
                  </a:lnTo>
                  <a:lnTo>
                    <a:pt x="1155881" y="4512666"/>
                  </a:lnTo>
                  <a:lnTo>
                    <a:pt x="1117578" y="4488438"/>
                  </a:lnTo>
                  <a:lnTo>
                    <a:pt x="1079760" y="4463522"/>
                  </a:lnTo>
                  <a:lnTo>
                    <a:pt x="1042436" y="4437927"/>
                  </a:lnTo>
                  <a:lnTo>
                    <a:pt x="1005615" y="4411662"/>
                  </a:lnTo>
                  <a:lnTo>
                    <a:pt x="969306" y="4384737"/>
                  </a:lnTo>
                  <a:lnTo>
                    <a:pt x="933518" y="4357159"/>
                  </a:lnTo>
                  <a:lnTo>
                    <a:pt x="898259" y="4328937"/>
                  </a:lnTo>
                  <a:lnTo>
                    <a:pt x="863538" y="4300081"/>
                  </a:lnTo>
                  <a:lnTo>
                    <a:pt x="829365" y="4270599"/>
                  </a:lnTo>
                  <a:lnTo>
                    <a:pt x="795747" y="4240500"/>
                  </a:lnTo>
                  <a:lnTo>
                    <a:pt x="762693" y="4209792"/>
                  </a:lnTo>
                  <a:lnTo>
                    <a:pt x="730213" y="4178484"/>
                  </a:lnTo>
                  <a:lnTo>
                    <a:pt x="698315" y="4146586"/>
                  </a:lnTo>
                  <a:lnTo>
                    <a:pt x="667007" y="4114106"/>
                  </a:lnTo>
                  <a:lnTo>
                    <a:pt x="636299" y="4081052"/>
                  </a:lnTo>
                  <a:lnTo>
                    <a:pt x="606200" y="4047434"/>
                  </a:lnTo>
                  <a:lnTo>
                    <a:pt x="576718" y="4013261"/>
                  </a:lnTo>
                  <a:lnTo>
                    <a:pt x="547862" y="3978540"/>
                  </a:lnTo>
                  <a:lnTo>
                    <a:pt x="519640" y="3943281"/>
                  </a:lnTo>
                  <a:lnTo>
                    <a:pt x="492062" y="3907493"/>
                  </a:lnTo>
                  <a:lnTo>
                    <a:pt x="465137" y="3871184"/>
                  </a:lnTo>
                  <a:lnTo>
                    <a:pt x="438872" y="3834363"/>
                  </a:lnTo>
                  <a:lnTo>
                    <a:pt x="413278" y="3797039"/>
                  </a:lnTo>
                  <a:lnTo>
                    <a:pt x="388362" y="3759221"/>
                  </a:lnTo>
                  <a:lnTo>
                    <a:pt x="364133" y="3720918"/>
                  </a:lnTo>
                  <a:lnTo>
                    <a:pt x="340601" y="3682138"/>
                  </a:lnTo>
                  <a:lnTo>
                    <a:pt x="317773" y="3642890"/>
                  </a:lnTo>
                  <a:lnTo>
                    <a:pt x="295659" y="3603182"/>
                  </a:lnTo>
                  <a:lnTo>
                    <a:pt x="274268" y="3563025"/>
                  </a:lnTo>
                  <a:lnTo>
                    <a:pt x="253609" y="3522426"/>
                  </a:lnTo>
                  <a:lnTo>
                    <a:pt x="233689" y="3481394"/>
                  </a:lnTo>
                  <a:lnTo>
                    <a:pt x="214518" y="3439938"/>
                  </a:lnTo>
                  <a:lnTo>
                    <a:pt x="196105" y="3398066"/>
                  </a:lnTo>
                  <a:lnTo>
                    <a:pt x="178458" y="3355789"/>
                  </a:lnTo>
                  <a:lnTo>
                    <a:pt x="161587" y="3313113"/>
                  </a:lnTo>
                  <a:lnTo>
                    <a:pt x="145499" y="3270049"/>
                  </a:lnTo>
                  <a:lnTo>
                    <a:pt x="130205" y="3226605"/>
                  </a:lnTo>
                  <a:lnTo>
                    <a:pt x="115712" y="3182789"/>
                  </a:lnTo>
                  <a:lnTo>
                    <a:pt x="102029" y="3138611"/>
                  </a:lnTo>
                  <a:lnTo>
                    <a:pt x="89165" y="3094079"/>
                  </a:lnTo>
                  <a:lnTo>
                    <a:pt x="77129" y="3049202"/>
                  </a:lnTo>
                  <a:lnTo>
                    <a:pt x="65930" y="3003988"/>
                  </a:lnTo>
                  <a:lnTo>
                    <a:pt x="55577" y="2958447"/>
                  </a:lnTo>
                  <a:lnTo>
                    <a:pt x="46078" y="2912588"/>
                  </a:lnTo>
                  <a:lnTo>
                    <a:pt x="37441" y="2866419"/>
                  </a:lnTo>
                  <a:lnTo>
                    <a:pt x="29677" y="2819948"/>
                  </a:lnTo>
                  <a:lnTo>
                    <a:pt x="22793" y="2773186"/>
                  </a:lnTo>
                  <a:lnTo>
                    <a:pt x="16798" y="2726140"/>
                  </a:lnTo>
                  <a:lnTo>
                    <a:pt x="11702" y="2678819"/>
                  </a:lnTo>
                  <a:lnTo>
                    <a:pt x="7512" y="2631232"/>
                  </a:lnTo>
                  <a:lnTo>
                    <a:pt x="4239" y="2583387"/>
                  </a:lnTo>
                  <a:lnTo>
                    <a:pt x="1889" y="2535295"/>
                  </a:lnTo>
                  <a:lnTo>
                    <a:pt x="473" y="2486963"/>
                  </a:lnTo>
                  <a:lnTo>
                    <a:pt x="0" y="2438400"/>
                  </a:lnTo>
                  <a:lnTo>
                    <a:pt x="473" y="2389836"/>
                  </a:lnTo>
                  <a:lnTo>
                    <a:pt x="1889" y="2341504"/>
                  </a:lnTo>
                  <a:lnTo>
                    <a:pt x="4239" y="2293412"/>
                  </a:lnTo>
                  <a:lnTo>
                    <a:pt x="7512" y="2245567"/>
                  </a:lnTo>
                  <a:lnTo>
                    <a:pt x="11702" y="2197981"/>
                  </a:lnTo>
                  <a:lnTo>
                    <a:pt x="16798" y="2150660"/>
                  </a:lnTo>
                  <a:lnTo>
                    <a:pt x="22793" y="2103613"/>
                  </a:lnTo>
                  <a:lnTo>
                    <a:pt x="29677" y="2056851"/>
                  </a:lnTo>
                  <a:lnTo>
                    <a:pt x="37441" y="2010380"/>
                  </a:lnTo>
                  <a:lnTo>
                    <a:pt x="46078" y="1964211"/>
                  </a:lnTo>
                  <a:lnTo>
                    <a:pt x="55577" y="1918352"/>
                  </a:lnTo>
                  <a:lnTo>
                    <a:pt x="65930" y="1872811"/>
                  </a:lnTo>
                  <a:lnTo>
                    <a:pt x="77129" y="1827598"/>
                  </a:lnTo>
                  <a:lnTo>
                    <a:pt x="89165" y="1782720"/>
                  </a:lnTo>
                  <a:lnTo>
                    <a:pt x="102029" y="1738188"/>
                  </a:lnTo>
                  <a:lnTo>
                    <a:pt x="115712" y="1694010"/>
                  </a:lnTo>
                  <a:lnTo>
                    <a:pt x="130205" y="1650194"/>
                  </a:lnTo>
                  <a:lnTo>
                    <a:pt x="145499" y="1606750"/>
                  </a:lnTo>
                  <a:lnTo>
                    <a:pt x="161587" y="1563686"/>
                  </a:lnTo>
                  <a:lnTo>
                    <a:pt x="178458" y="1521010"/>
                  </a:lnTo>
                  <a:lnTo>
                    <a:pt x="196105" y="1478733"/>
                  </a:lnTo>
                  <a:lnTo>
                    <a:pt x="214518" y="1436861"/>
                  </a:lnTo>
                  <a:lnTo>
                    <a:pt x="233689" y="1395405"/>
                  </a:lnTo>
                  <a:lnTo>
                    <a:pt x="253609" y="1354373"/>
                  </a:lnTo>
                  <a:lnTo>
                    <a:pt x="274268" y="1313774"/>
                  </a:lnTo>
                  <a:lnTo>
                    <a:pt x="295659" y="1273617"/>
                  </a:lnTo>
                  <a:lnTo>
                    <a:pt x="317773" y="1233909"/>
                  </a:lnTo>
                  <a:lnTo>
                    <a:pt x="340601" y="1194661"/>
                  </a:lnTo>
                  <a:lnTo>
                    <a:pt x="364133" y="1155881"/>
                  </a:lnTo>
                  <a:lnTo>
                    <a:pt x="388362" y="1117578"/>
                  </a:lnTo>
                  <a:lnTo>
                    <a:pt x="413278" y="1079760"/>
                  </a:lnTo>
                  <a:lnTo>
                    <a:pt x="438872" y="1042436"/>
                  </a:lnTo>
                  <a:lnTo>
                    <a:pt x="465137" y="1005615"/>
                  </a:lnTo>
                  <a:lnTo>
                    <a:pt x="492062" y="969306"/>
                  </a:lnTo>
                  <a:lnTo>
                    <a:pt x="519640" y="933518"/>
                  </a:lnTo>
                  <a:lnTo>
                    <a:pt x="547862" y="898259"/>
                  </a:lnTo>
                  <a:lnTo>
                    <a:pt x="576718" y="863538"/>
                  </a:lnTo>
                  <a:lnTo>
                    <a:pt x="606200" y="829365"/>
                  </a:lnTo>
                  <a:lnTo>
                    <a:pt x="636299" y="795747"/>
                  </a:lnTo>
                  <a:lnTo>
                    <a:pt x="667007" y="762693"/>
                  </a:lnTo>
                  <a:lnTo>
                    <a:pt x="698315" y="730213"/>
                  </a:lnTo>
                  <a:lnTo>
                    <a:pt x="730213" y="698315"/>
                  </a:lnTo>
                  <a:lnTo>
                    <a:pt x="762693" y="667007"/>
                  </a:lnTo>
                  <a:lnTo>
                    <a:pt x="795747" y="636299"/>
                  </a:lnTo>
                  <a:lnTo>
                    <a:pt x="829365" y="606200"/>
                  </a:lnTo>
                  <a:lnTo>
                    <a:pt x="863538" y="576718"/>
                  </a:lnTo>
                  <a:lnTo>
                    <a:pt x="898259" y="547862"/>
                  </a:lnTo>
                  <a:lnTo>
                    <a:pt x="933518" y="519640"/>
                  </a:lnTo>
                  <a:lnTo>
                    <a:pt x="969306" y="492062"/>
                  </a:lnTo>
                  <a:lnTo>
                    <a:pt x="1005615" y="465137"/>
                  </a:lnTo>
                  <a:lnTo>
                    <a:pt x="1042436" y="438872"/>
                  </a:lnTo>
                  <a:lnTo>
                    <a:pt x="1079760" y="413278"/>
                  </a:lnTo>
                  <a:lnTo>
                    <a:pt x="1117578" y="388362"/>
                  </a:lnTo>
                  <a:lnTo>
                    <a:pt x="1155881" y="364133"/>
                  </a:lnTo>
                  <a:lnTo>
                    <a:pt x="1194661" y="340601"/>
                  </a:lnTo>
                  <a:lnTo>
                    <a:pt x="1233909" y="317773"/>
                  </a:lnTo>
                  <a:lnTo>
                    <a:pt x="1273617" y="295659"/>
                  </a:lnTo>
                  <a:lnTo>
                    <a:pt x="1313774" y="274268"/>
                  </a:lnTo>
                  <a:lnTo>
                    <a:pt x="1354373" y="253609"/>
                  </a:lnTo>
                  <a:lnTo>
                    <a:pt x="1395405" y="233689"/>
                  </a:lnTo>
                  <a:lnTo>
                    <a:pt x="1436861" y="214518"/>
                  </a:lnTo>
                  <a:lnTo>
                    <a:pt x="1478733" y="196105"/>
                  </a:lnTo>
                  <a:lnTo>
                    <a:pt x="1521010" y="178458"/>
                  </a:lnTo>
                  <a:lnTo>
                    <a:pt x="1563686" y="161587"/>
                  </a:lnTo>
                  <a:lnTo>
                    <a:pt x="1606750" y="145499"/>
                  </a:lnTo>
                  <a:lnTo>
                    <a:pt x="1650194" y="130205"/>
                  </a:lnTo>
                  <a:lnTo>
                    <a:pt x="1694010" y="115712"/>
                  </a:lnTo>
                  <a:lnTo>
                    <a:pt x="1738188" y="102029"/>
                  </a:lnTo>
                  <a:lnTo>
                    <a:pt x="1782720" y="89165"/>
                  </a:lnTo>
                  <a:lnTo>
                    <a:pt x="1827598" y="77129"/>
                  </a:lnTo>
                  <a:lnTo>
                    <a:pt x="1872811" y="65930"/>
                  </a:lnTo>
                  <a:lnTo>
                    <a:pt x="1918352" y="55577"/>
                  </a:lnTo>
                  <a:lnTo>
                    <a:pt x="1964211" y="46078"/>
                  </a:lnTo>
                  <a:lnTo>
                    <a:pt x="2010380" y="37441"/>
                  </a:lnTo>
                  <a:lnTo>
                    <a:pt x="2056851" y="29677"/>
                  </a:lnTo>
                  <a:lnTo>
                    <a:pt x="2103613" y="22793"/>
                  </a:lnTo>
                  <a:lnTo>
                    <a:pt x="2150660" y="16798"/>
                  </a:lnTo>
                  <a:lnTo>
                    <a:pt x="2197981" y="11702"/>
                  </a:lnTo>
                  <a:lnTo>
                    <a:pt x="2245567" y="7512"/>
                  </a:lnTo>
                  <a:lnTo>
                    <a:pt x="2293412" y="4239"/>
                  </a:lnTo>
                  <a:lnTo>
                    <a:pt x="2341504" y="1889"/>
                  </a:lnTo>
                  <a:lnTo>
                    <a:pt x="2389836" y="473"/>
                  </a:lnTo>
                  <a:lnTo>
                    <a:pt x="2438400" y="0"/>
                  </a:lnTo>
                  <a:lnTo>
                    <a:pt x="2438400" y="2438400"/>
                  </a:lnTo>
                  <a:lnTo>
                    <a:pt x="2438400" y="4876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84837" y="1710265"/>
              <a:ext cx="5689600" cy="4876800"/>
            </a:xfrm>
            <a:custGeom>
              <a:avLst/>
              <a:gdLst/>
              <a:ahLst/>
              <a:cxnLst/>
              <a:rect l="l" t="t" r="r" b="b"/>
              <a:pathLst>
                <a:path w="5689600" h="4876800">
                  <a:moveTo>
                    <a:pt x="5689598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5689598" y="4876800"/>
                  </a:lnTo>
                  <a:lnTo>
                    <a:pt x="568959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9878" y="3173308"/>
              <a:ext cx="1584960" cy="3169920"/>
            </a:xfrm>
            <a:custGeom>
              <a:avLst/>
              <a:gdLst/>
              <a:ahLst/>
              <a:cxnLst/>
              <a:rect l="l" t="t" r="r" b="b"/>
              <a:pathLst>
                <a:path w="1584960" h="3169920">
                  <a:moveTo>
                    <a:pt x="1584957" y="0"/>
                  </a:moveTo>
                  <a:lnTo>
                    <a:pt x="1536501" y="726"/>
                  </a:lnTo>
                  <a:lnTo>
                    <a:pt x="1488406" y="2892"/>
                  </a:lnTo>
                  <a:lnTo>
                    <a:pt x="1440694" y="6477"/>
                  </a:lnTo>
                  <a:lnTo>
                    <a:pt x="1393385" y="11459"/>
                  </a:lnTo>
                  <a:lnTo>
                    <a:pt x="1346499" y="17819"/>
                  </a:lnTo>
                  <a:lnTo>
                    <a:pt x="1300059" y="25535"/>
                  </a:lnTo>
                  <a:lnTo>
                    <a:pt x="1254084" y="34587"/>
                  </a:lnTo>
                  <a:lnTo>
                    <a:pt x="1208595" y="44954"/>
                  </a:lnTo>
                  <a:lnTo>
                    <a:pt x="1163613" y="56616"/>
                  </a:lnTo>
                  <a:lnTo>
                    <a:pt x="1119158" y="69551"/>
                  </a:lnTo>
                  <a:lnTo>
                    <a:pt x="1075252" y="83739"/>
                  </a:lnTo>
                  <a:lnTo>
                    <a:pt x="1031914" y="99158"/>
                  </a:lnTo>
                  <a:lnTo>
                    <a:pt x="989166" y="115790"/>
                  </a:lnTo>
                  <a:lnTo>
                    <a:pt x="947029" y="133612"/>
                  </a:lnTo>
                  <a:lnTo>
                    <a:pt x="905523" y="152604"/>
                  </a:lnTo>
                  <a:lnTo>
                    <a:pt x="864669" y="172745"/>
                  </a:lnTo>
                  <a:lnTo>
                    <a:pt x="824487" y="194015"/>
                  </a:lnTo>
                  <a:lnTo>
                    <a:pt x="784999" y="216393"/>
                  </a:lnTo>
                  <a:lnTo>
                    <a:pt x="746224" y="239857"/>
                  </a:lnTo>
                  <a:lnTo>
                    <a:pt x="708185" y="264389"/>
                  </a:lnTo>
                  <a:lnTo>
                    <a:pt x="670901" y="289965"/>
                  </a:lnTo>
                  <a:lnTo>
                    <a:pt x="634393" y="316567"/>
                  </a:lnTo>
                  <a:lnTo>
                    <a:pt x="598682" y="344173"/>
                  </a:lnTo>
                  <a:lnTo>
                    <a:pt x="563789" y="372762"/>
                  </a:lnTo>
                  <a:lnTo>
                    <a:pt x="529734" y="402314"/>
                  </a:lnTo>
                  <a:lnTo>
                    <a:pt x="496539" y="432808"/>
                  </a:lnTo>
                  <a:lnTo>
                    <a:pt x="464223" y="464223"/>
                  </a:lnTo>
                  <a:lnTo>
                    <a:pt x="432808" y="496539"/>
                  </a:lnTo>
                  <a:lnTo>
                    <a:pt x="402314" y="529735"/>
                  </a:lnTo>
                  <a:lnTo>
                    <a:pt x="372762" y="563789"/>
                  </a:lnTo>
                  <a:lnTo>
                    <a:pt x="344173" y="598683"/>
                  </a:lnTo>
                  <a:lnTo>
                    <a:pt x="316567" y="634393"/>
                  </a:lnTo>
                  <a:lnTo>
                    <a:pt x="289965" y="670901"/>
                  </a:lnTo>
                  <a:lnTo>
                    <a:pt x="264388" y="708185"/>
                  </a:lnTo>
                  <a:lnTo>
                    <a:pt x="239857" y="746225"/>
                  </a:lnTo>
                  <a:lnTo>
                    <a:pt x="216393" y="784999"/>
                  </a:lnTo>
                  <a:lnTo>
                    <a:pt x="194015" y="824487"/>
                  </a:lnTo>
                  <a:lnTo>
                    <a:pt x="172745" y="864669"/>
                  </a:lnTo>
                  <a:lnTo>
                    <a:pt x="152604" y="905523"/>
                  </a:lnTo>
                  <a:lnTo>
                    <a:pt x="133612" y="947030"/>
                  </a:lnTo>
                  <a:lnTo>
                    <a:pt x="115790" y="989167"/>
                  </a:lnTo>
                  <a:lnTo>
                    <a:pt x="99158" y="1031915"/>
                  </a:lnTo>
                  <a:lnTo>
                    <a:pt x="83739" y="1075252"/>
                  </a:lnTo>
                  <a:lnTo>
                    <a:pt x="69551" y="1119159"/>
                  </a:lnTo>
                  <a:lnTo>
                    <a:pt x="56616" y="1163613"/>
                  </a:lnTo>
                  <a:lnTo>
                    <a:pt x="44954" y="1208596"/>
                  </a:lnTo>
                  <a:lnTo>
                    <a:pt x="34587" y="1254085"/>
                  </a:lnTo>
                  <a:lnTo>
                    <a:pt x="25535" y="1300060"/>
                  </a:lnTo>
                  <a:lnTo>
                    <a:pt x="17819" y="1346500"/>
                  </a:lnTo>
                  <a:lnTo>
                    <a:pt x="11459" y="1393386"/>
                  </a:lnTo>
                  <a:lnTo>
                    <a:pt x="6477" y="1440695"/>
                  </a:lnTo>
                  <a:lnTo>
                    <a:pt x="2892" y="1488407"/>
                  </a:lnTo>
                  <a:lnTo>
                    <a:pt x="726" y="1536502"/>
                  </a:lnTo>
                  <a:lnTo>
                    <a:pt x="0" y="1584958"/>
                  </a:lnTo>
                  <a:lnTo>
                    <a:pt x="726" y="1633415"/>
                  </a:lnTo>
                  <a:lnTo>
                    <a:pt x="2892" y="1681509"/>
                  </a:lnTo>
                  <a:lnTo>
                    <a:pt x="6477" y="1729222"/>
                  </a:lnTo>
                  <a:lnTo>
                    <a:pt x="11459" y="1776531"/>
                  </a:lnTo>
                  <a:lnTo>
                    <a:pt x="17819" y="1823416"/>
                  </a:lnTo>
                  <a:lnTo>
                    <a:pt x="25535" y="1869856"/>
                  </a:lnTo>
                  <a:lnTo>
                    <a:pt x="34587" y="1915831"/>
                  </a:lnTo>
                  <a:lnTo>
                    <a:pt x="44954" y="1961320"/>
                  </a:lnTo>
                  <a:lnTo>
                    <a:pt x="56616" y="2006303"/>
                  </a:lnTo>
                  <a:lnTo>
                    <a:pt x="69551" y="2050757"/>
                  </a:lnTo>
                  <a:lnTo>
                    <a:pt x="83739" y="2094664"/>
                  </a:lnTo>
                  <a:lnTo>
                    <a:pt x="99158" y="2138001"/>
                  </a:lnTo>
                  <a:lnTo>
                    <a:pt x="115790" y="2180749"/>
                  </a:lnTo>
                  <a:lnTo>
                    <a:pt x="133612" y="2222886"/>
                  </a:lnTo>
                  <a:lnTo>
                    <a:pt x="152604" y="2264392"/>
                  </a:lnTo>
                  <a:lnTo>
                    <a:pt x="172745" y="2305247"/>
                  </a:lnTo>
                  <a:lnTo>
                    <a:pt x="194015" y="2345428"/>
                  </a:lnTo>
                  <a:lnTo>
                    <a:pt x="216393" y="2384917"/>
                  </a:lnTo>
                  <a:lnTo>
                    <a:pt x="239857" y="2423691"/>
                  </a:lnTo>
                  <a:lnTo>
                    <a:pt x="264388" y="2461730"/>
                  </a:lnTo>
                  <a:lnTo>
                    <a:pt x="289965" y="2499014"/>
                  </a:lnTo>
                  <a:lnTo>
                    <a:pt x="316567" y="2535522"/>
                  </a:lnTo>
                  <a:lnTo>
                    <a:pt x="344173" y="2571233"/>
                  </a:lnTo>
                  <a:lnTo>
                    <a:pt x="372762" y="2606126"/>
                  </a:lnTo>
                  <a:lnTo>
                    <a:pt x="402314" y="2640181"/>
                  </a:lnTo>
                  <a:lnTo>
                    <a:pt x="432808" y="2673377"/>
                  </a:lnTo>
                  <a:lnTo>
                    <a:pt x="464223" y="2705692"/>
                  </a:lnTo>
                  <a:lnTo>
                    <a:pt x="496539" y="2737108"/>
                  </a:lnTo>
                  <a:lnTo>
                    <a:pt x="529734" y="2767602"/>
                  </a:lnTo>
                  <a:lnTo>
                    <a:pt x="563789" y="2797154"/>
                  </a:lnTo>
                  <a:lnTo>
                    <a:pt x="598682" y="2825743"/>
                  </a:lnTo>
                  <a:lnTo>
                    <a:pt x="634393" y="2853349"/>
                  </a:lnTo>
                  <a:lnTo>
                    <a:pt x="670901" y="2879950"/>
                  </a:lnTo>
                  <a:lnTo>
                    <a:pt x="708185" y="2905527"/>
                  </a:lnTo>
                  <a:lnTo>
                    <a:pt x="746224" y="2930058"/>
                  </a:lnTo>
                  <a:lnTo>
                    <a:pt x="784999" y="2953523"/>
                  </a:lnTo>
                  <a:lnTo>
                    <a:pt x="824487" y="2975900"/>
                  </a:lnTo>
                  <a:lnTo>
                    <a:pt x="864669" y="2997170"/>
                  </a:lnTo>
                  <a:lnTo>
                    <a:pt x="905523" y="3017311"/>
                  </a:lnTo>
                  <a:lnTo>
                    <a:pt x="947029" y="3036303"/>
                  </a:lnTo>
                  <a:lnTo>
                    <a:pt x="989166" y="3054126"/>
                  </a:lnTo>
                  <a:lnTo>
                    <a:pt x="1031914" y="3070757"/>
                  </a:lnTo>
                  <a:lnTo>
                    <a:pt x="1075252" y="3086177"/>
                  </a:lnTo>
                  <a:lnTo>
                    <a:pt x="1119158" y="3100365"/>
                  </a:lnTo>
                  <a:lnTo>
                    <a:pt x="1163613" y="3113300"/>
                  </a:lnTo>
                  <a:lnTo>
                    <a:pt x="1208595" y="3124961"/>
                  </a:lnTo>
                  <a:lnTo>
                    <a:pt x="1254084" y="3135328"/>
                  </a:lnTo>
                  <a:lnTo>
                    <a:pt x="1300059" y="3144380"/>
                  </a:lnTo>
                  <a:lnTo>
                    <a:pt x="1346499" y="3152096"/>
                  </a:lnTo>
                  <a:lnTo>
                    <a:pt x="1393385" y="3158456"/>
                  </a:lnTo>
                  <a:lnTo>
                    <a:pt x="1440694" y="3163439"/>
                  </a:lnTo>
                  <a:lnTo>
                    <a:pt x="1488406" y="3167023"/>
                  </a:lnTo>
                  <a:lnTo>
                    <a:pt x="1536501" y="3169189"/>
                  </a:lnTo>
                  <a:lnTo>
                    <a:pt x="1584957" y="3169916"/>
                  </a:lnTo>
                  <a:lnTo>
                    <a:pt x="1584957" y="0"/>
                  </a:lnTo>
                  <a:close/>
                </a:path>
              </a:pathLst>
            </a:custGeom>
            <a:solidFill>
              <a:srgbClr val="5EA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99878" y="3173308"/>
              <a:ext cx="1584960" cy="3169920"/>
            </a:xfrm>
            <a:custGeom>
              <a:avLst/>
              <a:gdLst/>
              <a:ahLst/>
              <a:cxnLst/>
              <a:rect l="l" t="t" r="r" b="b"/>
              <a:pathLst>
                <a:path w="1584960" h="3169920">
                  <a:moveTo>
                    <a:pt x="1584958" y="3169916"/>
                  </a:moveTo>
                  <a:lnTo>
                    <a:pt x="1536501" y="3169189"/>
                  </a:lnTo>
                  <a:lnTo>
                    <a:pt x="1488406" y="3167023"/>
                  </a:lnTo>
                  <a:lnTo>
                    <a:pt x="1440694" y="3163438"/>
                  </a:lnTo>
                  <a:lnTo>
                    <a:pt x="1393385" y="3158456"/>
                  </a:lnTo>
                  <a:lnTo>
                    <a:pt x="1346500" y="3152096"/>
                  </a:lnTo>
                  <a:lnTo>
                    <a:pt x="1300059" y="3144380"/>
                  </a:lnTo>
                  <a:lnTo>
                    <a:pt x="1254084" y="3135328"/>
                  </a:lnTo>
                  <a:lnTo>
                    <a:pt x="1208595" y="3124961"/>
                  </a:lnTo>
                  <a:lnTo>
                    <a:pt x="1163613" y="3113299"/>
                  </a:lnTo>
                  <a:lnTo>
                    <a:pt x="1119158" y="3100364"/>
                  </a:lnTo>
                  <a:lnTo>
                    <a:pt x="1075252" y="3086177"/>
                  </a:lnTo>
                  <a:lnTo>
                    <a:pt x="1031914" y="3070757"/>
                  </a:lnTo>
                  <a:lnTo>
                    <a:pt x="989167" y="3054125"/>
                  </a:lnTo>
                  <a:lnTo>
                    <a:pt x="947029" y="3036303"/>
                  </a:lnTo>
                  <a:lnTo>
                    <a:pt x="905523" y="3017311"/>
                  </a:lnTo>
                  <a:lnTo>
                    <a:pt x="864669" y="2997170"/>
                  </a:lnTo>
                  <a:lnTo>
                    <a:pt x="824487" y="2975900"/>
                  </a:lnTo>
                  <a:lnTo>
                    <a:pt x="784999" y="2953522"/>
                  </a:lnTo>
                  <a:lnTo>
                    <a:pt x="746225" y="2930058"/>
                  </a:lnTo>
                  <a:lnTo>
                    <a:pt x="708185" y="2905527"/>
                  </a:lnTo>
                  <a:lnTo>
                    <a:pt x="670901" y="2879950"/>
                  </a:lnTo>
                  <a:lnTo>
                    <a:pt x="634393" y="2853348"/>
                  </a:lnTo>
                  <a:lnTo>
                    <a:pt x="598682" y="2825742"/>
                  </a:lnTo>
                  <a:lnTo>
                    <a:pt x="563789" y="2797153"/>
                  </a:lnTo>
                  <a:lnTo>
                    <a:pt x="529734" y="2767601"/>
                  </a:lnTo>
                  <a:lnTo>
                    <a:pt x="496539" y="2737107"/>
                  </a:lnTo>
                  <a:lnTo>
                    <a:pt x="464223" y="2705692"/>
                  </a:lnTo>
                  <a:lnTo>
                    <a:pt x="432808" y="2673376"/>
                  </a:lnTo>
                  <a:lnTo>
                    <a:pt x="402314" y="2640181"/>
                  </a:lnTo>
                  <a:lnTo>
                    <a:pt x="372762" y="2606126"/>
                  </a:lnTo>
                  <a:lnTo>
                    <a:pt x="344173" y="2571233"/>
                  </a:lnTo>
                  <a:lnTo>
                    <a:pt x="316567" y="2535522"/>
                  </a:lnTo>
                  <a:lnTo>
                    <a:pt x="289965" y="2499014"/>
                  </a:lnTo>
                  <a:lnTo>
                    <a:pt x="264388" y="2461730"/>
                  </a:lnTo>
                  <a:lnTo>
                    <a:pt x="239857" y="2423690"/>
                  </a:lnTo>
                  <a:lnTo>
                    <a:pt x="216393" y="2384916"/>
                  </a:lnTo>
                  <a:lnTo>
                    <a:pt x="194015" y="2345428"/>
                  </a:lnTo>
                  <a:lnTo>
                    <a:pt x="172745" y="2305246"/>
                  </a:lnTo>
                  <a:lnTo>
                    <a:pt x="152604" y="2264392"/>
                  </a:lnTo>
                  <a:lnTo>
                    <a:pt x="133612" y="2222886"/>
                  </a:lnTo>
                  <a:lnTo>
                    <a:pt x="115790" y="2180748"/>
                  </a:lnTo>
                  <a:lnTo>
                    <a:pt x="99158" y="2138001"/>
                  </a:lnTo>
                  <a:lnTo>
                    <a:pt x="83739" y="2094663"/>
                  </a:lnTo>
                  <a:lnTo>
                    <a:pt x="69551" y="2050757"/>
                  </a:lnTo>
                  <a:lnTo>
                    <a:pt x="56616" y="2006302"/>
                  </a:lnTo>
                  <a:lnTo>
                    <a:pt x="44954" y="1961320"/>
                  </a:lnTo>
                  <a:lnTo>
                    <a:pt x="34587" y="1915831"/>
                  </a:lnTo>
                  <a:lnTo>
                    <a:pt x="25535" y="1869856"/>
                  </a:lnTo>
                  <a:lnTo>
                    <a:pt x="17819" y="1823415"/>
                  </a:lnTo>
                  <a:lnTo>
                    <a:pt x="11459" y="1776530"/>
                  </a:lnTo>
                  <a:lnTo>
                    <a:pt x="6477" y="1729221"/>
                  </a:lnTo>
                  <a:lnTo>
                    <a:pt x="2892" y="1681509"/>
                  </a:lnTo>
                  <a:lnTo>
                    <a:pt x="726" y="1633414"/>
                  </a:lnTo>
                  <a:lnTo>
                    <a:pt x="0" y="1584958"/>
                  </a:lnTo>
                  <a:lnTo>
                    <a:pt x="726" y="1536501"/>
                  </a:lnTo>
                  <a:lnTo>
                    <a:pt x="2892" y="1488406"/>
                  </a:lnTo>
                  <a:lnTo>
                    <a:pt x="6477" y="1440694"/>
                  </a:lnTo>
                  <a:lnTo>
                    <a:pt x="11459" y="1393385"/>
                  </a:lnTo>
                  <a:lnTo>
                    <a:pt x="17819" y="1346500"/>
                  </a:lnTo>
                  <a:lnTo>
                    <a:pt x="25535" y="1300059"/>
                  </a:lnTo>
                  <a:lnTo>
                    <a:pt x="34587" y="1254084"/>
                  </a:lnTo>
                  <a:lnTo>
                    <a:pt x="44954" y="1208595"/>
                  </a:lnTo>
                  <a:lnTo>
                    <a:pt x="56616" y="1163613"/>
                  </a:lnTo>
                  <a:lnTo>
                    <a:pt x="69551" y="1119158"/>
                  </a:lnTo>
                  <a:lnTo>
                    <a:pt x="83739" y="1075252"/>
                  </a:lnTo>
                  <a:lnTo>
                    <a:pt x="99158" y="1031914"/>
                  </a:lnTo>
                  <a:lnTo>
                    <a:pt x="115790" y="989167"/>
                  </a:lnTo>
                  <a:lnTo>
                    <a:pt x="133612" y="947029"/>
                  </a:lnTo>
                  <a:lnTo>
                    <a:pt x="152604" y="905523"/>
                  </a:lnTo>
                  <a:lnTo>
                    <a:pt x="172745" y="864669"/>
                  </a:lnTo>
                  <a:lnTo>
                    <a:pt x="194015" y="824487"/>
                  </a:lnTo>
                  <a:lnTo>
                    <a:pt x="216393" y="784999"/>
                  </a:lnTo>
                  <a:lnTo>
                    <a:pt x="239857" y="746225"/>
                  </a:lnTo>
                  <a:lnTo>
                    <a:pt x="264388" y="708185"/>
                  </a:lnTo>
                  <a:lnTo>
                    <a:pt x="289965" y="670901"/>
                  </a:lnTo>
                  <a:lnTo>
                    <a:pt x="316567" y="634393"/>
                  </a:lnTo>
                  <a:lnTo>
                    <a:pt x="344173" y="598682"/>
                  </a:lnTo>
                  <a:lnTo>
                    <a:pt x="372762" y="563789"/>
                  </a:lnTo>
                  <a:lnTo>
                    <a:pt x="402314" y="529734"/>
                  </a:lnTo>
                  <a:lnTo>
                    <a:pt x="432808" y="496539"/>
                  </a:lnTo>
                  <a:lnTo>
                    <a:pt x="464223" y="464223"/>
                  </a:lnTo>
                  <a:lnTo>
                    <a:pt x="496539" y="432808"/>
                  </a:lnTo>
                  <a:lnTo>
                    <a:pt x="529734" y="402314"/>
                  </a:lnTo>
                  <a:lnTo>
                    <a:pt x="563789" y="372762"/>
                  </a:lnTo>
                  <a:lnTo>
                    <a:pt x="598682" y="344173"/>
                  </a:lnTo>
                  <a:lnTo>
                    <a:pt x="634393" y="316567"/>
                  </a:lnTo>
                  <a:lnTo>
                    <a:pt x="670901" y="289965"/>
                  </a:lnTo>
                  <a:lnTo>
                    <a:pt x="708185" y="264388"/>
                  </a:lnTo>
                  <a:lnTo>
                    <a:pt x="746225" y="239857"/>
                  </a:lnTo>
                  <a:lnTo>
                    <a:pt x="784999" y="216393"/>
                  </a:lnTo>
                  <a:lnTo>
                    <a:pt x="824487" y="194015"/>
                  </a:lnTo>
                  <a:lnTo>
                    <a:pt x="864669" y="172745"/>
                  </a:lnTo>
                  <a:lnTo>
                    <a:pt x="905523" y="152604"/>
                  </a:lnTo>
                  <a:lnTo>
                    <a:pt x="947029" y="133612"/>
                  </a:lnTo>
                  <a:lnTo>
                    <a:pt x="989167" y="115790"/>
                  </a:lnTo>
                  <a:lnTo>
                    <a:pt x="1031914" y="99158"/>
                  </a:lnTo>
                  <a:lnTo>
                    <a:pt x="1075252" y="83739"/>
                  </a:lnTo>
                  <a:lnTo>
                    <a:pt x="1119158" y="69551"/>
                  </a:lnTo>
                  <a:lnTo>
                    <a:pt x="1163613" y="56616"/>
                  </a:lnTo>
                  <a:lnTo>
                    <a:pt x="1208595" y="44954"/>
                  </a:lnTo>
                  <a:lnTo>
                    <a:pt x="1254084" y="34587"/>
                  </a:lnTo>
                  <a:lnTo>
                    <a:pt x="1300059" y="25535"/>
                  </a:lnTo>
                  <a:lnTo>
                    <a:pt x="1346500" y="17819"/>
                  </a:lnTo>
                  <a:lnTo>
                    <a:pt x="1393385" y="11459"/>
                  </a:lnTo>
                  <a:lnTo>
                    <a:pt x="1440694" y="6477"/>
                  </a:lnTo>
                  <a:lnTo>
                    <a:pt x="1488406" y="2892"/>
                  </a:lnTo>
                  <a:lnTo>
                    <a:pt x="1536501" y="726"/>
                  </a:lnTo>
                  <a:lnTo>
                    <a:pt x="1584958" y="0"/>
                  </a:lnTo>
                  <a:lnTo>
                    <a:pt x="1584958" y="1584958"/>
                  </a:lnTo>
                  <a:lnTo>
                    <a:pt x="1584958" y="31699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84837" y="3173308"/>
              <a:ext cx="5689600" cy="3169920"/>
            </a:xfrm>
            <a:custGeom>
              <a:avLst/>
              <a:gdLst/>
              <a:ahLst/>
              <a:cxnLst/>
              <a:rect l="l" t="t" r="r" b="b"/>
              <a:pathLst>
                <a:path w="5689600" h="3169920">
                  <a:moveTo>
                    <a:pt x="5689598" y="0"/>
                  </a:moveTo>
                  <a:lnTo>
                    <a:pt x="0" y="0"/>
                  </a:lnTo>
                  <a:lnTo>
                    <a:pt x="0" y="3169916"/>
                  </a:lnTo>
                  <a:lnTo>
                    <a:pt x="5689598" y="3169916"/>
                  </a:lnTo>
                  <a:lnTo>
                    <a:pt x="568959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53317" y="4636347"/>
              <a:ext cx="731520" cy="1463040"/>
            </a:xfrm>
            <a:custGeom>
              <a:avLst/>
              <a:gdLst/>
              <a:ahLst/>
              <a:cxnLst/>
              <a:rect l="l" t="t" r="r" b="b"/>
              <a:pathLst>
                <a:path w="731520" h="1463039">
                  <a:moveTo>
                    <a:pt x="731520" y="0"/>
                  </a:moveTo>
                  <a:lnTo>
                    <a:pt x="683422" y="1555"/>
                  </a:lnTo>
                  <a:lnTo>
                    <a:pt x="636155" y="6159"/>
                  </a:lnTo>
                  <a:lnTo>
                    <a:pt x="589815" y="13714"/>
                  </a:lnTo>
                  <a:lnTo>
                    <a:pt x="544499" y="24124"/>
                  </a:lnTo>
                  <a:lnTo>
                    <a:pt x="500303" y="37293"/>
                  </a:lnTo>
                  <a:lnTo>
                    <a:pt x="457323" y="53123"/>
                  </a:lnTo>
                  <a:lnTo>
                    <a:pt x="415655" y="71520"/>
                  </a:lnTo>
                  <a:lnTo>
                    <a:pt x="375397" y="92386"/>
                  </a:lnTo>
                  <a:lnTo>
                    <a:pt x="336644" y="115625"/>
                  </a:lnTo>
                  <a:lnTo>
                    <a:pt x="299493" y="141140"/>
                  </a:lnTo>
                  <a:lnTo>
                    <a:pt x="264041" y="168836"/>
                  </a:lnTo>
                  <a:lnTo>
                    <a:pt x="230383" y="198615"/>
                  </a:lnTo>
                  <a:lnTo>
                    <a:pt x="198616" y="230382"/>
                  </a:lnTo>
                  <a:lnTo>
                    <a:pt x="168836" y="264040"/>
                  </a:lnTo>
                  <a:lnTo>
                    <a:pt x="141140" y="299492"/>
                  </a:lnTo>
                  <a:lnTo>
                    <a:pt x="115625" y="336643"/>
                  </a:lnTo>
                  <a:lnTo>
                    <a:pt x="92386" y="375396"/>
                  </a:lnTo>
                  <a:lnTo>
                    <a:pt x="71520" y="415654"/>
                  </a:lnTo>
                  <a:lnTo>
                    <a:pt x="53124" y="457321"/>
                  </a:lnTo>
                  <a:lnTo>
                    <a:pt x="37293" y="500301"/>
                  </a:lnTo>
                  <a:lnTo>
                    <a:pt x="24124" y="544498"/>
                  </a:lnTo>
                  <a:lnTo>
                    <a:pt x="13714" y="589814"/>
                  </a:lnTo>
                  <a:lnTo>
                    <a:pt x="6159" y="636154"/>
                  </a:lnTo>
                  <a:lnTo>
                    <a:pt x="1555" y="683421"/>
                  </a:lnTo>
                  <a:lnTo>
                    <a:pt x="0" y="731518"/>
                  </a:lnTo>
                  <a:lnTo>
                    <a:pt x="1555" y="779616"/>
                  </a:lnTo>
                  <a:lnTo>
                    <a:pt x="6159" y="826883"/>
                  </a:lnTo>
                  <a:lnTo>
                    <a:pt x="13714" y="873222"/>
                  </a:lnTo>
                  <a:lnTo>
                    <a:pt x="24124" y="918539"/>
                  </a:lnTo>
                  <a:lnTo>
                    <a:pt x="37293" y="962735"/>
                  </a:lnTo>
                  <a:lnTo>
                    <a:pt x="53124" y="1005715"/>
                  </a:lnTo>
                  <a:lnTo>
                    <a:pt x="71520" y="1047382"/>
                  </a:lnTo>
                  <a:lnTo>
                    <a:pt x="92386" y="1087640"/>
                  </a:lnTo>
                  <a:lnTo>
                    <a:pt x="115625" y="1126393"/>
                  </a:lnTo>
                  <a:lnTo>
                    <a:pt x="141140" y="1163544"/>
                  </a:lnTo>
                  <a:lnTo>
                    <a:pt x="168836" y="1198996"/>
                  </a:lnTo>
                  <a:lnTo>
                    <a:pt x="198616" y="1232654"/>
                  </a:lnTo>
                  <a:lnTo>
                    <a:pt x="230383" y="1264421"/>
                  </a:lnTo>
                  <a:lnTo>
                    <a:pt x="264041" y="1294201"/>
                  </a:lnTo>
                  <a:lnTo>
                    <a:pt x="299493" y="1321896"/>
                  </a:lnTo>
                  <a:lnTo>
                    <a:pt x="336644" y="1347412"/>
                  </a:lnTo>
                  <a:lnTo>
                    <a:pt x="375397" y="1370651"/>
                  </a:lnTo>
                  <a:lnTo>
                    <a:pt x="415655" y="1391517"/>
                  </a:lnTo>
                  <a:lnTo>
                    <a:pt x="457323" y="1409913"/>
                  </a:lnTo>
                  <a:lnTo>
                    <a:pt x="500303" y="1425744"/>
                  </a:lnTo>
                  <a:lnTo>
                    <a:pt x="544499" y="1438912"/>
                  </a:lnTo>
                  <a:lnTo>
                    <a:pt x="589815" y="1449322"/>
                  </a:lnTo>
                  <a:lnTo>
                    <a:pt x="636155" y="1456877"/>
                  </a:lnTo>
                  <a:lnTo>
                    <a:pt x="683422" y="1461481"/>
                  </a:lnTo>
                  <a:lnTo>
                    <a:pt x="731520" y="1463037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53317" y="4636347"/>
              <a:ext cx="731520" cy="1463040"/>
            </a:xfrm>
            <a:custGeom>
              <a:avLst/>
              <a:gdLst/>
              <a:ahLst/>
              <a:cxnLst/>
              <a:rect l="l" t="t" r="r" b="b"/>
              <a:pathLst>
                <a:path w="731520" h="1463039">
                  <a:moveTo>
                    <a:pt x="731519" y="1463038"/>
                  </a:moveTo>
                  <a:lnTo>
                    <a:pt x="683421" y="1461482"/>
                  </a:lnTo>
                  <a:lnTo>
                    <a:pt x="636154" y="1456878"/>
                  </a:lnTo>
                  <a:lnTo>
                    <a:pt x="589814" y="1449323"/>
                  </a:lnTo>
                  <a:lnTo>
                    <a:pt x="544498" y="1438913"/>
                  </a:lnTo>
                  <a:lnTo>
                    <a:pt x="500302" y="1425744"/>
                  </a:lnTo>
                  <a:lnTo>
                    <a:pt x="457322" y="1409914"/>
                  </a:lnTo>
                  <a:lnTo>
                    <a:pt x="415655" y="1391517"/>
                  </a:lnTo>
                  <a:lnTo>
                    <a:pt x="375396" y="1370651"/>
                  </a:lnTo>
                  <a:lnTo>
                    <a:pt x="336644" y="1347412"/>
                  </a:lnTo>
                  <a:lnTo>
                    <a:pt x="299493" y="1321897"/>
                  </a:lnTo>
                  <a:lnTo>
                    <a:pt x="264040" y="1294201"/>
                  </a:lnTo>
                  <a:lnTo>
                    <a:pt x="230382" y="1264422"/>
                  </a:lnTo>
                  <a:lnTo>
                    <a:pt x="198615" y="1232655"/>
                  </a:lnTo>
                  <a:lnTo>
                    <a:pt x="168836" y="1198997"/>
                  </a:lnTo>
                  <a:lnTo>
                    <a:pt x="141140" y="1163544"/>
                  </a:lnTo>
                  <a:lnTo>
                    <a:pt x="115625" y="1126393"/>
                  </a:lnTo>
                  <a:lnTo>
                    <a:pt x="92386" y="1087641"/>
                  </a:lnTo>
                  <a:lnTo>
                    <a:pt x="71520" y="1047382"/>
                  </a:lnTo>
                  <a:lnTo>
                    <a:pt x="53124" y="1005715"/>
                  </a:lnTo>
                  <a:lnTo>
                    <a:pt x="37293" y="962735"/>
                  </a:lnTo>
                  <a:lnTo>
                    <a:pt x="24124" y="918539"/>
                  </a:lnTo>
                  <a:lnTo>
                    <a:pt x="13714" y="873223"/>
                  </a:lnTo>
                  <a:lnTo>
                    <a:pt x="6159" y="826883"/>
                  </a:lnTo>
                  <a:lnTo>
                    <a:pt x="1555" y="779616"/>
                  </a:lnTo>
                  <a:lnTo>
                    <a:pt x="0" y="731519"/>
                  </a:lnTo>
                  <a:lnTo>
                    <a:pt x="1555" y="683421"/>
                  </a:lnTo>
                  <a:lnTo>
                    <a:pt x="6159" y="636154"/>
                  </a:lnTo>
                  <a:lnTo>
                    <a:pt x="13714" y="589814"/>
                  </a:lnTo>
                  <a:lnTo>
                    <a:pt x="24124" y="544498"/>
                  </a:lnTo>
                  <a:lnTo>
                    <a:pt x="37293" y="500302"/>
                  </a:lnTo>
                  <a:lnTo>
                    <a:pt x="53124" y="457322"/>
                  </a:lnTo>
                  <a:lnTo>
                    <a:pt x="71520" y="415655"/>
                  </a:lnTo>
                  <a:lnTo>
                    <a:pt x="92386" y="375396"/>
                  </a:lnTo>
                  <a:lnTo>
                    <a:pt x="115625" y="336644"/>
                  </a:lnTo>
                  <a:lnTo>
                    <a:pt x="141140" y="299493"/>
                  </a:lnTo>
                  <a:lnTo>
                    <a:pt x="168836" y="264040"/>
                  </a:lnTo>
                  <a:lnTo>
                    <a:pt x="198615" y="230382"/>
                  </a:lnTo>
                  <a:lnTo>
                    <a:pt x="230382" y="198615"/>
                  </a:lnTo>
                  <a:lnTo>
                    <a:pt x="264040" y="168836"/>
                  </a:lnTo>
                  <a:lnTo>
                    <a:pt x="299493" y="141140"/>
                  </a:lnTo>
                  <a:lnTo>
                    <a:pt x="336644" y="115625"/>
                  </a:lnTo>
                  <a:lnTo>
                    <a:pt x="375396" y="92386"/>
                  </a:lnTo>
                  <a:lnTo>
                    <a:pt x="415655" y="71520"/>
                  </a:lnTo>
                  <a:lnTo>
                    <a:pt x="457322" y="53124"/>
                  </a:lnTo>
                  <a:lnTo>
                    <a:pt x="500302" y="37293"/>
                  </a:lnTo>
                  <a:lnTo>
                    <a:pt x="544498" y="24124"/>
                  </a:lnTo>
                  <a:lnTo>
                    <a:pt x="589814" y="13714"/>
                  </a:lnTo>
                  <a:lnTo>
                    <a:pt x="636154" y="6159"/>
                  </a:lnTo>
                  <a:lnTo>
                    <a:pt x="683421" y="1555"/>
                  </a:lnTo>
                  <a:lnTo>
                    <a:pt x="731519" y="0"/>
                  </a:lnTo>
                  <a:lnTo>
                    <a:pt x="731519" y="731519"/>
                  </a:lnTo>
                  <a:lnTo>
                    <a:pt x="731519" y="146303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684837" y="4636347"/>
            <a:ext cx="5689600" cy="1463040"/>
          </a:xfrm>
          <a:custGeom>
            <a:avLst/>
            <a:gdLst/>
            <a:ahLst/>
            <a:cxnLst/>
            <a:rect l="l" t="t" r="r" b="b"/>
            <a:pathLst>
              <a:path w="5689600" h="1463039">
                <a:moveTo>
                  <a:pt x="5689598" y="0"/>
                </a:moveTo>
                <a:lnTo>
                  <a:pt x="0" y="0"/>
                </a:lnTo>
                <a:lnTo>
                  <a:pt x="0" y="1463037"/>
                </a:lnTo>
                <a:lnTo>
                  <a:pt x="5689598" y="1463037"/>
                </a:lnTo>
                <a:lnTo>
                  <a:pt x="5689598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dirty="0"/>
              <a:t>El </a:t>
            </a:r>
            <a:r>
              <a:rPr spc="-5" dirty="0"/>
              <a:t>desafío de desarrollar Competencias interculturales </a:t>
            </a:r>
            <a:r>
              <a:rPr spc="-875" dirty="0"/>
              <a:t> </a:t>
            </a:r>
            <a:r>
              <a:rPr spc="-5" dirty="0"/>
              <a:t>en</a:t>
            </a:r>
            <a:r>
              <a:rPr spc="-15" dirty="0"/>
              <a:t> </a:t>
            </a:r>
            <a:r>
              <a:rPr spc="-5" dirty="0"/>
              <a:t>los equipos de</a:t>
            </a:r>
            <a:r>
              <a:rPr spc="-10" dirty="0"/>
              <a:t> </a:t>
            </a:r>
            <a:r>
              <a:rPr spc="-5" dirty="0"/>
              <a:t>intervención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9600" y="1485900"/>
            <a:ext cx="10972800" cy="1828800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72720" marR="165100" algn="ctr">
              <a:lnSpc>
                <a:spcPct val="78700"/>
              </a:lnSpc>
              <a:spcBef>
                <a:spcPts val="335"/>
              </a:spcBef>
            </a:pPr>
            <a:r>
              <a:rPr sz="1500" dirty="0">
                <a:latin typeface="Arial MT"/>
                <a:cs typeface="Arial MT"/>
              </a:rPr>
              <a:t>“Capacidad de comunicarse con </a:t>
            </a:r>
            <a:r>
              <a:rPr sz="1500" spc="-5" dirty="0">
                <a:latin typeface="Arial MT"/>
                <a:cs typeface="Arial MT"/>
              </a:rPr>
              <a:t>otras </a:t>
            </a:r>
            <a:r>
              <a:rPr sz="1500" dirty="0">
                <a:latin typeface="Arial MT"/>
                <a:cs typeface="Arial MT"/>
              </a:rPr>
              <a:t>personas de </a:t>
            </a:r>
            <a:r>
              <a:rPr sz="1500" spc="-5" dirty="0">
                <a:latin typeface="Arial MT"/>
                <a:cs typeface="Arial MT"/>
              </a:rPr>
              <a:t>cultura diferente, </a:t>
            </a:r>
            <a:r>
              <a:rPr sz="1500" dirty="0">
                <a:latin typeface="Arial MT"/>
                <a:cs typeface="Arial MT"/>
              </a:rPr>
              <a:t>de superar los problemas de comunicación y de ser más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eficaz” (Cohen-Emerique,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2013)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950">
              <a:latin typeface="Arial MT"/>
              <a:cs typeface="Arial MT"/>
            </a:endParaRPr>
          </a:p>
          <a:p>
            <a:pPr marL="189230" marR="181610" algn="ctr">
              <a:lnSpc>
                <a:spcPct val="80700"/>
              </a:lnSpc>
            </a:pPr>
            <a:r>
              <a:rPr sz="2000" spc="-5" dirty="0">
                <a:latin typeface="Arial MT"/>
                <a:cs typeface="Arial MT"/>
              </a:rPr>
              <a:t>Este enfoque </a:t>
            </a:r>
            <a:r>
              <a:rPr sz="2000" dirty="0">
                <a:latin typeface="Arial MT"/>
                <a:cs typeface="Arial MT"/>
              </a:rPr>
              <a:t>considera a la </a:t>
            </a:r>
            <a:r>
              <a:rPr sz="2000" spc="-5" dirty="0">
                <a:latin typeface="Arial MT"/>
                <a:cs typeface="Arial MT"/>
              </a:rPr>
              <a:t>cultura como </a:t>
            </a:r>
            <a:r>
              <a:rPr sz="2000" dirty="0">
                <a:latin typeface="Arial MT"/>
                <a:cs typeface="Arial MT"/>
              </a:rPr>
              <a:t>un </a:t>
            </a:r>
            <a:r>
              <a:rPr sz="2000" b="1" spc="-5" dirty="0">
                <a:latin typeface="Arial"/>
                <a:cs typeface="Arial"/>
              </a:rPr>
              <a:t>proceso dinámico </a:t>
            </a:r>
            <a:r>
              <a:rPr sz="2000" b="1" dirty="0">
                <a:latin typeface="Arial"/>
                <a:cs typeface="Arial"/>
              </a:rPr>
              <a:t>y </a:t>
            </a:r>
            <a:r>
              <a:rPr sz="2000" b="1" spc="-5" dirty="0">
                <a:latin typeface="Arial"/>
                <a:cs typeface="Arial"/>
              </a:rPr>
              <a:t>complejo</a:t>
            </a:r>
            <a:r>
              <a:rPr sz="2000" spc="-5" dirty="0">
                <a:latin typeface="Arial MT"/>
                <a:cs typeface="Arial MT"/>
              </a:rPr>
              <a:t>, </a:t>
            </a:r>
            <a:r>
              <a:rPr sz="2000" dirty="0">
                <a:latin typeface="Arial MT"/>
                <a:cs typeface="Arial MT"/>
              </a:rPr>
              <a:t>que dialoga con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factores como</a:t>
            </a:r>
            <a:r>
              <a:rPr sz="2000" dirty="0">
                <a:latin typeface="Arial MT"/>
                <a:cs typeface="Arial MT"/>
              </a:rPr>
              <a:t> 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género, </a:t>
            </a:r>
            <a:r>
              <a:rPr sz="2000" dirty="0">
                <a:latin typeface="Arial MT"/>
                <a:cs typeface="Arial MT"/>
              </a:rPr>
              <a:t>zona </a:t>
            </a:r>
            <a:r>
              <a:rPr sz="2000" spc="-5" dirty="0">
                <a:latin typeface="Arial MT"/>
                <a:cs typeface="Arial MT"/>
              </a:rPr>
              <a:t>geográfica,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aspectos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políticos,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entre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otros,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" dirty="0">
                <a:latin typeface="Arial MT"/>
                <a:cs typeface="Arial MT"/>
              </a:rPr>
              <a:t> modo</a:t>
            </a:r>
            <a:r>
              <a:rPr sz="2000" dirty="0">
                <a:latin typeface="Arial MT"/>
                <a:cs typeface="Arial MT"/>
              </a:rPr>
              <a:t> de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brindar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intervenciones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consideren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trasfondo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cultural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5" dirty="0">
                <a:latin typeface="Arial MT"/>
                <a:cs typeface="Arial MT"/>
              </a:rPr>
              <a:t> contribuyan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mitigar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inequidades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existentes.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87484" y="4042136"/>
            <a:ext cx="1798955" cy="1089660"/>
            <a:chOff x="2587484" y="4042136"/>
            <a:chExt cx="1798955" cy="1089660"/>
          </a:xfrm>
        </p:grpSpPr>
        <p:sp>
          <p:nvSpPr>
            <p:cNvPr id="13" name="object 13"/>
            <p:cNvSpPr/>
            <p:nvPr/>
          </p:nvSpPr>
          <p:spPr>
            <a:xfrm>
              <a:off x="2600184" y="4054836"/>
              <a:ext cx="1773555" cy="1064260"/>
            </a:xfrm>
            <a:custGeom>
              <a:avLst/>
              <a:gdLst/>
              <a:ahLst/>
              <a:cxnLst/>
              <a:rect l="l" t="t" r="r" b="b"/>
              <a:pathLst>
                <a:path w="1773554" h="1064260">
                  <a:moveTo>
                    <a:pt x="1666745" y="0"/>
                  </a:moveTo>
                  <a:lnTo>
                    <a:pt x="106387" y="0"/>
                  </a:lnTo>
                  <a:lnTo>
                    <a:pt x="64976" y="8360"/>
                  </a:lnTo>
                  <a:lnTo>
                    <a:pt x="31160" y="31160"/>
                  </a:lnTo>
                  <a:lnTo>
                    <a:pt x="8360" y="64976"/>
                  </a:lnTo>
                  <a:lnTo>
                    <a:pt x="0" y="106387"/>
                  </a:lnTo>
                  <a:lnTo>
                    <a:pt x="0" y="957492"/>
                  </a:lnTo>
                  <a:lnTo>
                    <a:pt x="8360" y="998903"/>
                  </a:lnTo>
                  <a:lnTo>
                    <a:pt x="31160" y="1032720"/>
                  </a:lnTo>
                  <a:lnTo>
                    <a:pt x="64976" y="1055519"/>
                  </a:lnTo>
                  <a:lnTo>
                    <a:pt x="106387" y="1063880"/>
                  </a:lnTo>
                  <a:lnTo>
                    <a:pt x="1666745" y="1063880"/>
                  </a:lnTo>
                  <a:lnTo>
                    <a:pt x="1708155" y="1055519"/>
                  </a:lnTo>
                  <a:lnTo>
                    <a:pt x="1741972" y="1032720"/>
                  </a:lnTo>
                  <a:lnTo>
                    <a:pt x="1764772" y="998903"/>
                  </a:lnTo>
                  <a:lnTo>
                    <a:pt x="1773133" y="957492"/>
                  </a:lnTo>
                  <a:lnTo>
                    <a:pt x="1773133" y="106387"/>
                  </a:lnTo>
                  <a:lnTo>
                    <a:pt x="1764772" y="64976"/>
                  </a:lnTo>
                  <a:lnTo>
                    <a:pt x="1741972" y="31160"/>
                  </a:lnTo>
                  <a:lnTo>
                    <a:pt x="1708155" y="8360"/>
                  </a:lnTo>
                  <a:lnTo>
                    <a:pt x="166674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0184" y="4054836"/>
              <a:ext cx="1773555" cy="1064260"/>
            </a:xfrm>
            <a:custGeom>
              <a:avLst/>
              <a:gdLst/>
              <a:ahLst/>
              <a:cxnLst/>
              <a:rect l="l" t="t" r="r" b="b"/>
              <a:pathLst>
                <a:path w="1773554" h="1064260">
                  <a:moveTo>
                    <a:pt x="0" y="106388"/>
                  </a:moveTo>
                  <a:lnTo>
                    <a:pt x="8360" y="64976"/>
                  </a:lnTo>
                  <a:lnTo>
                    <a:pt x="31160" y="31160"/>
                  </a:lnTo>
                  <a:lnTo>
                    <a:pt x="64976" y="8360"/>
                  </a:lnTo>
                  <a:lnTo>
                    <a:pt x="106388" y="0"/>
                  </a:lnTo>
                  <a:lnTo>
                    <a:pt x="1666745" y="0"/>
                  </a:lnTo>
                  <a:lnTo>
                    <a:pt x="1708156" y="8360"/>
                  </a:lnTo>
                  <a:lnTo>
                    <a:pt x="1741972" y="31160"/>
                  </a:lnTo>
                  <a:lnTo>
                    <a:pt x="1764772" y="64976"/>
                  </a:lnTo>
                  <a:lnTo>
                    <a:pt x="1773133" y="106388"/>
                  </a:lnTo>
                  <a:lnTo>
                    <a:pt x="1773133" y="957492"/>
                  </a:lnTo>
                  <a:lnTo>
                    <a:pt x="1764772" y="998902"/>
                  </a:lnTo>
                  <a:lnTo>
                    <a:pt x="1741972" y="1032719"/>
                  </a:lnTo>
                  <a:lnTo>
                    <a:pt x="1708156" y="1055519"/>
                  </a:lnTo>
                  <a:lnTo>
                    <a:pt x="1666745" y="1063880"/>
                  </a:lnTo>
                  <a:lnTo>
                    <a:pt x="106388" y="1063880"/>
                  </a:lnTo>
                  <a:lnTo>
                    <a:pt x="64976" y="1055519"/>
                  </a:lnTo>
                  <a:lnTo>
                    <a:pt x="31160" y="1032719"/>
                  </a:lnTo>
                  <a:lnTo>
                    <a:pt x="8360" y="998902"/>
                  </a:lnTo>
                  <a:lnTo>
                    <a:pt x="0" y="957492"/>
                  </a:lnTo>
                  <a:lnTo>
                    <a:pt x="0" y="10638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20171" y="4284979"/>
            <a:ext cx="1133475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14629" marR="5080" indent="-202565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nsibilid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50631" y="4366909"/>
            <a:ext cx="375920" cy="440055"/>
          </a:xfrm>
          <a:custGeom>
            <a:avLst/>
            <a:gdLst/>
            <a:ahLst/>
            <a:cxnLst/>
            <a:rect l="l" t="t" r="r" b="b"/>
            <a:pathLst>
              <a:path w="375920" h="440054">
                <a:moveTo>
                  <a:pt x="187952" y="0"/>
                </a:moveTo>
                <a:lnTo>
                  <a:pt x="187952" y="87947"/>
                </a:lnTo>
                <a:lnTo>
                  <a:pt x="0" y="87947"/>
                </a:lnTo>
                <a:lnTo>
                  <a:pt x="0" y="351790"/>
                </a:lnTo>
                <a:lnTo>
                  <a:pt x="187952" y="351790"/>
                </a:lnTo>
                <a:lnTo>
                  <a:pt x="187952" y="439736"/>
                </a:lnTo>
                <a:lnTo>
                  <a:pt x="375903" y="219868"/>
                </a:lnTo>
                <a:lnTo>
                  <a:pt x="187952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069871" y="4042136"/>
            <a:ext cx="1798955" cy="1089660"/>
            <a:chOff x="5069871" y="4042136"/>
            <a:chExt cx="1798955" cy="1089660"/>
          </a:xfrm>
        </p:grpSpPr>
        <p:sp>
          <p:nvSpPr>
            <p:cNvPr id="18" name="object 18"/>
            <p:cNvSpPr/>
            <p:nvPr/>
          </p:nvSpPr>
          <p:spPr>
            <a:xfrm>
              <a:off x="5082571" y="4054836"/>
              <a:ext cx="1773555" cy="1064260"/>
            </a:xfrm>
            <a:custGeom>
              <a:avLst/>
              <a:gdLst/>
              <a:ahLst/>
              <a:cxnLst/>
              <a:rect l="l" t="t" r="r" b="b"/>
              <a:pathLst>
                <a:path w="1773554" h="1064260">
                  <a:moveTo>
                    <a:pt x="1666745" y="0"/>
                  </a:moveTo>
                  <a:lnTo>
                    <a:pt x="106387" y="0"/>
                  </a:lnTo>
                  <a:lnTo>
                    <a:pt x="64976" y="8360"/>
                  </a:lnTo>
                  <a:lnTo>
                    <a:pt x="31160" y="31160"/>
                  </a:lnTo>
                  <a:lnTo>
                    <a:pt x="8360" y="64976"/>
                  </a:lnTo>
                  <a:lnTo>
                    <a:pt x="0" y="106387"/>
                  </a:lnTo>
                  <a:lnTo>
                    <a:pt x="0" y="957492"/>
                  </a:lnTo>
                  <a:lnTo>
                    <a:pt x="8360" y="998903"/>
                  </a:lnTo>
                  <a:lnTo>
                    <a:pt x="31160" y="1032720"/>
                  </a:lnTo>
                  <a:lnTo>
                    <a:pt x="64976" y="1055519"/>
                  </a:lnTo>
                  <a:lnTo>
                    <a:pt x="106387" y="1063880"/>
                  </a:lnTo>
                  <a:lnTo>
                    <a:pt x="1666745" y="1063880"/>
                  </a:lnTo>
                  <a:lnTo>
                    <a:pt x="1708156" y="1055519"/>
                  </a:lnTo>
                  <a:lnTo>
                    <a:pt x="1741973" y="1032720"/>
                  </a:lnTo>
                  <a:lnTo>
                    <a:pt x="1764772" y="998903"/>
                  </a:lnTo>
                  <a:lnTo>
                    <a:pt x="1773133" y="957492"/>
                  </a:lnTo>
                  <a:lnTo>
                    <a:pt x="1773133" y="106387"/>
                  </a:lnTo>
                  <a:lnTo>
                    <a:pt x="1764772" y="64976"/>
                  </a:lnTo>
                  <a:lnTo>
                    <a:pt x="1741973" y="31160"/>
                  </a:lnTo>
                  <a:lnTo>
                    <a:pt x="1708156" y="8360"/>
                  </a:lnTo>
                  <a:lnTo>
                    <a:pt x="1666745" y="0"/>
                  </a:lnTo>
                  <a:close/>
                </a:path>
              </a:pathLst>
            </a:custGeom>
            <a:solidFill>
              <a:srgbClr val="5EA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82571" y="4054836"/>
              <a:ext cx="1773555" cy="1064260"/>
            </a:xfrm>
            <a:custGeom>
              <a:avLst/>
              <a:gdLst/>
              <a:ahLst/>
              <a:cxnLst/>
              <a:rect l="l" t="t" r="r" b="b"/>
              <a:pathLst>
                <a:path w="1773554" h="1064260">
                  <a:moveTo>
                    <a:pt x="0" y="106388"/>
                  </a:moveTo>
                  <a:lnTo>
                    <a:pt x="8360" y="64976"/>
                  </a:lnTo>
                  <a:lnTo>
                    <a:pt x="31160" y="31160"/>
                  </a:lnTo>
                  <a:lnTo>
                    <a:pt x="64976" y="8360"/>
                  </a:lnTo>
                  <a:lnTo>
                    <a:pt x="106388" y="0"/>
                  </a:lnTo>
                  <a:lnTo>
                    <a:pt x="1666745" y="0"/>
                  </a:lnTo>
                  <a:lnTo>
                    <a:pt x="1708156" y="8360"/>
                  </a:lnTo>
                  <a:lnTo>
                    <a:pt x="1741972" y="31160"/>
                  </a:lnTo>
                  <a:lnTo>
                    <a:pt x="1764772" y="64976"/>
                  </a:lnTo>
                  <a:lnTo>
                    <a:pt x="1773133" y="106388"/>
                  </a:lnTo>
                  <a:lnTo>
                    <a:pt x="1773133" y="957492"/>
                  </a:lnTo>
                  <a:lnTo>
                    <a:pt x="1764772" y="998902"/>
                  </a:lnTo>
                  <a:lnTo>
                    <a:pt x="1741972" y="1032719"/>
                  </a:lnTo>
                  <a:lnTo>
                    <a:pt x="1708156" y="1055519"/>
                  </a:lnTo>
                  <a:lnTo>
                    <a:pt x="1666745" y="1063880"/>
                  </a:lnTo>
                  <a:lnTo>
                    <a:pt x="106388" y="1063880"/>
                  </a:lnTo>
                  <a:lnTo>
                    <a:pt x="64976" y="1055519"/>
                  </a:lnTo>
                  <a:lnTo>
                    <a:pt x="31160" y="1032719"/>
                  </a:lnTo>
                  <a:lnTo>
                    <a:pt x="8360" y="998902"/>
                  </a:lnTo>
                  <a:lnTo>
                    <a:pt x="0" y="957492"/>
                  </a:lnTo>
                  <a:lnTo>
                    <a:pt x="0" y="10638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09532" y="4409947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Conocimiento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3018" y="4366909"/>
            <a:ext cx="375920" cy="440055"/>
          </a:xfrm>
          <a:custGeom>
            <a:avLst/>
            <a:gdLst/>
            <a:ahLst/>
            <a:cxnLst/>
            <a:rect l="l" t="t" r="r" b="b"/>
            <a:pathLst>
              <a:path w="375920" h="440054">
                <a:moveTo>
                  <a:pt x="187952" y="0"/>
                </a:moveTo>
                <a:lnTo>
                  <a:pt x="187952" y="87947"/>
                </a:lnTo>
                <a:lnTo>
                  <a:pt x="0" y="87947"/>
                </a:lnTo>
                <a:lnTo>
                  <a:pt x="0" y="351790"/>
                </a:lnTo>
                <a:lnTo>
                  <a:pt x="187952" y="351790"/>
                </a:lnTo>
                <a:lnTo>
                  <a:pt x="187952" y="439736"/>
                </a:lnTo>
                <a:lnTo>
                  <a:pt x="375903" y="219868"/>
                </a:lnTo>
                <a:lnTo>
                  <a:pt x="187952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552258" y="4042136"/>
            <a:ext cx="1798955" cy="1089660"/>
            <a:chOff x="7552258" y="4042136"/>
            <a:chExt cx="1798955" cy="1089660"/>
          </a:xfrm>
        </p:grpSpPr>
        <p:sp>
          <p:nvSpPr>
            <p:cNvPr id="23" name="object 23"/>
            <p:cNvSpPr/>
            <p:nvPr/>
          </p:nvSpPr>
          <p:spPr>
            <a:xfrm>
              <a:off x="7564958" y="4054836"/>
              <a:ext cx="1773555" cy="1064260"/>
            </a:xfrm>
            <a:custGeom>
              <a:avLst/>
              <a:gdLst/>
              <a:ahLst/>
              <a:cxnLst/>
              <a:rect l="l" t="t" r="r" b="b"/>
              <a:pathLst>
                <a:path w="1773554" h="1064260">
                  <a:moveTo>
                    <a:pt x="1666745" y="0"/>
                  </a:moveTo>
                  <a:lnTo>
                    <a:pt x="106387" y="0"/>
                  </a:lnTo>
                  <a:lnTo>
                    <a:pt x="64977" y="8360"/>
                  </a:lnTo>
                  <a:lnTo>
                    <a:pt x="31160" y="31160"/>
                  </a:lnTo>
                  <a:lnTo>
                    <a:pt x="8360" y="64976"/>
                  </a:lnTo>
                  <a:lnTo>
                    <a:pt x="0" y="106387"/>
                  </a:lnTo>
                  <a:lnTo>
                    <a:pt x="0" y="957492"/>
                  </a:lnTo>
                  <a:lnTo>
                    <a:pt x="8360" y="998903"/>
                  </a:lnTo>
                  <a:lnTo>
                    <a:pt x="31160" y="1032720"/>
                  </a:lnTo>
                  <a:lnTo>
                    <a:pt x="64977" y="1055519"/>
                  </a:lnTo>
                  <a:lnTo>
                    <a:pt x="106387" y="1063880"/>
                  </a:lnTo>
                  <a:lnTo>
                    <a:pt x="1666745" y="1063880"/>
                  </a:lnTo>
                  <a:lnTo>
                    <a:pt x="1708156" y="1055519"/>
                  </a:lnTo>
                  <a:lnTo>
                    <a:pt x="1741973" y="1032720"/>
                  </a:lnTo>
                  <a:lnTo>
                    <a:pt x="1764772" y="998903"/>
                  </a:lnTo>
                  <a:lnTo>
                    <a:pt x="1773133" y="957492"/>
                  </a:lnTo>
                  <a:lnTo>
                    <a:pt x="1773133" y="106387"/>
                  </a:lnTo>
                  <a:lnTo>
                    <a:pt x="1764772" y="64976"/>
                  </a:lnTo>
                  <a:lnTo>
                    <a:pt x="1741973" y="31160"/>
                  </a:lnTo>
                  <a:lnTo>
                    <a:pt x="1708156" y="8360"/>
                  </a:lnTo>
                  <a:lnTo>
                    <a:pt x="1666745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64958" y="4054836"/>
              <a:ext cx="1773555" cy="1064260"/>
            </a:xfrm>
            <a:custGeom>
              <a:avLst/>
              <a:gdLst/>
              <a:ahLst/>
              <a:cxnLst/>
              <a:rect l="l" t="t" r="r" b="b"/>
              <a:pathLst>
                <a:path w="1773554" h="1064260">
                  <a:moveTo>
                    <a:pt x="0" y="106388"/>
                  </a:moveTo>
                  <a:lnTo>
                    <a:pt x="8360" y="64976"/>
                  </a:lnTo>
                  <a:lnTo>
                    <a:pt x="31160" y="31160"/>
                  </a:lnTo>
                  <a:lnTo>
                    <a:pt x="64976" y="8360"/>
                  </a:lnTo>
                  <a:lnTo>
                    <a:pt x="106388" y="0"/>
                  </a:lnTo>
                  <a:lnTo>
                    <a:pt x="1666745" y="0"/>
                  </a:lnTo>
                  <a:lnTo>
                    <a:pt x="1708156" y="8360"/>
                  </a:lnTo>
                  <a:lnTo>
                    <a:pt x="1741972" y="31160"/>
                  </a:lnTo>
                  <a:lnTo>
                    <a:pt x="1764772" y="64976"/>
                  </a:lnTo>
                  <a:lnTo>
                    <a:pt x="1773133" y="106388"/>
                  </a:lnTo>
                  <a:lnTo>
                    <a:pt x="1773133" y="957492"/>
                  </a:lnTo>
                  <a:lnTo>
                    <a:pt x="1764772" y="998902"/>
                  </a:lnTo>
                  <a:lnTo>
                    <a:pt x="1741972" y="1032719"/>
                  </a:lnTo>
                  <a:lnTo>
                    <a:pt x="1708156" y="1055519"/>
                  </a:lnTo>
                  <a:lnTo>
                    <a:pt x="1666745" y="1063880"/>
                  </a:lnTo>
                  <a:lnTo>
                    <a:pt x="106388" y="1063880"/>
                  </a:lnTo>
                  <a:lnTo>
                    <a:pt x="64976" y="1055519"/>
                  </a:lnTo>
                  <a:lnTo>
                    <a:pt x="31160" y="1032719"/>
                  </a:lnTo>
                  <a:lnTo>
                    <a:pt x="8360" y="998902"/>
                  </a:lnTo>
                  <a:lnTo>
                    <a:pt x="0" y="957492"/>
                  </a:lnTo>
                  <a:lnTo>
                    <a:pt x="0" y="10638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64918" y="4160011"/>
            <a:ext cx="1573530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Habilidades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relacionarse con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otro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891" y="4402111"/>
            <a:ext cx="1602105" cy="369570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800" b="1" spc="-15" dirty="0">
                <a:latin typeface="Calibri"/>
                <a:cs typeface="Calibri"/>
              </a:rPr>
              <a:t>Requiere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036465" y="3543301"/>
            <a:ext cx="1843405" cy="2585720"/>
          </a:xfrm>
          <a:custGeom>
            <a:avLst/>
            <a:gdLst/>
            <a:ahLst/>
            <a:cxnLst/>
            <a:rect l="l" t="t" r="r" b="b"/>
            <a:pathLst>
              <a:path w="1843404" h="2585720">
                <a:moveTo>
                  <a:pt x="0" y="0"/>
                </a:moveTo>
                <a:lnTo>
                  <a:pt x="1843087" y="0"/>
                </a:lnTo>
                <a:lnTo>
                  <a:pt x="1843087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036465" y="3543301"/>
            <a:ext cx="1843405" cy="2585720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31445" marR="124460" algn="ctr">
              <a:lnSpc>
                <a:spcPct val="100400"/>
              </a:lnSpc>
              <a:spcBef>
                <a:spcPts val="240"/>
              </a:spcBef>
            </a:pPr>
            <a:r>
              <a:rPr sz="1800" spc="-5" dirty="0">
                <a:latin typeface="Calibri"/>
                <a:cs typeface="Calibri"/>
              </a:rPr>
              <a:t>Reconociendo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individualidad,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autonomía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identidad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10"/>
              </a:lnSpc>
            </a:pPr>
            <a:r>
              <a:rPr sz="1800" spc="-5" dirty="0">
                <a:latin typeface="Calibri"/>
                <a:cs typeface="Calibri"/>
              </a:rPr>
              <a:t>*Construcción</a:t>
            </a:r>
            <a:endParaRPr sz="1800">
              <a:latin typeface="Calibri"/>
              <a:cs typeface="Calibri"/>
            </a:endParaRPr>
          </a:p>
          <a:p>
            <a:pPr marL="135890" marR="128270" indent="-1270" algn="ctr">
              <a:lnSpc>
                <a:spcPct val="10040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del </a:t>
            </a:r>
            <a:r>
              <a:rPr sz="1800" spc="-5" dirty="0">
                <a:latin typeface="Calibri"/>
                <a:cs typeface="Calibri"/>
              </a:rPr>
              <a:t>vínculo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asegurar </a:t>
            </a:r>
            <a:r>
              <a:rPr sz="1800" spc="-5" dirty="0">
                <a:latin typeface="Calibri"/>
                <a:cs typeface="Calibri"/>
              </a:rPr>
              <a:t> condiciones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IS.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299447" y="3508247"/>
            <a:ext cx="609600" cy="2322830"/>
            <a:chOff x="9299447" y="3508247"/>
            <a:chExt cx="609600" cy="2322830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9447" y="3508247"/>
              <a:ext cx="609600" cy="23225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340573" y="3543301"/>
              <a:ext cx="514350" cy="2214880"/>
            </a:xfrm>
            <a:custGeom>
              <a:avLst/>
              <a:gdLst/>
              <a:ahLst/>
              <a:cxnLst/>
              <a:rect l="l" t="t" r="r" b="b"/>
              <a:pathLst>
                <a:path w="514350" h="2214879">
                  <a:moveTo>
                    <a:pt x="0" y="0"/>
                  </a:moveTo>
                  <a:lnTo>
                    <a:pt x="68367" y="1530"/>
                  </a:lnTo>
                  <a:lnTo>
                    <a:pt x="129801" y="5851"/>
                  </a:lnTo>
                  <a:lnTo>
                    <a:pt x="181850" y="12553"/>
                  </a:lnTo>
                  <a:lnTo>
                    <a:pt x="222063" y="21227"/>
                  </a:lnTo>
                  <a:lnTo>
                    <a:pt x="257175" y="42859"/>
                  </a:lnTo>
                  <a:lnTo>
                    <a:pt x="257175" y="1064421"/>
                  </a:lnTo>
                  <a:lnTo>
                    <a:pt x="266361" y="1075814"/>
                  </a:lnTo>
                  <a:lnTo>
                    <a:pt x="332499" y="1094726"/>
                  </a:lnTo>
                  <a:lnTo>
                    <a:pt x="384548" y="1101428"/>
                  </a:lnTo>
                  <a:lnTo>
                    <a:pt x="445982" y="1105749"/>
                  </a:lnTo>
                  <a:lnTo>
                    <a:pt x="514350" y="1107280"/>
                  </a:lnTo>
                  <a:lnTo>
                    <a:pt x="445982" y="1108811"/>
                  </a:lnTo>
                  <a:lnTo>
                    <a:pt x="384548" y="1113131"/>
                  </a:lnTo>
                  <a:lnTo>
                    <a:pt x="332499" y="1119833"/>
                  </a:lnTo>
                  <a:lnTo>
                    <a:pt x="292286" y="1128508"/>
                  </a:lnTo>
                  <a:lnTo>
                    <a:pt x="257175" y="1150140"/>
                  </a:lnTo>
                  <a:lnTo>
                    <a:pt x="257175" y="2171701"/>
                  </a:lnTo>
                  <a:lnTo>
                    <a:pt x="247988" y="2183094"/>
                  </a:lnTo>
                  <a:lnTo>
                    <a:pt x="222063" y="2193333"/>
                  </a:lnTo>
                  <a:lnTo>
                    <a:pt x="181850" y="2202007"/>
                  </a:lnTo>
                  <a:lnTo>
                    <a:pt x="129801" y="2208709"/>
                  </a:lnTo>
                  <a:lnTo>
                    <a:pt x="68367" y="2213030"/>
                  </a:lnTo>
                  <a:lnTo>
                    <a:pt x="0" y="221456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8340" y="489203"/>
            <a:ext cx="7856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Perspectiva</a:t>
            </a:r>
            <a:r>
              <a:rPr spc="-10" dirty="0">
                <a:latin typeface="Calibri"/>
                <a:cs typeface="Calibri"/>
              </a:rPr>
              <a:t> teórica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</a:t>
            </a:r>
            <a:r>
              <a:rPr dirty="0">
                <a:latin typeface="Calibri"/>
                <a:cs typeface="Calibri"/>
              </a:rPr>
              <a:t> la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Competencia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Cultural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2589" y="1853349"/>
            <a:ext cx="9801166" cy="31688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8763" y="6627876"/>
            <a:ext cx="11315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Alizadeh</a:t>
            </a:r>
            <a:r>
              <a:rPr sz="1400" dirty="0">
                <a:latin typeface="Arial MT"/>
                <a:cs typeface="Arial MT"/>
              </a:rPr>
              <a:t> S, </a:t>
            </a:r>
            <a:r>
              <a:rPr sz="1400" spc="-5" dirty="0">
                <a:latin typeface="Arial MT"/>
                <a:cs typeface="Arial MT"/>
              </a:rPr>
              <a:t>Chavan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M.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Cultural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competence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dimensions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outcomes:</a:t>
            </a:r>
            <a:r>
              <a:rPr sz="1400" dirty="0">
                <a:latin typeface="Arial MT"/>
                <a:cs typeface="Arial MT"/>
              </a:rPr>
              <a:t> 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systematic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review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literature.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Health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Soc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Care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Community.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2015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3050" y="5515074"/>
            <a:ext cx="8715375" cy="400685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000" b="1" spc="-5" dirty="0">
                <a:latin typeface="Calibri"/>
                <a:cs typeface="Calibri"/>
              </a:rPr>
              <a:t>¿Qué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prejuicios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y/o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estereotipos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reconozco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 </a:t>
            </a:r>
            <a:r>
              <a:rPr sz="2000" b="1" spc="-10" dirty="0">
                <a:latin typeface="Calibri"/>
                <a:cs typeface="Calibri"/>
              </a:rPr>
              <a:t>trabajar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dirty="0">
                <a:latin typeface="Calibri"/>
                <a:cs typeface="Calibri"/>
              </a:rPr>
              <a:t> NNAJ </a:t>
            </a:r>
            <a:r>
              <a:rPr sz="2000" b="1" spc="-15" dirty="0">
                <a:latin typeface="Calibri"/>
                <a:cs typeface="Calibri"/>
              </a:rPr>
              <a:t>migrantes?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08425" marR="5080" indent="-3754120">
              <a:lnSpc>
                <a:spcPct val="101899"/>
              </a:lnSpc>
              <a:spcBef>
                <a:spcPts val="25"/>
              </a:spcBef>
            </a:pPr>
            <a:r>
              <a:rPr spc="-10" dirty="0"/>
              <a:t>¿Reconocemos </a:t>
            </a:r>
            <a:r>
              <a:rPr spc="-5" dirty="0"/>
              <a:t>nuestros </a:t>
            </a:r>
            <a:r>
              <a:rPr spc="-10" dirty="0"/>
              <a:t>sesgos </a:t>
            </a:r>
            <a:r>
              <a:rPr spc="-5" dirty="0"/>
              <a:t>implícitos, prejuicios </a:t>
            </a:r>
            <a:r>
              <a:rPr spc="-875" dirty="0"/>
              <a:t> </a:t>
            </a:r>
            <a:r>
              <a:rPr dirty="0"/>
              <a:t>y</a:t>
            </a:r>
            <a:r>
              <a:rPr spc="-15" dirty="0"/>
              <a:t> </a:t>
            </a:r>
            <a:r>
              <a:rPr spc="-5" dirty="0"/>
              <a:t>estereotipos?</a:t>
            </a:r>
          </a:p>
        </p:txBody>
      </p:sp>
      <p:sp>
        <p:nvSpPr>
          <p:cNvPr id="11" name="object 11"/>
          <p:cNvSpPr/>
          <p:nvPr/>
        </p:nvSpPr>
        <p:spPr>
          <a:xfrm>
            <a:off x="609600" y="1600200"/>
            <a:ext cx="10972800" cy="2600325"/>
          </a:xfrm>
          <a:custGeom>
            <a:avLst/>
            <a:gdLst/>
            <a:ahLst/>
            <a:cxnLst/>
            <a:rect l="l" t="t" r="r" b="b"/>
            <a:pathLst>
              <a:path w="10972800" h="2600325">
                <a:moveTo>
                  <a:pt x="0" y="0"/>
                </a:moveTo>
                <a:lnTo>
                  <a:pt x="10972800" y="0"/>
                </a:lnTo>
                <a:lnTo>
                  <a:pt x="10972800" y="2600325"/>
                </a:lnTo>
                <a:lnTo>
                  <a:pt x="0" y="2600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8340" y="1620012"/>
            <a:ext cx="10718800" cy="24917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301625" indent="-342900">
              <a:lnSpc>
                <a:spcPct val="101200"/>
              </a:lnSpc>
              <a:spcBef>
                <a:spcPts val="6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 MT"/>
                <a:cs typeface="Arial MT"/>
              </a:rPr>
              <a:t>Los sesgos </a:t>
            </a:r>
            <a:r>
              <a:rPr sz="2600" spc="-5" dirty="0">
                <a:latin typeface="Arial MT"/>
                <a:cs typeface="Arial MT"/>
              </a:rPr>
              <a:t>implícitos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refieren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b="1" spc="-5" dirty="0">
                <a:latin typeface="Arial"/>
                <a:cs typeface="Arial"/>
              </a:rPr>
              <a:t>actitudes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 </a:t>
            </a:r>
            <a:r>
              <a:rPr sz="2600" b="1" spc="-5" dirty="0">
                <a:latin typeface="Arial"/>
                <a:cs typeface="Arial"/>
              </a:rPr>
              <a:t>estereotipos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que 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afectan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nuestros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entendimientos,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acciones,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y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decisiones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una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manera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inconsciente.</a:t>
            </a:r>
            <a:endParaRPr sz="2600">
              <a:latin typeface="Arial MT"/>
              <a:cs typeface="Arial MT"/>
            </a:endParaRPr>
          </a:p>
          <a:p>
            <a:pPr marL="355600" marR="5080" indent="-342900">
              <a:lnSpc>
                <a:spcPct val="1008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 MT"/>
                <a:cs typeface="Arial MT"/>
              </a:rPr>
              <a:t>Estos sesgos, que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podrían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ser</a:t>
            </a:r>
            <a:r>
              <a:rPr sz="2600" spc="-5" dirty="0">
                <a:latin typeface="Arial MT"/>
                <a:cs typeface="Arial MT"/>
              </a:rPr>
              <a:t> evaluaciones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b="1" spc="-5" dirty="0">
                <a:latin typeface="Arial"/>
                <a:cs typeface="Arial"/>
              </a:rPr>
              <a:t>favorables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 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desfavorables</a:t>
            </a:r>
            <a:r>
              <a:rPr sz="2600" spc="-5" dirty="0">
                <a:latin typeface="Arial MT"/>
                <a:cs typeface="Arial MT"/>
              </a:rPr>
              <a:t>,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son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activadas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involuntariamente,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inconscientemente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sin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ningún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control itencional.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(Blair </a:t>
            </a:r>
            <a:r>
              <a:rPr sz="2600" dirty="0">
                <a:latin typeface="Arial MT"/>
                <a:cs typeface="Arial MT"/>
              </a:rPr>
              <a:t>&amp; Rudman,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2004)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152" y="4261103"/>
            <a:ext cx="7318248" cy="19933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69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900" dirty="0"/>
              <a:t>¿Cómo </a:t>
            </a:r>
            <a:r>
              <a:rPr sz="2900" spc="-5" dirty="0"/>
              <a:t>podemos minimizar el impacto </a:t>
            </a:r>
            <a:r>
              <a:rPr sz="2900" dirty="0"/>
              <a:t>de </a:t>
            </a:r>
            <a:r>
              <a:rPr sz="2900" spc="-5" dirty="0"/>
              <a:t>nuestros sesgos </a:t>
            </a:r>
            <a:r>
              <a:rPr sz="2900" dirty="0"/>
              <a:t> </a:t>
            </a:r>
            <a:r>
              <a:rPr sz="2900" spc="-5" dirty="0"/>
              <a:t>cuando</a:t>
            </a:r>
            <a:r>
              <a:rPr sz="2900" spc="-10" dirty="0"/>
              <a:t> </a:t>
            </a:r>
            <a:r>
              <a:rPr sz="2900" spc="-5" dirty="0"/>
              <a:t>trabajamos</a:t>
            </a:r>
            <a:r>
              <a:rPr sz="2900" spc="-10" dirty="0"/>
              <a:t> </a:t>
            </a:r>
            <a:r>
              <a:rPr sz="2900" spc="-5" dirty="0"/>
              <a:t>en equipos</a:t>
            </a:r>
            <a:r>
              <a:rPr sz="2900" spc="-15" dirty="0"/>
              <a:t> </a:t>
            </a:r>
            <a:r>
              <a:rPr sz="2900" dirty="0"/>
              <a:t>y</a:t>
            </a:r>
            <a:r>
              <a:rPr sz="2900" spc="-10" dirty="0"/>
              <a:t> </a:t>
            </a:r>
            <a:r>
              <a:rPr sz="2900" spc="-5" dirty="0"/>
              <a:t>con nuestros</a:t>
            </a:r>
            <a:r>
              <a:rPr sz="2900" spc="-10" dirty="0"/>
              <a:t> </a:t>
            </a:r>
            <a:r>
              <a:rPr sz="2900" spc="-5" dirty="0"/>
              <a:t>usuarios/as?</a:t>
            </a:r>
            <a:endParaRPr sz="2900"/>
          </a:p>
        </p:txBody>
      </p:sp>
      <p:sp>
        <p:nvSpPr>
          <p:cNvPr id="11" name="object 11"/>
          <p:cNvSpPr/>
          <p:nvPr/>
        </p:nvSpPr>
        <p:spPr>
          <a:xfrm>
            <a:off x="609600" y="1600200"/>
            <a:ext cx="10972800" cy="2828925"/>
          </a:xfrm>
          <a:custGeom>
            <a:avLst/>
            <a:gdLst/>
            <a:ahLst/>
            <a:cxnLst/>
            <a:rect l="l" t="t" r="r" b="b"/>
            <a:pathLst>
              <a:path w="10972800" h="2828925">
                <a:moveTo>
                  <a:pt x="0" y="0"/>
                </a:moveTo>
                <a:lnTo>
                  <a:pt x="10972800" y="0"/>
                </a:lnTo>
                <a:lnTo>
                  <a:pt x="10972800" y="2828925"/>
                </a:lnTo>
                <a:lnTo>
                  <a:pt x="0" y="28289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8340" y="1534667"/>
            <a:ext cx="10587355" cy="27292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 MT"/>
                <a:cs typeface="Arial MT"/>
              </a:rPr>
              <a:t>Reconocer </a:t>
            </a:r>
            <a:r>
              <a:rPr sz="2600" dirty="0">
                <a:latin typeface="Arial MT"/>
                <a:cs typeface="Arial MT"/>
              </a:rPr>
              <a:t>y aceptar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todos </a:t>
            </a:r>
            <a:r>
              <a:rPr sz="2600" spc="-5" dirty="0">
                <a:latin typeface="Arial MT"/>
                <a:cs typeface="Arial MT"/>
              </a:rPr>
              <a:t>tenemos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prejuicios.</a:t>
            </a:r>
            <a:endParaRPr sz="2600">
              <a:latin typeface="Arial MT"/>
              <a:cs typeface="Arial MT"/>
            </a:endParaRPr>
          </a:p>
          <a:p>
            <a:pPr marL="355600" marR="37147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 MT"/>
                <a:cs typeface="Arial MT"/>
              </a:rPr>
              <a:t>Buscar </a:t>
            </a:r>
            <a:r>
              <a:rPr sz="2600" spc="-5" dirty="0">
                <a:latin typeface="Arial MT"/>
                <a:cs typeface="Arial MT"/>
              </a:rPr>
              <a:t>identidades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comunes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y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mostrar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respeto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interés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por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otra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persona.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Manejar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conflictos</a:t>
            </a:r>
            <a:r>
              <a:rPr sz="2600" dirty="0">
                <a:latin typeface="Arial MT"/>
                <a:cs typeface="Arial MT"/>
              </a:rPr>
              <a:t> de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manera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constructiva.</a:t>
            </a:r>
            <a:endParaRPr sz="2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 MT"/>
                <a:cs typeface="Arial MT"/>
              </a:rPr>
              <a:t>Iniciar conversaciones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pueden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ser </a:t>
            </a:r>
            <a:r>
              <a:rPr sz="2600" spc="-5" dirty="0">
                <a:latin typeface="Arial MT"/>
                <a:cs typeface="Arial MT"/>
              </a:rPr>
              <a:t>incómodas.</a:t>
            </a:r>
            <a:endParaRPr sz="2600">
              <a:latin typeface="Arial MT"/>
              <a:cs typeface="Arial MT"/>
            </a:endParaRPr>
          </a:p>
          <a:p>
            <a:pPr marL="355600" marR="5080" indent="-342900">
              <a:lnSpc>
                <a:spcPts val="3100"/>
              </a:lnSpc>
              <a:spcBef>
                <a:spcPts val="78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 MT"/>
                <a:cs typeface="Arial MT"/>
              </a:rPr>
              <a:t>interactuar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manera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significativa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aquellos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percibimos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como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"diferentes”.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2437" y="4429125"/>
            <a:ext cx="3193999" cy="1990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spc="-5" dirty="0"/>
              <a:t>¿De qué nos sirve </a:t>
            </a:r>
            <a:r>
              <a:rPr spc="-10" dirty="0"/>
              <a:t>identificar </a:t>
            </a:r>
            <a:r>
              <a:rPr spc="-5" dirty="0"/>
              <a:t>nuestros </a:t>
            </a:r>
            <a:r>
              <a:rPr spc="-10" dirty="0"/>
              <a:t>sesgos </a:t>
            </a:r>
            <a:r>
              <a:rPr dirty="0"/>
              <a:t>o </a:t>
            </a:r>
            <a:r>
              <a:rPr spc="-875" dirty="0"/>
              <a:t> </a:t>
            </a:r>
            <a:r>
              <a:rPr spc="-5" dirty="0"/>
              <a:t>prejuicios</a:t>
            </a:r>
            <a:r>
              <a:rPr spc="-15" dirty="0"/>
              <a:t> </a:t>
            </a:r>
            <a:r>
              <a:rPr spc="-5" dirty="0"/>
              <a:t>al </a:t>
            </a:r>
            <a:r>
              <a:rPr spc="-10" dirty="0"/>
              <a:t>trabajar</a:t>
            </a:r>
            <a:r>
              <a:rPr dirty="0"/>
              <a:t> </a:t>
            </a:r>
            <a:r>
              <a:rPr spc="-10" dirty="0"/>
              <a:t>con </a:t>
            </a:r>
            <a:r>
              <a:rPr dirty="0"/>
              <a:t>NNAJ</a:t>
            </a:r>
            <a:r>
              <a:rPr spc="-15" dirty="0"/>
              <a:t> </a:t>
            </a:r>
            <a:r>
              <a:rPr spc="-10" dirty="0"/>
              <a:t>migrantes?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00551" y="2164554"/>
            <a:ext cx="7348855" cy="3065145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60"/>
              </a:spcBef>
              <a:buChar char="•"/>
              <a:tabLst>
                <a:tab pos="433705" algn="l"/>
                <a:tab pos="434340" algn="l"/>
              </a:tabLst>
            </a:pPr>
            <a:r>
              <a:rPr sz="2400" dirty="0">
                <a:latin typeface="Arial MT"/>
                <a:cs typeface="Arial MT"/>
              </a:rPr>
              <a:t>Mirada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más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amplia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situación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intervenir.</a:t>
            </a:r>
            <a:endParaRPr sz="2400">
              <a:latin typeface="Arial MT"/>
              <a:cs typeface="Arial MT"/>
            </a:endParaRPr>
          </a:p>
          <a:p>
            <a:pPr marL="434340" marR="579120" indent="-342900">
              <a:lnSpc>
                <a:spcPct val="100400"/>
              </a:lnSpc>
              <a:spcBef>
                <a:spcPts val="610"/>
              </a:spcBef>
              <a:buChar char="•"/>
              <a:tabLst>
                <a:tab pos="433705" algn="l"/>
                <a:tab pos="434340" algn="l"/>
              </a:tabLst>
            </a:pPr>
            <a:r>
              <a:rPr sz="2400" spc="-5" dirty="0">
                <a:latin typeface="Arial MT"/>
                <a:cs typeface="Arial MT"/>
              </a:rPr>
              <a:t>Aumento </a:t>
            </a:r>
            <a:r>
              <a:rPr sz="2400" dirty="0">
                <a:latin typeface="Arial MT"/>
                <a:cs typeface="Arial MT"/>
              </a:rPr>
              <a:t>de la percepción de </a:t>
            </a:r>
            <a:r>
              <a:rPr sz="2400" spc="-5" dirty="0">
                <a:latin typeface="Arial MT"/>
                <a:cs typeface="Arial MT"/>
              </a:rPr>
              <a:t>autoeficacia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profesional</a:t>
            </a:r>
            <a:r>
              <a:rPr sz="2400" dirty="0">
                <a:latin typeface="Arial MT"/>
                <a:cs typeface="Arial MT"/>
              </a:rPr>
              <a:t> al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lograr </a:t>
            </a:r>
            <a:r>
              <a:rPr sz="2400" spc="-5" dirty="0">
                <a:latin typeface="Arial MT"/>
                <a:cs typeface="Arial MT"/>
              </a:rPr>
              <a:t>identificar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previamente </a:t>
            </a:r>
            <a:r>
              <a:rPr sz="2400" dirty="0">
                <a:latin typeface="Arial MT"/>
                <a:cs typeface="Arial MT"/>
              </a:rPr>
              <a:t> posibles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limitaciones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través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prejuicios.</a:t>
            </a:r>
            <a:endParaRPr sz="2400">
              <a:latin typeface="Arial MT"/>
              <a:cs typeface="Arial MT"/>
            </a:endParaRPr>
          </a:p>
          <a:p>
            <a:pPr marL="43434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433705" algn="l"/>
                <a:tab pos="434340" algn="l"/>
              </a:tabLst>
            </a:pPr>
            <a:r>
              <a:rPr sz="2400" dirty="0">
                <a:latin typeface="Arial MT"/>
                <a:cs typeface="Arial MT"/>
              </a:rPr>
              <a:t>Mayor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seguridad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</a:t>
            </a:r>
            <a:r>
              <a:rPr sz="2400" spc="-15" dirty="0">
                <a:latin typeface="Arial MT"/>
                <a:cs typeface="Arial MT"/>
              </a:rPr>
              <a:t> intervenir.</a:t>
            </a:r>
            <a:endParaRPr sz="2400">
              <a:latin typeface="Arial MT"/>
              <a:cs typeface="Arial MT"/>
            </a:endParaRPr>
          </a:p>
          <a:p>
            <a:pPr marL="434340" marR="1002665" indent="-342900">
              <a:lnSpc>
                <a:spcPts val="2810"/>
              </a:lnSpc>
              <a:spcBef>
                <a:spcPts val="775"/>
              </a:spcBef>
              <a:buChar char="•"/>
              <a:tabLst>
                <a:tab pos="433705" algn="l"/>
                <a:tab pos="434340" algn="l"/>
              </a:tabLst>
            </a:pPr>
            <a:r>
              <a:rPr sz="2400" spc="-5" dirty="0">
                <a:latin typeface="Arial MT"/>
                <a:cs typeface="Arial MT"/>
              </a:rPr>
              <a:t>Reconocimiento </a:t>
            </a:r>
            <a:r>
              <a:rPr sz="2400" dirty="0">
                <a:latin typeface="Arial MT"/>
                <a:cs typeface="Arial MT"/>
              </a:rPr>
              <a:t>de la diversidad como algo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valioso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5" dirty="0">
                <a:latin typeface="Arial MT"/>
                <a:cs typeface="Arial MT"/>
              </a:rPr>
              <a:t> intervención.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144" y="2057400"/>
            <a:ext cx="3017520" cy="33314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93646" y="6478730"/>
            <a:ext cx="3260725" cy="144145"/>
            <a:chOff x="8693646" y="6478730"/>
            <a:chExt cx="3260725" cy="144145"/>
          </a:xfrm>
        </p:grpSpPr>
        <p:sp>
          <p:nvSpPr>
            <p:cNvPr id="4" name="object 4"/>
            <p:cNvSpPr/>
            <p:nvPr/>
          </p:nvSpPr>
          <p:spPr>
            <a:xfrm>
              <a:off x="10342571" y="6478730"/>
              <a:ext cx="1611630" cy="144145"/>
            </a:xfrm>
            <a:custGeom>
              <a:avLst/>
              <a:gdLst/>
              <a:ahLst/>
              <a:cxnLst/>
              <a:rect l="l" t="t" r="r" b="b"/>
              <a:pathLst>
                <a:path w="1611629" h="144145">
                  <a:moveTo>
                    <a:pt x="0" y="143984"/>
                  </a:moveTo>
                  <a:lnTo>
                    <a:pt x="1611635" y="143984"/>
                  </a:lnTo>
                  <a:lnTo>
                    <a:pt x="1611635" y="0"/>
                  </a:lnTo>
                  <a:lnTo>
                    <a:pt x="0" y="0"/>
                  </a:lnTo>
                  <a:lnTo>
                    <a:pt x="0" y="143984"/>
                  </a:lnTo>
                  <a:close/>
                </a:path>
              </a:pathLst>
            </a:custGeom>
            <a:solidFill>
              <a:srgbClr val="CE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3646" y="6478730"/>
              <a:ext cx="1649095" cy="144145"/>
            </a:xfrm>
            <a:custGeom>
              <a:avLst/>
              <a:gdLst/>
              <a:ahLst/>
              <a:cxnLst/>
              <a:rect l="l" t="t" r="r" b="b"/>
              <a:pathLst>
                <a:path w="1649095" h="144145">
                  <a:moveTo>
                    <a:pt x="1648924" y="0"/>
                  </a:moveTo>
                  <a:lnTo>
                    <a:pt x="0" y="0"/>
                  </a:lnTo>
                  <a:lnTo>
                    <a:pt x="0" y="143984"/>
                  </a:lnTo>
                  <a:lnTo>
                    <a:pt x="1648924" y="143984"/>
                  </a:lnTo>
                  <a:lnTo>
                    <a:pt x="1648924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656" y="0"/>
            <a:ext cx="11980545" cy="1343025"/>
          </a:xfrm>
          <a:prstGeom prst="rect">
            <a:avLst/>
          </a:prstGeom>
          <a:solidFill>
            <a:srgbClr val="007FE0"/>
          </a:solidFill>
        </p:spPr>
        <p:txBody>
          <a:bodyPr vert="horz" wrap="square" lIns="0" tIns="441959" rIns="0" bIns="0" rtlCol="0">
            <a:spAutoFit/>
          </a:bodyPr>
          <a:lstStyle/>
          <a:p>
            <a:pPr marR="517525" algn="ctr">
              <a:lnSpc>
                <a:spcPct val="100000"/>
              </a:lnSpc>
              <a:spcBef>
                <a:spcPts val="3479"/>
              </a:spcBef>
            </a:pPr>
            <a:r>
              <a:rPr sz="3600" dirty="0"/>
              <a:t>¿Cómo</a:t>
            </a:r>
            <a:r>
              <a:rPr sz="3600" spc="-5" dirty="0"/>
              <a:t> contribuye</a:t>
            </a:r>
            <a:r>
              <a:rPr sz="3600" spc="-10" dirty="0"/>
              <a:t> </a:t>
            </a:r>
            <a:r>
              <a:rPr sz="3600" dirty="0"/>
              <a:t>a</a:t>
            </a:r>
            <a:r>
              <a:rPr sz="3600" spc="-10" dirty="0"/>
              <a:t> </a:t>
            </a:r>
            <a:r>
              <a:rPr sz="3600" dirty="0"/>
              <a:t>la</a:t>
            </a:r>
            <a:r>
              <a:rPr sz="3600" spc="-10" dirty="0"/>
              <a:t> </a:t>
            </a:r>
            <a:r>
              <a:rPr sz="3600" spc="-5" dirty="0"/>
              <a:t>intervención?</a:t>
            </a:r>
            <a:endParaRPr sz="3600"/>
          </a:p>
        </p:txBody>
      </p:sp>
      <p:grpSp>
        <p:nvGrpSpPr>
          <p:cNvPr id="15" name="object 15"/>
          <p:cNvGrpSpPr/>
          <p:nvPr/>
        </p:nvGrpSpPr>
        <p:grpSpPr>
          <a:xfrm>
            <a:off x="2512255" y="1645509"/>
            <a:ext cx="7850505" cy="908050"/>
            <a:chOff x="2512255" y="1645509"/>
            <a:chExt cx="7850505" cy="908050"/>
          </a:xfrm>
        </p:grpSpPr>
        <p:sp>
          <p:nvSpPr>
            <p:cNvPr id="16" name="object 16"/>
            <p:cNvSpPr/>
            <p:nvPr/>
          </p:nvSpPr>
          <p:spPr>
            <a:xfrm>
              <a:off x="2929465" y="1658209"/>
              <a:ext cx="7420609" cy="882015"/>
            </a:xfrm>
            <a:custGeom>
              <a:avLst/>
              <a:gdLst/>
              <a:ahLst/>
              <a:cxnLst/>
              <a:rect l="l" t="t" r="r" b="b"/>
              <a:pathLst>
                <a:path w="7420609" h="882014">
                  <a:moveTo>
                    <a:pt x="7420427" y="0"/>
                  </a:moveTo>
                  <a:lnTo>
                    <a:pt x="440795" y="0"/>
                  </a:lnTo>
                  <a:lnTo>
                    <a:pt x="0" y="440797"/>
                  </a:lnTo>
                  <a:lnTo>
                    <a:pt x="440795" y="881594"/>
                  </a:lnTo>
                  <a:lnTo>
                    <a:pt x="7420427" y="881594"/>
                  </a:lnTo>
                  <a:lnTo>
                    <a:pt x="7420427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29465" y="1658209"/>
              <a:ext cx="7420609" cy="882015"/>
            </a:xfrm>
            <a:custGeom>
              <a:avLst/>
              <a:gdLst/>
              <a:ahLst/>
              <a:cxnLst/>
              <a:rect l="l" t="t" r="r" b="b"/>
              <a:pathLst>
                <a:path w="7420609" h="882014">
                  <a:moveTo>
                    <a:pt x="7420427" y="881595"/>
                  </a:moveTo>
                  <a:lnTo>
                    <a:pt x="440795" y="881595"/>
                  </a:lnTo>
                  <a:lnTo>
                    <a:pt x="0" y="440797"/>
                  </a:lnTo>
                  <a:lnTo>
                    <a:pt x="440795" y="0"/>
                  </a:lnTo>
                  <a:lnTo>
                    <a:pt x="7420427" y="0"/>
                  </a:lnTo>
                  <a:lnTo>
                    <a:pt x="7420427" y="8815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24955" y="1659068"/>
              <a:ext cx="882015" cy="882015"/>
            </a:xfrm>
            <a:custGeom>
              <a:avLst/>
              <a:gdLst/>
              <a:ahLst/>
              <a:cxnLst/>
              <a:rect l="l" t="t" r="r" b="b"/>
              <a:pathLst>
                <a:path w="882014" h="882014">
                  <a:moveTo>
                    <a:pt x="440796" y="0"/>
                  </a:moveTo>
                  <a:lnTo>
                    <a:pt x="392767" y="2586"/>
                  </a:lnTo>
                  <a:lnTo>
                    <a:pt x="346235" y="10166"/>
                  </a:lnTo>
                  <a:lnTo>
                    <a:pt x="301470" y="22472"/>
                  </a:lnTo>
                  <a:lnTo>
                    <a:pt x="258742" y="39233"/>
                  </a:lnTo>
                  <a:lnTo>
                    <a:pt x="218318" y="60181"/>
                  </a:lnTo>
                  <a:lnTo>
                    <a:pt x="180467" y="85048"/>
                  </a:lnTo>
                  <a:lnTo>
                    <a:pt x="145460" y="113564"/>
                  </a:lnTo>
                  <a:lnTo>
                    <a:pt x="113564" y="145460"/>
                  </a:lnTo>
                  <a:lnTo>
                    <a:pt x="85048" y="180467"/>
                  </a:lnTo>
                  <a:lnTo>
                    <a:pt x="60181" y="218318"/>
                  </a:lnTo>
                  <a:lnTo>
                    <a:pt x="39233" y="258742"/>
                  </a:lnTo>
                  <a:lnTo>
                    <a:pt x="22472" y="301470"/>
                  </a:lnTo>
                  <a:lnTo>
                    <a:pt x="10166" y="346235"/>
                  </a:lnTo>
                  <a:lnTo>
                    <a:pt x="2586" y="392767"/>
                  </a:lnTo>
                  <a:lnTo>
                    <a:pt x="0" y="440796"/>
                  </a:lnTo>
                  <a:lnTo>
                    <a:pt x="2586" y="488826"/>
                  </a:lnTo>
                  <a:lnTo>
                    <a:pt x="10166" y="535358"/>
                  </a:lnTo>
                  <a:lnTo>
                    <a:pt x="22472" y="580123"/>
                  </a:lnTo>
                  <a:lnTo>
                    <a:pt x="39233" y="622851"/>
                  </a:lnTo>
                  <a:lnTo>
                    <a:pt x="60181" y="663275"/>
                  </a:lnTo>
                  <a:lnTo>
                    <a:pt x="85048" y="701126"/>
                  </a:lnTo>
                  <a:lnTo>
                    <a:pt x="113564" y="736134"/>
                  </a:lnTo>
                  <a:lnTo>
                    <a:pt x="145460" y="768030"/>
                  </a:lnTo>
                  <a:lnTo>
                    <a:pt x="180467" y="796546"/>
                  </a:lnTo>
                  <a:lnTo>
                    <a:pt x="218318" y="821412"/>
                  </a:lnTo>
                  <a:lnTo>
                    <a:pt x="258742" y="842361"/>
                  </a:lnTo>
                  <a:lnTo>
                    <a:pt x="301470" y="859122"/>
                  </a:lnTo>
                  <a:lnTo>
                    <a:pt x="346235" y="871427"/>
                  </a:lnTo>
                  <a:lnTo>
                    <a:pt x="392767" y="879008"/>
                  </a:lnTo>
                  <a:lnTo>
                    <a:pt x="440796" y="881594"/>
                  </a:lnTo>
                  <a:lnTo>
                    <a:pt x="488826" y="879008"/>
                  </a:lnTo>
                  <a:lnTo>
                    <a:pt x="535358" y="871427"/>
                  </a:lnTo>
                  <a:lnTo>
                    <a:pt x="580123" y="859122"/>
                  </a:lnTo>
                  <a:lnTo>
                    <a:pt x="622851" y="842361"/>
                  </a:lnTo>
                  <a:lnTo>
                    <a:pt x="663275" y="821412"/>
                  </a:lnTo>
                  <a:lnTo>
                    <a:pt x="701126" y="796546"/>
                  </a:lnTo>
                  <a:lnTo>
                    <a:pt x="736134" y="768030"/>
                  </a:lnTo>
                  <a:lnTo>
                    <a:pt x="768030" y="736134"/>
                  </a:lnTo>
                  <a:lnTo>
                    <a:pt x="796546" y="701126"/>
                  </a:lnTo>
                  <a:lnTo>
                    <a:pt x="821412" y="663275"/>
                  </a:lnTo>
                  <a:lnTo>
                    <a:pt x="842361" y="622851"/>
                  </a:lnTo>
                  <a:lnTo>
                    <a:pt x="859122" y="580123"/>
                  </a:lnTo>
                  <a:lnTo>
                    <a:pt x="871427" y="535358"/>
                  </a:lnTo>
                  <a:lnTo>
                    <a:pt x="879008" y="488826"/>
                  </a:lnTo>
                  <a:lnTo>
                    <a:pt x="881594" y="440796"/>
                  </a:lnTo>
                  <a:lnTo>
                    <a:pt x="879008" y="392767"/>
                  </a:lnTo>
                  <a:lnTo>
                    <a:pt x="871427" y="346235"/>
                  </a:lnTo>
                  <a:lnTo>
                    <a:pt x="859122" y="301470"/>
                  </a:lnTo>
                  <a:lnTo>
                    <a:pt x="842361" y="258742"/>
                  </a:lnTo>
                  <a:lnTo>
                    <a:pt x="821412" y="218318"/>
                  </a:lnTo>
                  <a:lnTo>
                    <a:pt x="796546" y="180467"/>
                  </a:lnTo>
                  <a:lnTo>
                    <a:pt x="768030" y="145460"/>
                  </a:lnTo>
                  <a:lnTo>
                    <a:pt x="736134" y="113564"/>
                  </a:lnTo>
                  <a:lnTo>
                    <a:pt x="701126" y="85048"/>
                  </a:lnTo>
                  <a:lnTo>
                    <a:pt x="663275" y="60181"/>
                  </a:lnTo>
                  <a:lnTo>
                    <a:pt x="622851" y="39233"/>
                  </a:lnTo>
                  <a:lnTo>
                    <a:pt x="580123" y="22472"/>
                  </a:lnTo>
                  <a:lnTo>
                    <a:pt x="535358" y="10166"/>
                  </a:lnTo>
                  <a:lnTo>
                    <a:pt x="488826" y="2586"/>
                  </a:lnTo>
                  <a:lnTo>
                    <a:pt x="440796" y="0"/>
                  </a:lnTo>
                  <a:close/>
                </a:path>
              </a:pathLst>
            </a:custGeom>
            <a:solidFill>
              <a:srgbClr val="D5E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24955" y="1659068"/>
              <a:ext cx="882015" cy="882015"/>
            </a:xfrm>
            <a:custGeom>
              <a:avLst/>
              <a:gdLst/>
              <a:ahLst/>
              <a:cxnLst/>
              <a:rect l="l" t="t" r="r" b="b"/>
              <a:pathLst>
                <a:path w="882014" h="882014">
                  <a:moveTo>
                    <a:pt x="0" y="440797"/>
                  </a:moveTo>
                  <a:lnTo>
                    <a:pt x="2586" y="392767"/>
                  </a:lnTo>
                  <a:lnTo>
                    <a:pt x="10166" y="346236"/>
                  </a:lnTo>
                  <a:lnTo>
                    <a:pt x="22472" y="301471"/>
                  </a:lnTo>
                  <a:lnTo>
                    <a:pt x="39233" y="258742"/>
                  </a:lnTo>
                  <a:lnTo>
                    <a:pt x="60181" y="218318"/>
                  </a:lnTo>
                  <a:lnTo>
                    <a:pt x="85048" y="180468"/>
                  </a:lnTo>
                  <a:lnTo>
                    <a:pt x="113564" y="145460"/>
                  </a:lnTo>
                  <a:lnTo>
                    <a:pt x="145460" y="113564"/>
                  </a:lnTo>
                  <a:lnTo>
                    <a:pt x="180468" y="85048"/>
                  </a:lnTo>
                  <a:lnTo>
                    <a:pt x="218318" y="60181"/>
                  </a:lnTo>
                  <a:lnTo>
                    <a:pt x="258742" y="39233"/>
                  </a:lnTo>
                  <a:lnTo>
                    <a:pt x="301471" y="22472"/>
                  </a:lnTo>
                  <a:lnTo>
                    <a:pt x="346236" y="10166"/>
                  </a:lnTo>
                  <a:lnTo>
                    <a:pt x="392767" y="2586"/>
                  </a:lnTo>
                  <a:lnTo>
                    <a:pt x="440797" y="0"/>
                  </a:lnTo>
                  <a:lnTo>
                    <a:pt x="488827" y="2586"/>
                  </a:lnTo>
                  <a:lnTo>
                    <a:pt x="535358" y="10166"/>
                  </a:lnTo>
                  <a:lnTo>
                    <a:pt x="580123" y="22472"/>
                  </a:lnTo>
                  <a:lnTo>
                    <a:pt x="622852" y="39233"/>
                  </a:lnTo>
                  <a:lnTo>
                    <a:pt x="663276" y="60181"/>
                  </a:lnTo>
                  <a:lnTo>
                    <a:pt x="701126" y="85048"/>
                  </a:lnTo>
                  <a:lnTo>
                    <a:pt x="736134" y="113564"/>
                  </a:lnTo>
                  <a:lnTo>
                    <a:pt x="768030" y="145460"/>
                  </a:lnTo>
                  <a:lnTo>
                    <a:pt x="796546" y="180468"/>
                  </a:lnTo>
                  <a:lnTo>
                    <a:pt x="821413" y="218318"/>
                  </a:lnTo>
                  <a:lnTo>
                    <a:pt x="842361" y="258742"/>
                  </a:lnTo>
                  <a:lnTo>
                    <a:pt x="859122" y="301471"/>
                  </a:lnTo>
                  <a:lnTo>
                    <a:pt x="871428" y="346236"/>
                  </a:lnTo>
                  <a:lnTo>
                    <a:pt x="879008" y="392767"/>
                  </a:lnTo>
                  <a:lnTo>
                    <a:pt x="881595" y="440797"/>
                  </a:lnTo>
                  <a:lnTo>
                    <a:pt x="879008" y="488827"/>
                  </a:lnTo>
                  <a:lnTo>
                    <a:pt x="871428" y="535358"/>
                  </a:lnTo>
                  <a:lnTo>
                    <a:pt x="859122" y="580123"/>
                  </a:lnTo>
                  <a:lnTo>
                    <a:pt x="842361" y="622852"/>
                  </a:lnTo>
                  <a:lnTo>
                    <a:pt x="821413" y="663276"/>
                  </a:lnTo>
                  <a:lnTo>
                    <a:pt x="796546" y="701126"/>
                  </a:lnTo>
                  <a:lnTo>
                    <a:pt x="768030" y="736134"/>
                  </a:lnTo>
                  <a:lnTo>
                    <a:pt x="736134" y="768030"/>
                  </a:lnTo>
                  <a:lnTo>
                    <a:pt x="701126" y="796546"/>
                  </a:lnTo>
                  <a:lnTo>
                    <a:pt x="663276" y="821413"/>
                  </a:lnTo>
                  <a:lnTo>
                    <a:pt x="622852" y="842361"/>
                  </a:lnTo>
                  <a:lnTo>
                    <a:pt x="580123" y="859122"/>
                  </a:lnTo>
                  <a:lnTo>
                    <a:pt x="535358" y="871428"/>
                  </a:lnTo>
                  <a:lnTo>
                    <a:pt x="488827" y="879008"/>
                  </a:lnTo>
                  <a:lnTo>
                    <a:pt x="440797" y="881595"/>
                  </a:lnTo>
                  <a:lnTo>
                    <a:pt x="392767" y="879008"/>
                  </a:lnTo>
                  <a:lnTo>
                    <a:pt x="346236" y="871428"/>
                  </a:lnTo>
                  <a:lnTo>
                    <a:pt x="301471" y="859122"/>
                  </a:lnTo>
                  <a:lnTo>
                    <a:pt x="258742" y="842361"/>
                  </a:lnTo>
                  <a:lnTo>
                    <a:pt x="218318" y="821413"/>
                  </a:lnTo>
                  <a:lnTo>
                    <a:pt x="180468" y="796546"/>
                  </a:lnTo>
                  <a:lnTo>
                    <a:pt x="145460" y="768030"/>
                  </a:lnTo>
                  <a:lnTo>
                    <a:pt x="113564" y="736134"/>
                  </a:lnTo>
                  <a:lnTo>
                    <a:pt x="85048" y="701126"/>
                  </a:lnTo>
                  <a:lnTo>
                    <a:pt x="60181" y="663276"/>
                  </a:lnTo>
                  <a:lnTo>
                    <a:pt x="39233" y="622852"/>
                  </a:lnTo>
                  <a:lnTo>
                    <a:pt x="22472" y="580123"/>
                  </a:lnTo>
                  <a:lnTo>
                    <a:pt x="10166" y="535358"/>
                  </a:lnTo>
                  <a:lnTo>
                    <a:pt x="2586" y="488827"/>
                  </a:lnTo>
                  <a:lnTo>
                    <a:pt x="0" y="4407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512255" y="2780680"/>
            <a:ext cx="7886700" cy="907415"/>
            <a:chOff x="2512255" y="2780680"/>
            <a:chExt cx="7886700" cy="907415"/>
          </a:xfrm>
        </p:grpSpPr>
        <p:sp>
          <p:nvSpPr>
            <p:cNvPr id="21" name="object 21"/>
            <p:cNvSpPr/>
            <p:nvPr/>
          </p:nvSpPr>
          <p:spPr>
            <a:xfrm>
              <a:off x="2965752" y="2793381"/>
              <a:ext cx="7420609" cy="882015"/>
            </a:xfrm>
            <a:custGeom>
              <a:avLst/>
              <a:gdLst/>
              <a:ahLst/>
              <a:cxnLst/>
              <a:rect l="l" t="t" r="r" b="b"/>
              <a:pathLst>
                <a:path w="7420609" h="882014">
                  <a:moveTo>
                    <a:pt x="7420427" y="0"/>
                  </a:moveTo>
                  <a:lnTo>
                    <a:pt x="440794" y="0"/>
                  </a:lnTo>
                  <a:lnTo>
                    <a:pt x="0" y="440796"/>
                  </a:lnTo>
                  <a:lnTo>
                    <a:pt x="440794" y="881594"/>
                  </a:lnTo>
                  <a:lnTo>
                    <a:pt x="7420427" y="881594"/>
                  </a:lnTo>
                  <a:lnTo>
                    <a:pt x="7420427" y="0"/>
                  </a:lnTo>
                  <a:close/>
                </a:path>
              </a:pathLst>
            </a:custGeom>
            <a:solidFill>
              <a:srgbClr val="5CB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65752" y="2793381"/>
              <a:ext cx="7420609" cy="882015"/>
            </a:xfrm>
            <a:custGeom>
              <a:avLst/>
              <a:gdLst/>
              <a:ahLst/>
              <a:cxnLst/>
              <a:rect l="l" t="t" r="r" b="b"/>
              <a:pathLst>
                <a:path w="7420609" h="882014">
                  <a:moveTo>
                    <a:pt x="7420427" y="881595"/>
                  </a:moveTo>
                  <a:lnTo>
                    <a:pt x="440795" y="881595"/>
                  </a:lnTo>
                  <a:lnTo>
                    <a:pt x="0" y="440797"/>
                  </a:lnTo>
                  <a:lnTo>
                    <a:pt x="440795" y="0"/>
                  </a:lnTo>
                  <a:lnTo>
                    <a:pt x="7420427" y="0"/>
                  </a:lnTo>
                  <a:lnTo>
                    <a:pt x="7420427" y="8815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24955" y="2793380"/>
              <a:ext cx="882015" cy="882015"/>
            </a:xfrm>
            <a:custGeom>
              <a:avLst/>
              <a:gdLst/>
              <a:ahLst/>
              <a:cxnLst/>
              <a:rect l="l" t="t" r="r" b="b"/>
              <a:pathLst>
                <a:path w="882014" h="882014">
                  <a:moveTo>
                    <a:pt x="440796" y="0"/>
                  </a:moveTo>
                  <a:lnTo>
                    <a:pt x="392767" y="2586"/>
                  </a:lnTo>
                  <a:lnTo>
                    <a:pt x="346235" y="10166"/>
                  </a:lnTo>
                  <a:lnTo>
                    <a:pt x="301470" y="22472"/>
                  </a:lnTo>
                  <a:lnTo>
                    <a:pt x="258742" y="39233"/>
                  </a:lnTo>
                  <a:lnTo>
                    <a:pt x="218318" y="60182"/>
                  </a:lnTo>
                  <a:lnTo>
                    <a:pt x="180467" y="85048"/>
                  </a:lnTo>
                  <a:lnTo>
                    <a:pt x="145460" y="113564"/>
                  </a:lnTo>
                  <a:lnTo>
                    <a:pt x="113564" y="145460"/>
                  </a:lnTo>
                  <a:lnTo>
                    <a:pt x="85048" y="180468"/>
                  </a:lnTo>
                  <a:lnTo>
                    <a:pt x="60181" y="218319"/>
                  </a:lnTo>
                  <a:lnTo>
                    <a:pt x="39233" y="258743"/>
                  </a:lnTo>
                  <a:lnTo>
                    <a:pt x="22472" y="301472"/>
                  </a:lnTo>
                  <a:lnTo>
                    <a:pt x="10166" y="346236"/>
                  </a:lnTo>
                  <a:lnTo>
                    <a:pt x="2586" y="392768"/>
                  </a:lnTo>
                  <a:lnTo>
                    <a:pt x="0" y="440797"/>
                  </a:lnTo>
                  <a:lnTo>
                    <a:pt x="2586" y="488827"/>
                  </a:lnTo>
                  <a:lnTo>
                    <a:pt x="10166" y="535359"/>
                  </a:lnTo>
                  <a:lnTo>
                    <a:pt x="22472" y="580124"/>
                  </a:lnTo>
                  <a:lnTo>
                    <a:pt x="39233" y="622853"/>
                  </a:lnTo>
                  <a:lnTo>
                    <a:pt x="60181" y="663277"/>
                  </a:lnTo>
                  <a:lnTo>
                    <a:pt x="85048" y="701127"/>
                  </a:lnTo>
                  <a:lnTo>
                    <a:pt x="113564" y="736135"/>
                  </a:lnTo>
                  <a:lnTo>
                    <a:pt x="145460" y="768031"/>
                  </a:lnTo>
                  <a:lnTo>
                    <a:pt x="180467" y="796547"/>
                  </a:lnTo>
                  <a:lnTo>
                    <a:pt x="218318" y="821414"/>
                  </a:lnTo>
                  <a:lnTo>
                    <a:pt x="258742" y="842362"/>
                  </a:lnTo>
                  <a:lnTo>
                    <a:pt x="301470" y="859123"/>
                  </a:lnTo>
                  <a:lnTo>
                    <a:pt x="346235" y="871429"/>
                  </a:lnTo>
                  <a:lnTo>
                    <a:pt x="392767" y="879009"/>
                  </a:lnTo>
                  <a:lnTo>
                    <a:pt x="440796" y="881595"/>
                  </a:lnTo>
                  <a:lnTo>
                    <a:pt x="488826" y="879009"/>
                  </a:lnTo>
                  <a:lnTo>
                    <a:pt x="535358" y="871429"/>
                  </a:lnTo>
                  <a:lnTo>
                    <a:pt x="580123" y="859123"/>
                  </a:lnTo>
                  <a:lnTo>
                    <a:pt x="622851" y="842362"/>
                  </a:lnTo>
                  <a:lnTo>
                    <a:pt x="663275" y="821414"/>
                  </a:lnTo>
                  <a:lnTo>
                    <a:pt x="701126" y="796547"/>
                  </a:lnTo>
                  <a:lnTo>
                    <a:pt x="736134" y="768031"/>
                  </a:lnTo>
                  <a:lnTo>
                    <a:pt x="768030" y="736135"/>
                  </a:lnTo>
                  <a:lnTo>
                    <a:pt x="796546" y="701127"/>
                  </a:lnTo>
                  <a:lnTo>
                    <a:pt x="821412" y="663277"/>
                  </a:lnTo>
                  <a:lnTo>
                    <a:pt x="842361" y="622853"/>
                  </a:lnTo>
                  <a:lnTo>
                    <a:pt x="859122" y="580124"/>
                  </a:lnTo>
                  <a:lnTo>
                    <a:pt x="871427" y="535359"/>
                  </a:lnTo>
                  <a:lnTo>
                    <a:pt x="879008" y="488827"/>
                  </a:lnTo>
                  <a:lnTo>
                    <a:pt x="881594" y="440797"/>
                  </a:lnTo>
                  <a:lnTo>
                    <a:pt x="879008" y="392768"/>
                  </a:lnTo>
                  <a:lnTo>
                    <a:pt x="871427" y="346236"/>
                  </a:lnTo>
                  <a:lnTo>
                    <a:pt x="859122" y="301472"/>
                  </a:lnTo>
                  <a:lnTo>
                    <a:pt x="842361" y="258743"/>
                  </a:lnTo>
                  <a:lnTo>
                    <a:pt x="821412" y="218319"/>
                  </a:lnTo>
                  <a:lnTo>
                    <a:pt x="796546" y="180468"/>
                  </a:lnTo>
                  <a:lnTo>
                    <a:pt x="768030" y="145460"/>
                  </a:lnTo>
                  <a:lnTo>
                    <a:pt x="736134" y="113564"/>
                  </a:lnTo>
                  <a:lnTo>
                    <a:pt x="701126" y="85048"/>
                  </a:lnTo>
                  <a:lnTo>
                    <a:pt x="663275" y="60182"/>
                  </a:lnTo>
                  <a:lnTo>
                    <a:pt x="622851" y="39233"/>
                  </a:lnTo>
                  <a:lnTo>
                    <a:pt x="580123" y="22472"/>
                  </a:lnTo>
                  <a:lnTo>
                    <a:pt x="535358" y="10166"/>
                  </a:lnTo>
                  <a:lnTo>
                    <a:pt x="488826" y="2586"/>
                  </a:lnTo>
                  <a:lnTo>
                    <a:pt x="440796" y="0"/>
                  </a:lnTo>
                  <a:close/>
                </a:path>
              </a:pathLst>
            </a:custGeom>
            <a:solidFill>
              <a:srgbClr val="C4D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4955" y="2793380"/>
              <a:ext cx="882015" cy="882015"/>
            </a:xfrm>
            <a:custGeom>
              <a:avLst/>
              <a:gdLst/>
              <a:ahLst/>
              <a:cxnLst/>
              <a:rect l="l" t="t" r="r" b="b"/>
              <a:pathLst>
                <a:path w="882014" h="882014">
                  <a:moveTo>
                    <a:pt x="0" y="440797"/>
                  </a:moveTo>
                  <a:lnTo>
                    <a:pt x="2586" y="392767"/>
                  </a:lnTo>
                  <a:lnTo>
                    <a:pt x="10166" y="346236"/>
                  </a:lnTo>
                  <a:lnTo>
                    <a:pt x="22472" y="301471"/>
                  </a:lnTo>
                  <a:lnTo>
                    <a:pt x="39233" y="258742"/>
                  </a:lnTo>
                  <a:lnTo>
                    <a:pt x="60181" y="218318"/>
                  </a:lnTo>
                  <a:lnTo>
                    <a:pt x="85048" y="180468"/>
                  </a:lnTo>
                  <a:lnTo>
                    <a:pt x="113564" y="145460"/>
                  </a:lnTo>
                  <a:lnTo>
                    <a:pt x="145460" y="113564"/>
                  </a:lnTo>
                  <a:lnTo>
                    <a:pt x="180468" y="85048"/>
                  </a:lnTo>
                  <a:lnTo>
                    <a:pt x="218318" y="60181"/>
                  </a:lnTo>
                  <a:lnTo>
                    <a:pt x="258742" y="39233"/>
                  </a:lnTo>
                  <a:lnTo>
                    <a:pt x="301471" y="22472"/>
                  </a:lnTo>
                  <a:lnTo>
                    <a:pt x="346236" y="10166"/>
                  </a:lnTo>
                  <a:lnTo>
                    <a:pt x="392767" y="2586"/>
                  </a:lnTo>
                  <a:lnTo>
                    <a:pt x="440797" y="0"/>
                  </a:lnTo>
                  <a:lnTo>
                    <a:pt x="488827" y="2586"/>
                  </a:lnTo>
                  <a:lnTo>
                    <a:pt x="535358" y="10166"/>
                  </a:lnTo>
                  <a:lnTo>
                    <a:pt x="580123" y="22472"/>
                  </a:lnTo>
                  <a:lnTo>
                    <a:pt x="622852" y="39233"/>
                  </a:lnTo>
                  <a:lnTo>
                    <a:pt x="663276" y="60181"/>
                  </a:lnTo>
                  <a:lnTo>
                    <a:pt x="701126" y="85048"/>
                  </a:lnTo>
                  <a:lnTo>
                    <a:pt x="736134" y="113564"/>
                  </a:lnTo>
                  <a:lnTo>
                    <a:pt x="768030" y="145460"/>
                  </a:lnTo>
                  <a:lnTo>
                    <a:pt x="796546" y="180468"/>
                  </a:lnTo>
                  <a:lnTo>
                    <a:pt x="821413" y="218318"/>
                  </a:lnTo>
                  <a:lnTo>
                    <a:pt x="842361" y="258742"/>
                  </a:lnTo>
                  <a:lnTo>
                    <a:pt x="859122" y="301471"/>
                  </a:lnTo>
                  <a:lnTo>
                    <a:pt x="871428" y="346236"/>
                  </a:lnTo>
                  <a:lnTo>
                    <a:pt x="879008" y="392767"/>
                  </a:lnTo>
                  <a:lnTo>
                    <a:pt x="881595" y="440797"/>
                  </a:lnTo>
                  <a:lnTo>
                    <a:pt x="879008" y="488827"/>
                  </a:lnTo>
                  <a:lnTo>
                    <a:pt x="871428" y="535358"/>
                  </a:lnTo>
                  <a:lnTo>
                    <a:pt x="859122" y="580123"/>
                  </a:lnTo>
                  <a:lnTo>
                    <a:pt x="842361" y="622852"/>
                  </a:lnTo>
                  <a:lnTo>
                    <a:pt x="821413" y="663276"/>
                  </a:lnTo>
                  <a:lnTo>
                    <a:pt x="796546" y="701126"/>
                  </a:lnTo>
                  <a:lnTo>
                    <a:pt x="768030" y="736134"/>
                  </a:lnTo>
                  <a:lnTo>
                    <a:pt x="736134" y="768030"/>
                  </a:lnTo>
                  <a:lnTo>
                    <a:pt x="701126" y="796546"/>
                  </a:lnTo>
                  <a:lnTo>
                    <a:pt x="663276" y="821413"/>
                  </a:lnTo>
                  <a:lnTo>
                    <a:pt x="622852" y="842361"/>
                  </a:lnTo>
                  <a:lnTo>
                    <a:pt x="580123" y="859122"/>
                  </a:lnTo>
                  <a:lnTo>
                    <a:pt x="535358" y="871428"/>
                  </a:lnTo>
                  <a:lnTo>
                    <a:pt x="488827" y="879008"/>
                  </a:lnTo>
                  <a:lnTo>
                    <a:pt x="440797" y="881595"/>
                  </a:lnTo>
                  <a:lnTo>
                    <a:pt x="392767" y="879008"/>
                  </a:lnTo>
                  <a:lnTo>
                    <a:pt x="346236" y="871428"/>
                  </a:lnTo>
                  <a:lnTo>
                    <a:pt x="301471" y="859122"/>
                  </a:lnTo>
                  <a:lnTo>
                    <a:pt x="258742" y="842361"/>
                  </a:lnTo>
                  <a:lnTo>
                    <a:pt x="218318" y="821413"/>
                  </a:lnTo>
                  <a:lnTo>
                    <a:pt x="180468" y="796546"/>
                  </a:lnTo>
                  <a:lnTo>
                    <a:pt x="145460" y="768030"/>
                  </a:lnTo>
                  <a:lnTo>
                    <a:pt x="113564" y="736134"/>
                  </a:lnTo>
                  <a:lnTo>
                    <a:pt x="85048" y="701126"/>
                  </a:lnTo>
                  <a:lnTo>
                    <a:pt x="60181" y="663276"/>
                  </a:lnTo>
                  <a:lnTo>
                    <a:pt x="39233" y="622852"/>
                  </a:lnTo>
                  <a:lnTo>
                    <a:pt x="22472" y="580123"/>
                  </a:lnTo>
                  <a:lnTo>
                    <a:pt x="10166" y="535358"/>
                  </a:lnTo>
                  <a:lnTo>
                    <a:pt x="2586" y="488827"/>
                  </a:lnTo>
                  <a:lnTo>
                    <a:pt x="0" y="4407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953052" y="3914993"/>
            <a:ext cx="7446009" cy="907415"/>
            <a:chOff x="2953052" y="3914993"/>
            <a:chExt cx="7446009" cy="907415"/>
          </a:xfrm>
        </p:grpSpPr>
        <p:sp>
          <p:nvSpPr>
            <p:cNvPr id="26" name="object 26"/>
            <p:cNvSpPr/>
            <p:nvPr/>
          </p:nvSpPr>
          <p:spPr>
            <a:xfrm>
              <a:off x="2965752" y="3927692"/>
              <a:ext cx="7420609" cy="882015"/>
            </a:xfrm>
            <a:custGeom>
              <a:avLst/>
              <a:gdLst/>
              <a:ahLst/>
              <a:cxnLst/>
              <a:rect l="l" t="t" r="r" b="b"/>
              <a:pathLst>
                <a:path w="7420609" h="882014">
                  <a:moveTo>
                    <a:pt x="7420427" y="0"/>
                  </a:moveTo>
                  <a:lnTo>
                    <a:pt x="440794" y="0"/>
                  </a:lnTo>
                  <a:lnTo>
                    <a:pt x="0" y="440797"/>
                  </a:lnTo>
                  <a:lnTo>
                    <a:pt x="440794" y="881595"/>
                  </a:lnTo>
                  <a:lnTo>
                    <a:pt x="7420427" y="881595"/>
                  </a:lnTo>
                  <a:lnTo>
                    <a:pt x="7420427" y="0"/>
                  </a:lnTo>
                  <a:close/>
                </a:path>
              </a:pathLst>
            </a:custGeom>
            <a:solidFill>
              <a:srgbClr val="608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65752" y="3927693"/>
              <a:ext cx="7420609" cy="882015"/>
            </a:xfrm>
            <a:custGeom>
              <a:avLst/>
              <a:gdLst/>
              <a:ahLst/>
              <a:cxnLst/>
              <a:rect l="l" t="t" r="r" b="b"/>
              <a:pathLst>
                <a:path w="7420609" h="882014">
                  <a:moveTo>
                    <a:pt x="7420427" y="881595"/>
                  </a:moveTo>
                  <a:lnTo>
                    <a:pt x="440795" y="881595"/>
                  </a:lnTo>
                  <a:lnTo>
                    <a:pt x="0" y="440797"/>
                  </a:lnTo>
                  <a:lnTo>
                    <a:pt x="440795" y="0"/>
                  </a:lnTo>
                  <a:lnTo>
                    <a:pt x="7420427" y="0"/>
                  </a:lnTo>
                  <a:lnTo>
                    <a:pt x="7420427" y="8815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90093" y="1691640"/>
            <a:ext cx="6587490" cy="29152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36220" marR="5080" indent="-224154">
              <a:lnSpc>
                <a:spcPts val="1900"/>
              </a:lnSpc>
              <a:spcBef>
                <a:spcPts val="280"/>
              </a:spcBef>
              <a:buAutoNum type="arabicPeriod"/>
              <a:tabLst>
                <a:tab pos="226060" algn="l"/>
              </a:tabLst>
            </a:pP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Trasciende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la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capacidad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técnica, implicando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actitudes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conductas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donde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aparecen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elementos</a:t>
            </a:r>
            <a:r>
              <a:rPr sz="1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fundamentales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relación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interpersonal,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endParaRPr sz="1700">
              <a:latin typeface="Calibri"/>
              <a:cs typeface="Calibri"/>
            </a:endParaRPr>
          </a:p>
          <a:p>
            <a:pPr marL="477520">
              <a:lnSpc>
                <a:spcPts val="1755"/>
              </a:lnSpc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participación,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aprendizaje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permanente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interés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otro.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marL="279400" marR="198755" indent="247015">
              <a:lnSpc>
                <a:spcPts val="1900"/>
              </a:lnSpc>
              <a:spcBef>
                <a:spcPts val="5"/>
              </a:spcBef>
              <a:buAutoNum type="arabicPeriod" startAt="2"/>
              <a:tabLst>
                <a:tab pos="739775" algn="l"/>
              </a:tabLst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competencia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intercultural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es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clave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en el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avance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profesional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intercultural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el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ejercicio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ciudadanía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quienes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estén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endParaRPr sz="1700">
              <a:latin typeface="Calibri"/>
              <a:cs typeface="Calibri"/>
            </a:endParaRPr>
          </a:p>
          <a:p>
            <a:pPr marL="1593850">
              <a:lnSpc>
                <a:spcPts val="1755"/>
              </a:lnSpc>
            </a:pP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contextos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culturales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ajenos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suyos.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414655" marR="121920" indent="-414655">
              <a:lnSpc>
                <a:spcPts val="1900"/>
              </a:lnSpc>
              <a:spcBef>
                <a:spcPts val="1739"/>
              </a:spcBef>
              <a:buAutoNum type="arabicPeriod" startAt="3"/>
              <a:tabLst>
                <a:tab pos="41465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Posibilita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un mejor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desempeño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presentan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relaciones </a:t>
            </a:r>
            <a:r>
              <a:rPr sz="1700" spc="-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interculturales.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512255" y="3914993"/>
            <a:ext cx="907415" cy="907415"/>
            <a:chOff x="2512255" y="3914993"/>
            <a:chExt cx="907415" cy="907415"/>
          </a:xfrm>
        </p:grpSpPr>
        <p:sp>
          <p:nvSpPr>
            <p:cNvPr id="30" name="object 30"/>
            <p:cNvSpPr/>
            <p:nvPr/>
          </p:nvSpPr>
          <p:spPr>
            <a:xfrm>
              <a:off x="2524955" y="3927693"/>
              <a:ext cx="882015" cy="882015"/>
            </a:xfrm>
            <a:custGeom>
              <a:avLst/>
              <a:gdLst/>
              <a:ahLst/>
              <a:cxnLst/>
              <a:rect l="l" t="t" r="r" b="b"/>
              <a:pathLst>
                <a:path w="882014" h="882014">
                  <a:moveTo>
                    <a:pt x="440796" y="0"/>
                  </a:moveTo>
                  <a:lnTo>
                    <a:pt x="392767" y="2586"/>
                  </a:lnTo>
                  <a:lnTo>
                    <a:pt x="346235" y="10166"/>
                  </a:lnTo>
                  <a:lnTo>
                    <a:pt x="301470" y="22472"/>
                  </a:lnTo>
                  <a:lnTo>
                    <a:pt x="258742" y="39233"/>
                  </a:lnTo>
                  <a:lnTo>
                    <a:pt x="218318" y="60181"/>
                  </a:lnTo>
                  <a:lnTo>
                    <a:pt x="180467" y="85048"/>
                  </a:lnTo>
                  <a:lnTo>
                    <a:pt x="145460" y="113564"/>
                  </a:lnTo>
                  <a:lnTo>
                    <a:pt x="113564" y="145460"/>
                  </a:lnTo>
                  <a:lnTo>
                    <a:pt x="85048" y="180467"/>
                  </a:lnTo>
                  <a:lnTo>
                    <a:pt x="60181" y="218318"/>
                  </a:lnTo>
                  <a:lnTo>
                    <a:pt x="39233" y="258742"/>
                  </a:lnTo>
                  <a:lnTo>
                    <a:pt x="22472" y="301470"/>
                  </a:lnTo>
                  <a:lnTo>
                    <a:pt x="10166" y="346235"/>
                  </a:lnTo>
                  <a:lnTo>
                    <a:pt x="2586" y="392767"/>
                  </a:lnTo>
                  <a:lnTo>
                    <a:pt x="0" y="440796"/>
                  </a:lnTo>
                  <a:lnTo>
                    <a:pt x="2586" y="488826"/>
                  </a:lnTo>
                  <a:lnTo>
                    <a:pt x="10166" y="535358"/>
                  </a:lnTo>
                  <a:lnTo>
                    <a:pt x="22472" y="580123"/>
                  </a:lnTo>
                  <a:lnTo>
                    <a:pt x="39233" y="622851"/>
                  </a:lnTo>
                  <a:lnTo>
                    <a:pt x="60181" y="663275"/>
                  </a:lnTo>
                  <a:lnTo>
                    <a:pt x="85048" y="701126"/>
                  </a:lnTo>
                  <a:lnTo>
                    <a:pt x="113564" y="736134"/>
                  </a:lnTo>
                  <a:lnTo>
                    <a:pt x="145460" y="768030"/>
                  </a:lnTo>
                  <a:lnTo>
                    <a:pt x="180467" y="796546"/>
                  </a:lnTo>
                  <a:lnTo>
                    <a:pt x="218318" y="821412"/>
                  </a:lnTo>
                  <a:lnTo>
                    <a:pt x="258742" y="842361"/>
                  </a:lnTo>
                  <a:lnTo>
                    <a:pt x="301470" y="859122"/>
                  </a:lnTo>
                  <a:lnTo>
                    <a:pt x="346235" y="871427"/>
                  </a:lnTo>
                  <a:lnTo>
                    <a:pt x="392767" y="879008"/>
                  </a:lnTo>
                  <a:lnTo>
                    <a:pt x="440796" y="881594"/>
                  </a:lnTo>
                  <a:lnTo>
                    <a:pt x="488826" y="879008"/>
                  </a:lnTo>
                  <a:lnTo>
                    <a:pt x="535358" y="871427"/>
                  </a:lnTo>
                  <a:lnTo>
                    <a:pt x="580123" y="859122"/>
                  </a:lnTo>
                  <a:lnTo>
                    <a:pt x="622851" y="842361"/>
                  </a:lnTo>
                  <a:lnTo>
                    <a:pt x="663275" y="821412"/>
                  </a:lnTo>
                  <a:lnTo>
                    <a:pt x="701126" y="796546"/>
                  </a:lnTo>
                  <a:lnTo>
                    <a:pt x="736134" y="768030"/>
                  </a:lnTo>
                  <a:lnTo>
                    <a:pt x="768030" y="736134"/>
                  </a:lnTo>
                  <a:lnTo>
                    <a:pt x="796546" y="701126"/>
                  </a:lnTo>
                  <a:lnTo>
                    <a:pt x="821412" y="663275"/>
                  </a:lnTo>
                  <a:lnTo>
                    <a:pt x="842361" y="622851"/>
                  </a:lnTo>
                  <a:lnTo>
                    <a:pt x="859122" y="580123"/>
                  </a:lnTo>
                  <a:lnTo>
                    <a:pt x="871427" y="535358"/>
                  </a:lnTo>
                  <a:lnTo>
                    <a:pt x="879008" y="488826"/>
                  </a:lnTo>
                  <a:lnTo>
                    <a:pt x="881594" y="440796"/>
                  </a:lnTo>
                  <a:lnTo>
                    <a:pt x="879008" y="392767"/>
                  </a:lnTo>
                  <a:lnTo>
                    <a:pt x="871427" y="346235"/>
                  </a:lnTo>
                  <a:lnTo>
                    <a:pt x="859122" y="301470"/>
                  </a:lnTo>
                  <a:lnTo>
                    <a:pt x="842361" y="258742"/>
                  </a:lnTo>
                  <a:lnTo>
                    <a:pt x="821412" y="218318"/>
                  </a:lnTo>
                  <a:lnTo>
                    <a:pt x="796546" y="180467"/>
                  </a:lnTo>
                  <a:lnTo>
                    <a:pt x="768030" y="145460"/>
                  </a:lnTo>
                  <a:lnTo>
                    <a:pt x="736134" y="113564"/>
                  </a:lnTo>
                  <a:lnTo>
                    <a:pt x="701126" y="85048"/>
                  </a:lnTo>
                  <a:lnTo>
                    <a:pt x="663275" y="60181"/>
                  </a:lnTo>
                  <a:lnTo>
                    <a:pt x="622851" y="39233"/>
                  </a:lnTo>
                  <a:lnTo>
                    <a:pt x="580123" y="22472"/>
                  </a:lnTo>
                  <a:lnTo>
                    <a:pt x="535358" y="10166"/>
                  </a:lnTo>
                  <a:lnTo>
                    <a:pt x="488826" y="2586"/>
                  </a:lnTo>
                  <a:lnTo>
                    <a:pt x="440796" y="0"/>
                  </a:lnTo>
                  <a:close/>
                </a:path>
              </a:pathLst>
            </a:custGeom>
            <a:solidFill>
              <a:srgbClr val="C5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24955" y="3927693"/>
              <a:ext cx="882015" cy="882015"/>
            </a:xfrm>
            <a:custGeom>
              <a:avLst/>
              <a:gdLst/>
              <a:ahLst/>
              <a:cxnLst/>
              <a:rect l="l" t="t" r="r" b="b"/>
              <a:pathLst>
                <a:path w="882014" h="882014">
                  <a:moveTo>
                    <a:pt x="0" y="440797"/>
                  </a:moveTo>
                  <a:lnTo>
                    <a:pt x="2586" y="392767"/>
                  </a:lnTo>
                  <a:lnTo>
                    <a:pt x="10166" y="346236"/>
                  </a:lnTo>
                  <a:lnTo>
                    <a:pt x="22472" y="301471"/>
                  </a:lnTo>
                  <a:lnTo>
                    <a:pt x="39233" y="258742"/>
                  </a:lnTo>
                  <a:lnTo>
                    <a:pt x="60181" y="218318"/>
                  </a:lnTo>
                  <a:lnTo>
                    <a:pt x="85048" y="180468"/>
                  </a:lnTo>
                  <a:lnTo>
                    <a:pt x="113564" y="145460"/>
                  </a:lnTo>
                  <a:lnTo>
                    <a:pt x="145460" y="113564"/>
                  </a:lnTo>
                  <a:lnTo>
                    <a:pt x="180468" y="85048"/>
                  </a:lnTo>
                  <a:lnTo>
                    <a:pt x="218318" y="60181"/>
                  </a:lnTo>
                  <a:lnTo>
                    <a:pt x="258742" y="39233"/>
                  </a:lnTo>
                  <a:lnTo>
                    <a:pt x="301471" y="22472"/>
                  </a:lnTo>
                  <a:lnTo>
                    <a:pt x="346236" y="10166"/>
                  </a:lnTo>
                  <a:lnTo>
                    <a:pt x="392767" y="2586"/>
                  </a:lnTo>
                  <a:lnTo>
                    <a:pt x="440797" y="0"/>
                  </a:lnTo>
                  <a:lnTo>
                    <a:pt x="488827" y="2586"/>
                  </a:lnTo>
                  <a:lnTo>
                    <a:pt x="535358" y="10166"/>
                  </a:lnTo>
                  <a:lnTo>
                    <a:pt x="580123" y="22472"/>
                  </a:lnTo>
                  <a:lnTo>
                    <a:pt x="622852" y="39233"/>
                  </a:lnTo>
                  <a:lnTo>
                    <a:pt x="663276" y="60181"/>
                  </a:lnTo>
                  <a:lnTo>
                    <a:pt x="701126" y="85048"/>
                  </a:lnTo>
                  <a:lnTo>
                    <a:pt x="736134" y="113564"/>
                  </a:lnTo>
                  <a:lnTo>
                    <a:pt x="768030" y="145460"/>
                  </a:lnTo>
                  <a:lnTo>
                    <a:pt x="796546" y="180468"/>
                  </a:lnTo>
                  <a:lnTo>
                    <a:pt x="821413" y="218318"/>
                  </a:lnTo>
                  <a:lnTo>
                    <a:pt x="842361" y="258742"/>
                  </a:lnTo>
                  <a:lnTo>
                    <a:pt x="859122" y="301471"/>
                  </a:lnTo>
                  <a:lnTo>
                    <a:pt x="871428" y="346236"/>
                  </a:lnTo>
                  <a:lnTo>
                    <a:pt x="879008" y="392767"/>
                  </a:lnTo>
                  <a:lnTo>
                    <a:pt x="881595" y="440797"/>
                  </a:lnTo>
                  <a:lnTo>
                    <a:pt x="879008" y="488827"/>
                  </a:lnTo>
                  <a:lnTo>
                    <a:pt x="871428" y="535358"/>
                  </a:lnTo>
                  <a:lnTo>
                    <a:pt x="859122" y="580123"/>
                  </a:lnTo>
                  <a:lnTo>
                    <a:pt x="842361" y="622852"/>
                  </a:lnTo>
                  <a:lnTo>
                    <a:pt x="821413" y="663276"/>
                  </a:lnTo>
                  <a:lnTo>
                    <a:pt x="796546" y="701126"/>
                  </a:lnTo>
                  <a:lnTo>
                    <a:pt x="768030" y="736134"/>
                  </a:lnTo>
                  <a:lnTo>
                    <a:pt x="736134" y="768030"/>
                  </a:lnTo>
                  <a:lnTo>
                    <a:pt x="701126" y="796546"/>
                  </a:lnTo>
                  <a:lnTo>
                    <a:pt x="663276" y="821413"/>
                  </a:lnTo>
                  <a:lnTo>
                    <a:pt x="622852" y="842361"/>
                  </a:lnTo>
                  <a:lnTo>
                    <a:pt x="580123" y="859122"/>
                  </a:lnTo>
                  <a:lnTo>
                    <a:pt x="535358" y="871428"/>
                  </a:lnTo>
                  <a:lnTo>
                    <a:pt x="488827" y="879008"/>
                  </a:lnTo>
                  <a:lnTo>
                    <a:pt x="440797" y="881595"/>
                  </a:lnTo>
                  <a:lnTo>
                    <a:pt x="392767" y="879008"/>
                  </a:lnTo>
                  <a:lnTo>
                    <a:pt x="346236" y="871428"/>
                  </a:lnTo>
                  <a:lnTo>
                    <a:pt x="301471" y="859122"/>
                  </a:lnTo>
                  <a:lnTo>
                    <a:pt x="258742" y="842361"/>
                  </a:lnTo>
                  <a:lnTo>
                    <a:pt x="218318" y="821413"/>
                  </a:lnTo>
                  <a:lnTo>
                    <a:pt x="180468" y="796546"/>
                  </a:lnTo>
                  <a:lnTo>
                    <a:pt x="145460" y="768030"/>
                  </a:lnTo>
                  <a:lnTo>
                    <a:pt x="113564" y="736134"/>
                  </a:lnTo>
                  <a:lnTo>
                    <a:pt x="85048" y="701126"/>
                  </a:lnTo>
                  <a:lnTo>
                    <a:pt x="60181" y="663276"/>
                  </a:lnTo>
                  <a:lnTo>
                    <a:pt x="39233" y="622852"/>
                  </a:lnTo>
                  <a:lnTo>
                    <a:pt x="22472" y="580123"/>
                  </a:lnTo>
                  <a:lnTo>
                    <a:pt x="10166" y="535358"/>
                  </a:lnTo>
                  <a:lnTo>
                    <a:pt x="2586" y="488827"/>
                  </a:lnTo>
                  <a:lnTo>
                    <a:pt x="0" y="4407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249738" y="5117148"/>
            <a:ext cx="7205345" cy="803910"/>
            <a:chOff x="3249738" y="5117148"/>
            <a:chExt cx="7205345" cy="803910"/>
          </a:xfrm>
        </p:grpSpPr>
        <p:sp>
          <p:nvSpPr>
            <p:cNvPr id="33" name="object 33"/>
            <p:cNvSpPr/>
            <p:nvPr/>
          </p:nvSpPr>
          <p:spPr>
            <a:xfrm>
              <a:off x="3262439" y="5129848"/>
              <a:ext cx="7179945" cy="778510"/>
            </a:xfrm>
            <a:custGeom>
              <a:avLst/>
              <a:gdLst/>
              <a:ahLst/>
              <a:cxnLst/>
              <a:rect l="l" t="t" r="r" b="b"/>
              <a:pathLst>
                <a:path w="7179945" h="778510">
                  <a:moveTo>
                    <a:pt x="7179781" y="0"/>
                  </a:moveTo>
                  <a:lnTo>
                    <a:pt x="389195" y="0"/>
                  </a:lnTo>
                  <a:lnTo>
                    <a:pt x="0" y="389197"/>
                  </a:lnTo>
                  <a:lnTo>
                    <a:pt x="389195" y="778404"/>
                  </a:lnTo>
                  <a:lnTo>
                    <a:pt x="7179781" y="778404"/>
                  </a:lnTo>
                  <a:lnTo>
                    <a:pt x="7179781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62438" y="5129848"/>
              <a:ext cx="7179945" cy="778510"/>
            </a:xfrm>
            <a:custGeom>
              <a:avLst/>
              <a:gdLst/>
              <a:ahLst/>
              <a:cxnLst/>
              <a:rect l="l" t="t" r="r" b="b"/>
              <a:pathLst>
                <a:path w="7179945" h="778510">
                  <a:moveTo>
                    <a:pt x="7179782" y="778404"/>
                  </a:moveTo>
                  <a:lnTo>
                    <a:pt x="389196" y="778404"/>
                  </a:lnTo>
                  <a:lnTo>
                    <a:pt x="0" y="389198"/>
                  </a:lnTo>
                  <a:lnTo>
                    <a:pt x="389196" y="0"/>
                  </a:lnTo>
                  <a:lnTo>
                    <a:pt x="7179782" y="0"/>
                  </a:lnTo>
                  <a:lnTo>
                    <a:pt x="7179782" y="77840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913286" y="5349240"/>
            <a:ext cx="42919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4.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Favorece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integración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de minorías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culturales.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572415" y="5049305"/>
            <a:ext cx="907415" cy="907415"/>
            <a:chOff x="2572415" y="5049305"/>
            <a:chExt cx="907415" cy="907415"/>
          </a:xfrm>
        </p:grpSpPr>
        <p:sp>
          <p:nvSpPr>
            <p:cNvPr id="37" name="object 37"/>
            <p:cNvSpPr/>
            <p:nvPr/>
          </p:nvSpPr>
          <p:spPr>
            <a:xfrm>
              <a:off x="2585115" y="5062005"/>
              <a:ext cx="882015" cy="882015"/>
            </a:xfrm>
            <a:custGeom>
              <a:avLst/>
              <a:gdLst/>
              <a:ahLst/>
              <a:cxnLst/>
              <a:rect l="l" t="t" r="r" b="b"/>
              <a:pathLst>
                <a:path w="882014" h="882014">
                  <a:moveTo>
                    <a:pt x="440797" y="0"/>
                  </a:moveTo>
                  <a:lnTo>
                    <a:pt x="392768" y="2586"/>
                  </a:lnTo>
                  <a:lnTo>
                    <a:pt x="346236" y="10166"/>
                  </a:lnTo>
                  <a:lnTo>
                    <a:pt x="301471" y="22472"/>
                  </a:lnTo>
                  <a:lnTo>
                    <a:pt x="258742" y="39233"/>
                  </a:lnTo>
                  <a:lnTo>
                    <a:pt x="218318" y="60181"/>
                  </a:lnTo>
                  <a:lnTo>
                    <a:pt x="180468" y="85048"/>
                  </a:lnTo>
                  <a:lnTo>
                    <a:pt x="145460" y="113564"/>
                  </a:lnTo>
                  <a:lnTo>
                    <a:pt x="113564" y="145460"/>
                  </a:lnTo>
                  <a:lnTo>
                    <a:pt x="85048" y="180467"/>
                  </a:lnTo>
                  <a:lnTo>
                    <a:pt x="60181" y="218318"/>
                  </a:lnTo>
                  <a:lnTo>
                    <a:pt x="39233" y="258742"/>
                  </a:lnTo>
                  <a:lnTo>
                    <a:pt x="22472" y="301470"/>
                  </a:lnTo>
                  <a:lnTo>
                    <a:pt x="10166" y="346235"/>
                  </a:lnTo>
                  <a:lnTo>
                    <a:pt x="2586" y="392767"/>
                  </a:lnTo>
                  <a:lnTo>
                    <a:pt x="0" y="440796"/>
                  </a:lnTo>
                  <a:lnTo>
                    <a:pt x="2586" y="488826"/>
                  </a:lnTo>
                  <a:lnTo>
                    <a:pt x="10166" y="535358"/>
                  </a:lnTo>
                  <a:lnTo>
                    <a:pt x="22472" y="580122"/>
                  </a:lnTo>
                  <a:lnTo>
                    <a:pt x="39233" y="622851"/>
                  </a:lnTo>
                  <a:lnTo>
                    <a:pt x="60181" y="663275"/>
                  </a:lnTo>
                  <a:lnTo>
                    <a:pt x="85048" y="701126"/>
                  </a:lnTo>
                  <a:lnTo>
                    <a:pt x="113564" y="736134"/>
                  </a:lnTo>
                  <a:lnTo>
                    <a:pt x="145460" y="768030"/>
                  </a:lnTo>
                  <a:lnTo>
                    <a:pt x="180468" y="796546"/>
                  </a:lnTo>
                  <a:lnTo>
                    <a:pt x="218318" y="821412"/>
                  </a:lnTo>
                  <a:lnTo>
                    <a:pt x="258742" y="842361"/>
                  </a:lnTo>
                  <a:lnTo>
                    <a:pt x="301471" y="859122"/>
                  </a:lnTo>
                  <a:lnTo>
                    <a:pt x="346236" y="871427"/>
                  </a:lnTo>
                  <a:lnTo>
                    <a:pt x="392768" y="879008"/>
                  </a:lnTo>
                  <a:lnTo>
                    <a:pt x="440797" y="881594"/>
                  </a:lnTo>
                  <a:lnTo>
                    <a:pt x="488827" y="879008"/>
                  </a:lnTo>
                  <a:lnTo>
                    <a:pt x="535359" y="871427"/>
                  </a:lnTo>
                  <a:lnTo>
                    <a:pt x="580124" y="859122"/>
                  </a:lnTo>
                  <a:lnTo>
                    <a:pt x="622853" y="842361"/>
                  </a:lnTo>
                  <a:lnTo>
                    <a:pt x="663277" y="821412"/>
                  </a:lnTo>
                  <a:lnTo>
                    <a:pt x="701127" y="796546"/>
                  </a:lnTo>
                  <a:lnTo>
                    <a:pt x="736135" y="768030"/>
                  </a:lnTo>
                  <a:lnTo>
                    <a:pt x="768031" y="736134"/>
                  </a:lnTo>
                  <a:lnTo>
                    <a:pt x="796547" y="701126"/>
                  </a:lnTo>
                  <a:lnTo>
                    <a:pt x="821414" y="663275"/>
                  </a:lnTo>
                  <a:lnTo>
                    <a:pt x="842362" y="622851"/>
                  </a:lnTo>
                  <a:lnTo>
                    <a:pt x="859123" y="580122"/>
                  </a:lnTo>
                  <a:lnTo>
                    <a:pt x="871429" y="535358"/>
                  </a:lnTo>
                  <a:lnTo>
                    <a:pt x="879009" y="488826"/>
                  </a:lnTo>
                  <a:lnTo>
                    <a:pt x="881595" y="440796"/>
                  </a:lnTo>
                  <a:lnTo>
                    <a:pt x="879009" y="392767"/>
                  </a:lnTo>
                  <a:lnTo>
                    <a:pt x="871429" y="346235"/>
                  </a:lnTo>
                  <a:lnTo>
                    <a:pt x="859123" y="301470"/>
                  </a:lnTo>
                  <a:lnTo>
                    <a:pt x="842362" y="258742"/>
                  </a:lnTo>
                  <a:lnTo>
                    <a:pt x="821414" y="218318"/>
                  </a:lnTo>
                  <a:lnTo>
                    <a:pt x="796547" y="180467"/>
                  </a:lnTo>
                  <a:lnTo>
                    <a:pt x="768031" y="145460"/>
                  </a:lnTo>
                  <a:lnTo>
                    <a:pt x="736135" y="113564"/>
                  </a:lnTo>
                  <a:lnTo>
                    <a:pt x="701127" y="85048"/>
                  </a:lnTo>
                  <a:lnTo>
                    <a:pt x="663277" y="60181"/>
                  </a:lnTo>
                  <a:lnTo>
                    <a:pt x="622853" y="39233"/>
                  </a:lnTo>
                  <a:lnTo>
                    <a:pt x="580124" y="22472"/>
                  </a:lnTo>
                  <a:lnTo>
                    <a:pt x="535359" y="10166"/>
                  </a:lnTo>
                  <a:lnTo>
                    <a:pt x="488827" y="2586"/>
                  </a:lnTo>
                  <a:lnTo>
                    <a:pt x="440797" y="0"/>
                  </a:lnTo>
                  <a:close/>
                </a:path>
              </a:pathLst>
            </a:custGeom>
            <a:solidFill>
              <a:srgbClr val="CDC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85115" y="5062005"/>
              <a:ext cx="882015" cy="882015"/>
            </a:xfrm>
            <a:custGeom>
              <a:avLst/>
              <a:gdLst/>
              <a:ahLst/>
              <a:cxnLst/>
              <a:rect l="l" t="t" r="r" b="b"/>
              <a:pathLst>
                <a:path w="882014" h="882014">
                  <a:moveTo>
                    <a:pt x="0" y="440797"/>
                  </a:moveTo>
                  <a:lnTo>
                    <a:pt x="2586" y="392767"/>
                  </a:lnTo>
                  <a:lnTo>
                    <a:pt x="10166" y="346236"/>
                  </a:lnTo>
                  <a:lnTo>
                    <a:pt x="22472" y="301471"/>
                  </a:lnTo>
                  <a:lnTo>
                    <a:pt x="39233" y="258742"/>
                  </a:lnTo>
                  <a:lnTo>
                    <a:pt x="60181" y="218318"/>
                  </a:lnTo>
                  <a:lnTo>
                    <a:pt x="85048" y="180468"/>
                  </a:lnTo>
                  <a:lnTo>
                    <a:pt x="113564" y="145460"/>
                  </a:lnTo>
                  <a:lnTo>
                    <a:pt x="145460" y="113564"/>
                  </a:lnTo>
                  <a:lnTo>
                    <a:pt x="180468" y="85048"/>
                  </a:lnTo>
                  <a:lnTo>
                    <a:pt x="218318" y="60181"/>
                  </a:lnTo>
                  <a:lnTo>
                    <a:pt x="258742" y="39233"/>
                  </a:lnTo>
                  <a:lnTo>
                    <a:pt x="301471" y="22472"/>
                  </a:lnTo>
                  <a:lnTo>
                    <a:pt x="346236" y="10166"/>
                  </a:lnTo>
                  <a:lnTo>
                    <a:pt x="392767" y="2586"/>
                  </a:lnTo>
                  <a:lnTo>
                    <a:pt x="440797" y="0"/>
                  </a:lnTo>
                  <a:lnTo>
                    <a:pt x="488827" y="2586"/>
                  </a:lnTo>
                  <a:lnTo>
                    <a:pt x="535358" y="10166"/>
                  </a:lnTo>
                  <a:lnTo>
                    <a:pt x="580123" y="22472"/>
                  </a:lnTo>
                  <a:lnTo>
                    <a:pt x="622852" y="39233"/>
                  </a:lnTo>
                  <a:lnTo>
                    <a:pt x="663276" y="60181"/>
                  </a:lnTo>
                  <a:lnTo>
                    <a:pt x="701126" y="85048"/>
                  </a:lnTo>
                  <a:lnTo>
                    <a:pt x="736134" y="113564"/>
                  </a:lnTo>
                  <a:lnTo>
                    <a:pt x="768030" y="145460"/>
                  </a:lnTo>
                  <a:lnTo>
                    <a:pt x="796546" y="180468"/>
                  </a:lnTo>
                  <a:lnTo>
                    <a:pt x="821413" y="218318"/>
                  </a:lnTo>
                  <a:lnTo>
                    <a:pt x="842361" y="258742"/>
                  </a:lnTo>
                  <a:lnTo>
                    <a:pt x="859122" y="301471"/>
                  </a:lnTo>
                  <a:lnTo>
                    <a:pt x="871428" y="346236"/>
                  </a:lnTo>
                  <a:lnTo>
                    <a:pt x="879008" y="392767"/>
                  </a:lnTo>
                  <a:lnTo>
                    <a:pt x="881595" y="440797"/>
                  </a:lnTo>
                  <a:lnTo>
                    <a:pt x="879008" y="488827"/>
                  </a:lnTo>
                  <a:lnTo>
                    <a:pt x="871428" y="535358"/>
                  </a:lnTo>
                  <a:lnTo>
                    <a:pt x="859122" y="580123"/>
                  </a:lnTo>
                  <a:lnTo>
                    <a:pt x="842361" y="622852"/>
                  </a:lnTo>
                  <a:lnTo>
                    <a:pt x="821413" y="663276"/>
                  </a:lnTo>
                  <a:lnTo>
                    <a:pt x="796546" y="701126"/>
                  </a:lnTo>
                  <a:lnTo>
                    <a:pt x="768030" y="736134"/>
                  </a:lnTo>
                  <a:lnTo>
                    <a:pt x="736134" y="768030"/>
                  </a:lnTo>
                  <a:lnTo>
                    <a:pt x="701126" y="796546"/>
                  </a:lnTo>
                  <a:lnTo>
                    <a:pt x="663276" y="821413"/>
                  </a:lnTo>
                  <a:lnTo>
                    <a:pt x="622852" y="842361"/>
                  </a:lnTo>
                  <a:lnTo>
                    <a:pt x="580123" y="859122"/>
                  </a:lnTo>
                  <a:lnTo>
                    <a:pt x="535358" y="871428"/>
                  </a:lnTo>
                  <a:lnTo>
                    <a:pt x="488827" y="879008"/>
                  </a:lnTo>
                  <a:lnTo>
                    <a:pt x="440797" y="881595"/>
                  </a:lnTo>
                  <a:lnTo>
                    <a:pt x="392767" y="879008"/>
                  </a:lnTo>
                  <a:lnTo>
                    <a:pt x="346236" y="871428"/>
                  </a:lnTo>
                  <a:lnTo>
                    <a:pt x="301471" y="859122"/>
                  </a:lnTo>
                  <a:lnTo>
                    <a:pt x="258742" y="842361"/>
                  </a:lnTo>
                  <a:lnTo>
                    <a:pt x="218318" y="821413"/>
                  </a:lnTo>
                  <a:lnTo>
                    <a:pt x="180468" y="796546"/>
                  </a:lnTo>
                  <a:lnTo>
                    <a:pt x="145460" y="768030"/>
                  </a:lnTo>
                  <a:lnTo>
                    <a:pt x="113564" y="736134"/>
                  </a:lnTo>
                  <a:lnTo>
                    <a:pt x="85048" y="701126"/>
                  </a:lnTo>
                  <a:lnTo>
                    <a:pt x="60181" y="663276"/>
                  </a:lnTo>
                  <a:lnTo>
                    <a:pt x="39233" y="622852"/>
                  </a:lnTo>
                  <a:lnTo>
                    <a:pt x="22472" y="580123"/>
                  </a:lnTo>
                  <a:lnTo>
                    <a:pt x="10166" y="535358"/>
                  </a:lnTo>
                  <a:lnTo>
                    <a:pt x="2586" y="488827"/>
                  </a:lnTo>
                  <a:lnTo>
                    <a:pt x="0" y="4407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559" y="2743200"/>
            <a:ext cx="1926336" cy="17708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8340" y="257556"/>
            <a:ext cx="10078720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spc="-5" dirty="0"/>
              <a:t>La importancia del proceso </a:t>
            </a:r>
            <a:r>
              <a:rPr spc="-10" dirty="0"/>
              <a:t>reflexivo </a:t>
            </a:r>
            <a:r>
              <a:rPr spc="-5" dirty="0"/>
              <a:t>del profesional </a:t>
            </a:r>
            <a:r>
              <a:rPr spc="-875" dirty="0"/>
              <a:t> </a:t>
            </a:r>
            <a:r>
              <a:rPr spc="-5" dirty="0"/>
              <a:t>que</a:t>
            </a:r>
            <a:r>
              <a:rPr spc="-15" dirty="0"/>
              <a:t> </a:t>
            </a:r>
            <a:r>
              <a:rPr spc="-10" dirty="0"/>
              <a:t>interviene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96900" y="1587498"/>
            <a:ext cx="10998200" cy="4460240"/>
            <a:chOff x="596900" y="1587498"/>
            <a:chExt cx="10998200" cy="4460240"/>
          </a:xfrm>
        </p:grpSpPr>
        <p:sp>
          <p:nvSpPr>
            <p:cNvPr id="12" name="object 12"/>
            <p:cNvSpPr/>
            <p:nvPr/>
          </p:nvSpPr>
          <p:spPr>
            <a:xfrm>
              <a:off x="609600" y="1600198"/>
              <a:ext cx="10972800" cy="2286000"/>
            </a:xfrm>
            <a:custGeom>
              <a:avLst/>
              <a:gdLst/>
              <a:ahLst/>
              <a:cxnLst/>
              <a:rect l="l" t="t" r="r" b="b"/>
              <a:pathLst>
                <a:path w="10972800" h="2286000">
                  <a:moveTo>
                    <a:pt x="0" y="0"/>
                  </a:moveTo>
                  <a:lnTo>
                    <a:pt x="10972800" y="0"/>
                  </a:lnTo>
                  <a:lnTo>
                    <a:pt x="10972800" y="2286001"/>
                  </a:lnTo>
                  <a:lnTo>
                    <a:pt x="0" y="228600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86076" y="4472970"/>
              <a:ext cx="5657850" cy="1569720"/>
            </a:xfrm>
            <a:custGeom>
              <a:avLst/>
              <a:gdLst/>
              <a:ahLst/>
              <a:cxnLst/>
              <a:rect l="l" t="t" r="r" b="b"/>
              <a:pathLst>
                <a:path w="5657850" h="1569720">
                  <a:moveTo>
                    <a:pt x="0" y="0"/>
                  </a:moveTo>
                  <a:lnTo>
                    <a:pt x="5657850" y="0"/>
                  </a:lnTo>
                  <a:lnTo>
                    <a:pt x="5657850" y="1569660"/>
                  </a:lnTo>
                  <a:lnTo>
                    <a:pt x="0" y="15696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7128" y="3864863"/>
              <a:ext cx="237744" cy="7467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57901" y="3886200"/>
              <a:ext cx="76200" cy="587375"/>
            </a:xfrm>
            <a:custGeom>
              <a:avLst/>
              <a:gdLst/>
              <a:ahLst/>
              <a:cxnLst/>
              <a:rect l="l" t="t" r="r" b="b"/>
              <a:pathLst>
                <a:path w="76200" h="587375">
                  <a:moveTo>
                    <a:pt x="25399" y="510570"/>
                  </a:moveTo>
                  <a:lnTo>
                    <a:pt x="0" y="510570"/>
                  </a:lnTo>
                  <a:lnTo>
                    <a:pt x="38100" y="586770"/>
                  </a:lnTo>
                  <a:lnTo>
                    <a:pt x="69850" y="523270"/>
                  </a:lnTo>
                  <a:lnTo>
                    <a:pt x="25400" y="523270"/>
                  </a:lnTo>
                  <a:lnTo>
                    <a:pt x="25399" y="510570"/>
                  </a:lnTo>
                  <a:close/>
                </a:path>
                <a:path w="76200" h="587375">
                  <a:moveTo>
                    <a:pt x="50798" y="0"/>
                  </a:moveTo>
                  <a:lnTo>
                    <a:pt x="25398" y="0"/>
                  </a:lnTo>
                  <a:lnTo>
                    <a:pt x="25400" y="523270"/>
                  </a:lnTo>
                  <a:lnTo>
                    <a:pt x="50800" y="523270"/>
                  </a:lnTo>
                  <a:lnTo>
                    <a:pt x="50798" y="0"/>
                  </a:lnTo>
                  <a:close/>
                </a:path>
                <a:path w="76200" h="587375">
                  <a:moveTo>
                    <a:pt x="76200" y="510570"/>
                  </a:moveTo>
                  <a:lnTo>
                    <a:pt x="50799" y="510570"/>
                  </a:lnTo>
                  <a:lnTo>
                    <a:pt x="50800" y="523270"/>
                  </a:lnTo>
                  <a:lnTo>
                    <a:pt x="69850" y="523270"/>
                  </a:lnTo>
                  <a:lnTo>
                    <a:pt x="76200" y="51057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1619" y="1607820"/>
            <a:ext cx="10955655" cy="48577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72160" marR="408305" indent="-342900">
              <a:lnSpc>
                <a:spcPct val="100800"/>
              </a:lnSpc>
              <a:spcBef>
                <a:spcPts val="75"/>
              </a:spcBef>
              <a:buFont typeface="Arial MT"/>
              <a:buChar char="•"/>
              <a:tabLst>
                <a:tab pos="772160" algn="l"/>
                <a:tab pos="772795" algn="l"/>
              </a:tabLst>
            </a:pPr>
            <a:r>
              <a:rPr sz="2600" spc="-15" dirty="0">
                <a:latin typeface="Calibri"/>
                <a:cs typeface="Calibri"/>
              </a:rPr>
              <a:t>Reﬂexionar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sobre </a:t>
            </a:r>
            <a:r>
              <a:rPr sz="2600" spc="-5" dirty="0">
                <a:latin typeface="Calibri"/>
                <a:cs typeface="Calibri"/>
              </a:rPr>
              <a:t>su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implicación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personal</a:t>
            </a:r>
            <a:r>
              <a:rPr sz="2600" spc="-5" dirty="0">
                <a:latin typeface="Calibri"/>
                <a:cs typeface="Calibri"/>
              </a:rPr>
              <a:t>, </a:t>
            </a:r>
            <a:r>
              <a:rPr sz="2600" spc="-25" dirty="0">
                <a:latin typeface="Calibri"/>
                <a:cs typeface="Calibri"/>
              </a:rPr>
              <a:t>pero,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 </a:t>
            </a:r>
            <a:r>
              <a:rPr sz="2600" dirty="0">
                <a:latin typeface="Calibri"/>
                <a:cs typeface="Calibri"/>
              </a:rPr>
              <a:t>el </a:t>
            </a:r>
            <a:r>
              <a:rPr sz="2600" spc="-15" dirty="0">
                <a:latin typeface="Calibri"/>
                <a:cs typeface="Calibri"/>
              </a:rPr>
              <a:t>descentramiento,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también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deberá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reﬂexionar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sobre </a:t>
            </a:r>
            <a:r>
              <a:rPr sz="2600" spc="-5" dirty="0">
                <a:latin typeface="Calibri"/>
                <a:cs typeface="Calibri"/>
              </a:rPr>
              <a:t>su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cultura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interiorizada,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que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siempre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consciente.</a:t>
            </a:r>
            <a:endParaRPr sz="2600">
              <a:latin typeface="Calibri"/>
              <a:cs typeface="Calibri"/>
            </a:endParaRPr>
          </a:p>
          <a:p>
            <a:pPr marL="772160" marR="5080" indent="-342900">
              <a:lnSpc>
                <a:spcPts val="3100"/>
              </a:lnSpc>
              <a:spcBef>
                <a:spcPts val="720"/>
              </a:spcBef>
              <a:buFont typeface="Arial MT"/>
              <a:buChar char="•"/>
              <a:tabLst>
                <a:tab pos="772160" algn="l"/>
                <a:tab pos="772795" algn="l"/>
              </a:tabLst>
            </a:pPr>
            <a:r>
              <a:rPr sz="2600" b="1" i="1" spc="-5" dirty="0">
                <a:latin typeface="Calibri"/>
                <a:cs typeface="Calibri"/>
              </a:rPr>
              <a:t>Imágenes</a:t>
            </a:r>
            <a:r>
              <a:rPr sz="2600" b="1" i="1" dirty="0">
                <a:latin typeface="Calibri"/>
                <a:cs typeface="Calibri"/>
              </a:rPr>
              <a:t> y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zonas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sensibles</a:t>
            </a:r>
            <a:r>
              <a:rPr sz="2600" i="1" spc="-5" dirty="0">
                <a:latin typeface="Calibri"/>
                <a:cs typeface="Calibri"/>
              </a:rPr>
              <a:t>: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profesional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vive</a:t>
            </a:r>
            <a:r>
              <a:rPr sz="2600" spc="-5" dirty="0">
                <a:latin typeface="Calibri"/>
                <a:cs typeface="Calibri"/>
              </a:rPr>
              <a:t> choques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emocionales que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condicionan.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>
              <a:latin typeface="Calibri"/>
              <a:cs typeface="Calibri"/>
            </a:endParaRPr>
          </a:p>
          <a:p>
            <a:pPr marL="2705735" marR="2797810">
              <a:lnSpc>
                <a:spcPct val="100800"/>
              </a:lnSpc>
              <a:spcBef>
                <a:spcPts val="2480"/>
              </a:spcBef>
            </a:pPr>
            <a:r>
              <a:rPr sz="2400" i="1" spc="-10" dirty="0">
                <a:latin typeface="Calibri"/>
                <a:cs typeface="Calibri"/>
              </a:rPr>
              <a:t>Zonas </a:t>
            </a:r>
            <a:r>
              <a:rPr sz="2400" i="1" dirty="0">
                <a:latin typeface="Calibri"/>
                <a:cs typeface="Calibri"/>
              </a:rPr>
              <a:t>sensibles </a:t>
            </a:r>
            <a:r>
              <a:rPr sz="2400" spc="-5" dirty="0">
                <a:latin typeface="Calibri"/>
                <a:cs typeface="Calibri"/>
              </a:rPr>
              <a:t>hace </a:t>
            </a:r>
            <a:r>
              <a:rPr sz="2400" spc="-15" dirty="0">
                <a:latin typeface="Calibri"/>
                <a:cs typeface="Calibri"/>
              </a:rPr>
              <a:t>referencia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las fuertes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reacciones </a:t>
            </a:r>
            <a:r>
              <a:rPr sz="2400" spc="-15" dirty="0">
                <a:latin typeface="Calibri"/>
                <a:cs typeface="Calibri"/>
              </a:rPr>
              <a:t>afectivas ante </a:t>
            </a:r>
            <a:r>
              <a:rPr sz="2400" spc="-5" dirty="0">
                <a:latin typeface="Calibri"/>
                <a:cs typeface="Calibri"/>
              </a:rPr>
              <a:t>situaciones </a:t>
            </a:r>
            <a:r>
              <a:rPr sz="2400" dirty="0">
                <a:latin typeface="Calibri"/>
                <a:cs typeface="Calibri"/>
              </a:rPr>
              <a:t>que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provoquen </a:t>
            </a:r>
            <a:r>
              <a:rPr sz="2400" spc="-20" dirty="0">
                <a:latin typeface="Calibri"/>
                <a:cs typeface="Calibri"/>
              </a:rPr>
              <a:t>mayor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sensibilidad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puedan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inhibir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las</a:t>
            </a:r>
            <a:r>
              <a:rPr sz="2400" spc="-10" dirty="0">
                <a:latin typeface="Calibri"/>
                <a:cs typeface="Calibri"/>
              </a:rPr>
              <a:t> competencias profesionales.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800" spc="-5" dirty="0">
                <a:latin typeface="Calibri"/>
                <a:cs typeface="Calibri"/>
              </a:rPr>
              <a:t>Cohen-Emerique,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93646" y="6478730"/>
            <a:ext cx="3260725" cy="144145"/>
            <a:chOff x="8693646" y="6478730"/>
            <a:chExt cx="3260725" cy="144145"/>
          </a:xfrm>
        </p:grpSpPr>
        <p:sp>
          <p:nvSpPr>
            <p:cNvPr id="4" name="object 4"/>
            <p:cNvSpPr/>
            <p:nvPr/>
          </p:nvSpPr>
          <p:spPr>
            <a:xfrm>
              <a:off x="10342571" y="6478730"/>
              <a:ext cx="1611630" cy="144145"/>
            </a:xfrm>
            <a:custGeom>
              <a:avLst/>
              <a:gdLst/>
              <a:ahLst/>
              <a:cxnLst/>
              <a:rect l="l" t="t" r="r" b="b"/>
              <a:pathLst>
                <a:path w="1611629" h="144145">
                  <a:moveTo>
                    <a:pt x="0" y="143984"/>
                  </a:moveTo>
                  <a:lnTo>
                    <a:pt x="1611635" y="143984"/>
                  </a:lnTo>
                  <a:lnTo>
                    <a:pt x="1611635" y="0"/>
                  </a:lnTo>
                  <a:lnTo>
                    <a:pt x="0" y="0"/>
                  </a:lnTo>
                  <a:lnTo>
                    <a:pt x="0" y="143984"/>
                  </a:lnTo>
                  <a:close/>
                </a:path>
              </a:pathLst>
            </a:custGeom>
            <a:solidFill>
              <a:srgbClr val="CE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3646" y="6478730"/>
              <a:ext cx="1649095" cy="144145"/>
            </a:xfrm>
            <a:custGeom>
              <a:avLst/>
              <a:gdLst/>
              <a:ahLst/>
              <a:cxnLst/>
              <a:rect l="l" t="t" r="r" b="b"/>
              <a:pathLst>
                <a:path w="1649095" h="144145">
                  <a:moveTo>
                    <a:pt x="1648924" y="0"/>
                  </a:moveTo>
                  <a:lnTo>
                    <a:pt x="0" y="0"/>
                  </a:lnTo>
                  <a:lnTo>
                    <a:pt x="0" y="143984"/>
                  </a:lnTo>
                  <a:lnTo>
                    <a:pt x="1648924" y="143984"/>
                  </a:lnTo>
                  <a:lnTo>
                    <a:pt x="1648924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656" y="0"/>
            <a:ext cx="11980545" cy="1343025"/>
          </a:xfrm>
          <a:prstGeom prst="rect">
            <a:avLst/>
          </a:prstGeom>
          <a:solidFill>
            <a:srgbClr val="007FE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</a:pPr>
            <a:r>
              <a:rPr spc="-5" dirty="0"/>
              <a:t>Para</a:t>
            </a:r>
            <a:r>
              <a:rPr spc="-15" dirty="0"/>
              <a:t> </a:t>
            </a:r>
            <a:r>
              <a:rPr spc="-5" dirty="0"/>
              <a:t>terminar…</a:t>
            </a:r>
            <a:r>
              <a:rPr spc="-10" dirty="0"/>
              <a:t> </a:t>
            </a:r>
            <a:r>
              <a:rPr spc="-5" dirty="0"/>
              <a:t>algunas</a:t>
            </a:r>
            <a:r>
              <a:rPr spc="-15" dirty="0"/>
              <a:t> </a:t>
            </a:r>
            <a:r>
              <a:rPr spc="-5" dirty="0"/>
              <a:t>preguntas</a:t>
            </a:r>
            <a:r>
              <a:rPr spc="-15" dirty="0"/>
              <a:t> </a:t>
            </a:r>
            <a:r>
              <a:rPr spc="-5" dirty="0"/>
              <a:t>para</a:t>
            </a:r>
            <a:r>
              <a:rPr spc="-15" dirty="0"/>
              <a:t> </a:t>
            </a:r>
            <a:r>
              <a:rPr spc="-5" dirty="0"/>
              <a:t>reflexionar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8972" y="1593596"/>
            <a:ext cx="10351770" cy="441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75"/>
              </a:spcBef>
            </a:pPr>
            <a:r>
              <a:rPr sz="2400" i="1" spc="-5" dirty="0">
                <a:latin typeface="Calibri"/>
                <a:cs typeface="Calibri"/>
              </a:rPr>
              <a:t>¿Puedo reconocer </a:t>
            </a:r>
            <a:r>
              <a:rPr sz="2400" i="1" dirty="0">
                <a:latin typeface="Calibri"/>
                <a:cs typeface="Calibri"/>
              </a:rPr>
              <a:t>situaciones o </a:t>
            </a:r>
            <a:r>
              <a:rPr sz="2400" i="1" spc="-5" dirty="0">
                <a:latin typeface="Calibri"/>
                <a:cs typeface="Calibri"/>
              </a:rPr>
              <a:t>casos </a:t>
            </a:r>
            <a:r>
              <a:rPr sz="2400" i="1" dirty="0">
                <a:latin typeface="Calibri"/>
                <a:cs typeface="Calibri"/>
              </a:rPr>
              <a:t>que me </a:t>
            </a:r>
            <a:r>
              <a:rPr sz="2400" i="1" spc="-5" dirty="0">
                <a:latin typeface="Calibri"/>
                <a:cs typeface="Calibri"/>
              </a:rPr>
              <a:t>provoquen </a:t>
            </a:r>
            <a:r>
              <a:rPr sz="2400" i="1" spc="-10" dirty="0">
                <a:latin typeface="Calibri"/>
                <a:cs typeface="Calibri"/>
              </a:rPr>
              <a:t>“choques </a:t>
            </a:r>
            <a:r>
              <a:rPr sz="2400" i="1" dirty="0">
                <a:latin typeface="Calibri"/>
                <a:cs typeface="Calibri"/>
              </a:rPr>
              <a:t>emocionales” en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el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acompañamiento</a:t>
            </a:r>
            <a:r>
              <a:rPr sz="2400" i="1" dirty="0">
                <a:latin typeface="Calibri"/>
                <a:cs typeface="Calibri"/>
              </a:rPr>
              <a:t> y </a:t>
            </a:r>
            <a:r>
              <a:rPr sz="2400" i="1" spc="-5" dirty="0">
                <a:latin typeface="Calibri"/>
                <a:cs typeface="Calibri"/>
              </a:rPr>
              <a:t>trabajo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directo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en </a:t>
            </a:r>
            <a:r>
              <a:rPr sz="2400" i="1" spc="-10" dirty="0">
                <a:latin typeface="Calibri"/>
                <a:cs typeface="Calibri"/>
              </a:rPr>
              <a:t>interacciones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culturales?</a:t>
            </a:r>
            <a:endParaRPr sz="2400">
              <a:latin typeface="Calibri"/>
              <a:cs typeface="Calibri"/>
            </a:endParaRPr>
          </a:p>
          <a:p>
            <a:pPr marL="36195" marR="28575" algn="ctr">
              <a:lnSpc>
                <a:spcPct val="100000"/>
              </a:lnSpc>
              <a:spcBef>
                <a:spcPts val="25"/>
              </a:spcBef>
            </a:pPr>
            <a:r>
              <a:rPr sz="2400" i="1" spc="-5" dirty="0">
                <a:latin typeface="Calibri"/>
                <a:cs typeface="Calibri"/>
              </a:rPr>
              <a:t>¿Soy </a:t>
            </a:r>
            <a:r>
              <a:rPr sz="2400" i="1" spc="-10" dirty="0">
                <a:latin typeface="Calibri"/>
                <a:cs typeface="Calibri"/>
              </a:rPr>
              <a:t>consciente </a:t>
            </a:r>
            <a:r>
              <a:rPr sz="2400" i="1" dirty="0">
                <a:latin typeface="Calibri"/>
                <a:cs typeface="Calibri"/>
              </a:rPr>
              <a:t>de los prejuicios y </a:t>
            </a:r>
            <a:r>
              <a:rPr sz="2400" i="1" spc="-5" dirty="0">
                <a:latin typeface="Calibri"/>
                <a:cs typeface="Calibri"/>
              </a:rPr>
              <a:t>estereotipos </a:t>
            </a:r>
            <a:r>
              <a:rPr sz="2400" i="1" dirty="0">
                <a:latin typeface="Calibri"/>
                <a:cs typeface="Calibri"/>
              </a:rPr>
              <a:t>que </a:t>
            </a:r>
            <a:r>
              <a:rPr sz="2400" i="1" spc="-10" dirty="0">
                <a:latin typeface="Calibri"/>
                <a:cs typeface="Calibri"/>
              </a:rPr>
              <a:t>tengo </a:t>
            </a:r>
            <a:r>
              <a:rPr sz="2400" i="1" dirty="0">
                <a:latin typeface="Calibri"/>
                <a:cs typeface="Calibri"/>
              </a:rPr>
              <a:t>cuando </a:t>
            </a:r>
            <a:r>
              <a:rPr sz="2400" i="1" spc="-5" dirty="0">
                <a:latin typeface="Calibri"/>
                <a:cs typeface="Calibri"/>
              </a:rPr>
              <a:t>trabajo con </a:t>
            </a:r>
            <a:r>
              <a:rPr sz="2400" i="1" spc="5" dirty="0">
                <a:latin typeface="Calibri"/>
                <a:cs typeface="Calibri"/>
              </a:rPr>
              <a:t>NNAJ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migrantes?</a:t>
            </a:r>
            <a:endParaRPr sz="2400">
              <a:latin typeface="Calibri"/>
              <a:cs typeface="Calibri"/>
            </a:endParaRPr>
          </a:p>
          <a:p>
            <a:pPr marL="198120" marR="191135" algn="ctr">
              <a:lnSpc>
                <a:spcPts val="2810"/>
              </a:lnSpc>
              <a:spcBef>
                <a:spcPts val="175"/>
              </a:spcBef>
            </a:pPr>
            <a:r>
              <a:rPr sz="2400" i="1" spc="-15" dirty="0">
                <a:latin typeface="Calibri"/>
                <a:cs typeface="Calibri"/>
              </a:rPr>
              <a:t>¿Reconozco </a:t>
            </a:r>
            <a:r>
              <a:rPr sz="2400" i="1" dirty="0">
                <a:latin typeface="Calibri"/>
                <a:cs typeface="Calibri"/>
              </a:rPr>
              <a:t>la </a:t>
            </a:r>
            <a:r>
              <a:rPr sz="2400" i="1" spc="-5" dirty="0">
                <a:latin typeface="Calibri"/>
                <a:cs typeface="Calibri"/>
              </a:rPr>
              <a:t>complejidad </a:t>
            </a:r>
            <a:r>
              <a:rPr sz="2400" i="1" dirty="0">
                <a:latin typeface="Calibri"/>
                <a:cs typeface="Calibri"/>
              </a:rPr>
              <a:t>de los </a:t>
            </a:r>
            <a:r>
              <a:rPr sz="2400" i="1" spc="-10" dirty="0">
                <a:latin typeface="Calibri"/>
                <a:cs typeface="Calibri"/>
              </a:rPr>
              <a:t>factores </a:t>
            </a:r>
            <a:r>
              <a:rPr sz="2400" i="1" dirty="0">
                <a:latin typeface="Calibri"/>
                <a:cs typeface="Calibri"/>
              </a:rPr>
              <a:t>que </a:t>
            </a:r>
            <a:r>
              <a:rPr sz="2400" i="1" spc="-5" dirty="0">
                <a:latin typeface="Calibri"/>
                <a:cs typeface="Calibri"/>
              </a:rPr>
              <a:t>interfieren </a:t>
            </a:r>
            <a:r>
              <a:rPr sz="2400" i="1" dirty="0">
                <a:latin typeface="Calibri"/>
                <a:cs typeface="Calibri"/>
              </a:rPr>
              <a:t>en cualquier </a:t>
            </a:r>
            <a:r>
              <a:rPr sz="2400" i="1" spc="-5" dirty="0">
                <a:latin typeface="Calibri"/>
                <a:cs typeface="Calibri"/>
              </a:rPr>
              <a:t>encuentro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intercultural?</a:t>
            </a:r>
            <a:endParaRPr sz="2400">
              <a:latin typeface="Calibri"/>
              <a:cs typeface="Calibri"/>
            </a:endParaRPr>
          </a:p>
          <a:p>
            <a:pPr marL="106680" marR="99695" algn="ctr">
              <a:lnSpc>
                <a:spcPts val="2900"/>
              </a:lnSpc>
              <a:spcBef>
                <a:spcPts val="20"/>
              </a:spcBef>
            </a:pPr>
            <a:r>
              <a:rPr sz="2400" i="1" dirty="0">
                <a:latin typeface="Calibri"/>
                <a:cs typeface="Calibri"/>
              </a:rPr>
              <a:t>¿Logro </a:t>
            </a:r>
            <a:r>
              <a:rPr sz="2400" i="1" spc="-5" dirty="0">
                <a:latin typeface="Calibri"/>
                <a:cs typeface="Calibri"/>
              </a:rPr>
              <a:t>reconocer </a:t>
            </a:r>
            <a:r>
              <a:rPr sz="2400" i="1" dirty="0">
                <a:latin typeface="Calibri"/>
                <a:cs typeface="Calibri"/>
              </a:rPr>
              <a:t>las </a:t>
            </a:r>
            <a:r>
              <a:rPr sz="2400" i="1" spc="-10" dirty="0">
                <a:latin typeface="Calibri"/>
                <a:cs typeface="Calibri"/>
              </a:rPr>
              <a:t>zonas </a:t>
            </a:r>
            <a:r>
              <a:rPr sz="2400" i="1" dirty="0">
                <a:latin typeface="Calibri"/>
                <a:cs typeface="Calibri"/>
              </a:rPr>
              <a:t>sensibles que </a:t>
            </a:r>
            <a:r>
              <a:rPr sz="2400" i="1" spc="-5" dirty="0">
                <a:latin typeface="Calibri"/>
                <a:cs typeface="Calibri"/>
              </a:rPr>
              <a:t>aparecen </a:t>
            </a:r>
            <a:r>
              <a:rPr sz="2400" i="1" dirty="0">
                <a:latin typeface="Calibri"/>
                <a:cs typeface="Calibri"/>
              </a:rPr>
              <a:t>en las </a:t>
            </a:r>
            <a:r>
              <a:rPr sz="2400" i="1" spc="-10" dirty="0">
                <a:latin typeface="Calibri"/>
                <a:cs typeface="Calibri"/>
              </a:rPr>
              <a:t>interacciones </a:t>
            </a:r>
            <a:r>
              <a:rPr sz="2400" i="1" dirty="0">
                <a:latin typeface="Calibri"/>
                <a:cs typeface="Calibri"/>
              </a:rPr>
              <a:t>de ayuda y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acompañamiento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los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migrantes</a:t>
            </a:r>
            <a:r>
              <a:rPr sz="2400" i="1" dirty="0">
                <a:latin typeface="Calibri"/>
                <a:cs typeface="Calibri"/>
              </a:rPr>
              <a:t> en </a:t>
            </a:r>
            <a:r>
              <a:rPr sz="2400" i="1" spc="-5" dirty="0">
                <a:latin typeface="Calibri"/>
                <a:cs typeface="Calibri"/>
              </a:rPr>
              <a:t>dificultad?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5041265">
              <a:lnSpc>
                <a:spcPts val="2845"/>
              </a:lnSpc>
            </a:pPr>
            <a:r>
              <a:rPr sz="2400" i="1" spc="-80" dirty="0">
                <a:latin typeface="Calibri"/>
                <a:cs typeface="Calibri"/>
              </a:rPr>
              <a:t>Y..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45"/>
              </a:lnSpc>
            </a:pPr>
            <a:r>
              <a:rPr sz="2400" i="1" dirty="0">
                <a:latin typeface="Calibri"/>
                <a:cs typeface="Calibri"/>
              </a:rPr>
              <a:t>¿Qué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hago</a:t>
            </a:r>
            <a:r>
              <a:rPr sz="2400" i="1" spc="-5" dirty="0">
                <a:latin typeface="Calibri"/>
                <a:cs typeface="Calibri"/>
              </a:rPr>
              <a:t> como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profesional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para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abordar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que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pasa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cuando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intervengo?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i="1" spc="-10" dirty="0">
                <a:latin typeface="Calibri"/>
                <a:cs typeface="Calibri"/>
              </a:rPr>
              <a:t>¿Cuento </a:t>
            </a:r>
            <a:r>
              <a:rPr sz="2400" i="1" spc="-5" dirty="0">
                <a:latin typeface="Calibri"/>
                <a:cs typeface="Calibri"/>
              </a:rPr>
              <a:t>con </a:t>
            </a:r>
            <a:r>
              <a:rPr sz="2400" i="1" spc="-10" dirty="0">
                <a:latin typeface="Calibri"/>
                <a:cs typeface="Calibri"/>
              </a:rPr>
              <a:t>instancias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de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cuidado</a:t>
            </a:r>
            <a:r>
              <a:rPr sz="2400" i="1" spc="-5" dirty="0">
                <a:latin typeface="Calibri"/>
                <a:cs typeface="Calibri"/>
              </a:rPr>
              <a:t> profesional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/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supervisión</a:t>
            </a:r>
            <a:r>
              <a:rPr sz="2400" i="1" spc="-5" dirty="0">
                <a:latin typeface="Calibri"/>
                <a:cs typeface="Calibri"/>
              </a:rPr>
              <a:t> con </a:t>
            </a:r>
            <a:r>
              <a:rPr sz="2400" i="1" dirty="0">
                <a:latin typeface="Calibri"/>
                <a:cs typeface="Calibri"/>
              </a:rPr>
              <a:t>mi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equipo?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644" y="3248660"/>
            <a:ext cx="345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Muchas</a:t>
            </a:r>
            <a:r>
              <a:rPr sz="3600" spc="-60" dirty="0"/>
              <a:t> </a:t>
            </a:r>
            <a:r>
              <a:rPr sz="3600" spc="-5" dirty="0"/>
              <a:t>gracias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8098" y="1313727"/>
            <a:ext cx="2155492" cy="1749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93646" y="6478730"/>
            <a:ext cx="3260725" cy="144145"/>
            <a:chOff x="8693646" y="6478730"/>
            <a:chExt cx="3260725" cy="144145"/>
          </a:xfrm>
        </p:grpSpPr>
        <p:sp>
          <p:nvSpPr>
            <p:cNvPr id="4" name="object 4"/>
            <p:cNvSpPr/>
            <p:nvPr/>
          </p:nvSpPr>
          <p:spPr>
            <a:xfrm>
              <a:off x="10342571" y="6478730"/>
              <a:ext cx="1611630" cy="144145"/>
            </a:xfrm>
            <a:custGeom>
              <a:avLst/>
              <a:gdLst/>
              <a:ahLst/>
              <a:cxnLst/>
              <a:rect l="l" t="t" r="r" b="b"/>
              <a:pathLst>
                <a:path w="1611629" h="144145">
                  <a:moveTo>
                    <a:pt x="0" y="143984"/>
                  </a:moveTo>
                  <a:lnTo>
                    <a:pt x="1611635" y="143984"/>
                  </a:lnTo>
                  <a:lnTo>
                    <a:pt x="1611635" y="0"/>
                  </a:lnTo>
                  <a:lnTo>
                    <a:pt x="0" y="0"/>
                  </a:lnTo>
                  <a:lnTo>
                    <a:pt x="0" y="143984"/>
                  </a:lnTo>
                  <a:close/>
                </a:path>
              </a:pathLst>
            </a:custGeom>
            <a:solidFill>
              <a:srgbClr val="CE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3646" y="6478730"/>
              <a:ext cx="1649095" cy="144145"/>
            </a:xfrm>
            <a:custGeom>
              <a:avLst/>
              <a:gdLst/>
              <a:ahLst/>
              <a:cxnLst/>
              <a:rect l="l" t="t" r="r" b="b"/>
              <a:pathLst>
                <a:path w="1649095" h="144145">
                  <a:moveTo>
                    <a:pt x="1648924" y="0"/>
                  </a:moveTo>
                  <a:lnTo>
                    <a:pt x="0" y="0"/>
                  </a:lnTo>
                  <a:lnTo>
                    <a:pt x="0" y="143984"/>
                  </a:lnTo>
                  <a:lnTo>
                    <a:pt x="1648924" y="143984"/>
                  </a:lnTo>
                  <a:lnTo>
                    <a:pt x="1648924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656" y="0"/>
            <a:ext cx="11980545" cy="1343025"/>
          </a:xfrm>
          <a:prstGeom prst="rect">
            <a:avLst/>
          </a:prstGeom>
          <a:solidFill>
            <a:srgbClr val="007FE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</a:pPr>
            <a:r>
              <a:rPr spc="-5" dirty="0"/>
              <a:t>Contexto</a:t>
            </a:r>
            <a:r>
              <a:rPr spc="-15" dirty="0"/>
              <a:t> </a:t>
            </a:r>
            <a:r>
              <a:rPr spc="-5" dirty="0"/>
              <a:t>actual</a:t>
            </a:r>
            <a:r>
              <a:rPr spc="-10" dirty="0"/>
              <a:t> </a:t>
            </a:r>
            <a:r>
              <a:rPr spc="-5" dirty="0"/>
              <a:t>sobre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Migración</a:t>
            </a:r>
            <a:r>
              <a:rPr spc="-15" dirty="0"/>
              <a:t> </a:t>
            </a:r>
            <a:r>
              <a:rPr spc="-5" dirty="0"/>
              <a:t>en</a:t>
            </a:r>
            <a:r>
              <a:rPr spc="-10" dirty="0"/>
              <a:t> </a:t>
            </a:r>
            <a:r>
              <a:rPr spc="-5" dirty="0"/>
              <a:t>Chile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8340" y="1534667"/>
            <a:ext cx="10629265" cy="1943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 MT"/>
                <a:cs typeface="Arial MT"/>
              </a:rPr>
              <a:t>Nos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encontramos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contexto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aumento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diversidad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cultural</a:t>
            </a:r>
            <a:endParaRPr sz="2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 MT"/>
                <a:cs typeface="Arial MT"/>
              </a:rPr>
              <a:t>Aumento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población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migrante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los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últimos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años</a:t>
            </a:r>
            <a:endParaRPr sz="2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 MT"/>
                <a:cs typeface="Arial MT"/>
              </a:rPr>
              <a:t>Aumento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ingresos</a:t>
            </a:r>
            <a:r>
              <a:rPr sz="2600" dirty="0">
                <a:latin typeface="Arial MT"/>
                <a:cs typeface="Arial MT"/>
              </a:rPr>
              <a:t> por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pasos no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habilitados</a:t>
            </a:r>
            <a:r>
              <a:rPr sz="2600" dirty="0">
                <a:latin typeface="Arial MT"/>
                <a:cs typeface="Arial MT"/>
              </a:rPr>
              <a:t> desde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el 2020</a:t>
            </a:r>
            <a:endParaRPr sz="2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 MT"/>
                <a:cs typeface="Arial MT"/>
              </a:rPr>
              <a:t>Mayor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vulnerabilidad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encuentran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personas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migrantes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2416" y="4114800"/>
            <a:ext cx="10088880" cy="2109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93646" y="6478730"/>
            <a:ext cx="3260725" cy="144145"/>
            <a:chOff x="8693646" y="6478730"/>
            <a:chExt cx="3260725" cy="144145"/>
          </a:xfrm>
        </p:grpSpPr>
        <p:sp>
          <p:nvSpPr>
            <p:cNvPr id="4" name="object 4"/>
            <p:cNvSpPr/>
            <p:nvPr/>
          </p:nvSpPr>
          <p:spPr>
            <a:xfrm>
              <a:off x="10342571" y="6478730"/>
              <a:ext cx="1611630" cy="144145"/>
            </a:xfrm>
            <a:custGeom>
              <a:avLst/>
              <a:gdLst/>
              <a:ahLst/>
              <a:cxnLst/>
              <a:rect l="l" t="t" r="r" b="b"/>
              <a:pathLst>
                <a:path w="1611629" h="144145">
                  <a:moveTo>
                    <a:pt x="0" y="143984"/>
                  </a:moveTo>
                  <a:lnTo>
                    <a:pt x="1611635" y="143984"/>
                  </a:lnTo>
                  <a:lnTo>
                    <a:pt x="1611635" y="0"/>
                  </a:lnTo>
                  <a:lnTo>
                    <a:pt x="0" y="0"/>
                  </a:lnTo>
                  <a:lnTo>
                    <a:pt x="0" y="143984"/>
                  </a:lnTo>
                  <a:close/>
                </a:path>
              </a:pathLst>
            </a:custGeom>
            <a:solidFill>
              <a:srgbClr val="CE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3646" y="6478730"/>
              <a:ext cx="1649095" cy="144145"/>
            </a:xfrm>
            <a:custGeom>
              <a:avLst/>
              <a:gdLst/>
              <a:ahLst/>
              <a:cxnLst/>
              <a:rect l="l" t="t" r="r" b="b"/>
              <a:pathLst>
                <a:path w="1649095" h="144145">
                  <a:moveTo>
                    <a:pt x="1648924" y="0"/>
                  </a:moveTo>
                  <a:lnTo>
                    <a:pt x="0" y="0"/>
                  </a:lnTo>
                  <a:lnTo>
                    <a:pt x="0" y="143984"/>
                  </a:lnTo>
                  <a:lnTo>
                    <a:pt x="1648924" y="143984"/>
                  </a:lnTo>
                  <a:lnTo>
                    <a:pt x="1648924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14207" y="1633565"/>
            <a:ext cx="7100533" cy="350847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40457" y="5213603"/>
            <a:ext cx="726313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85"/>
              </a:spcBef>
            </a:pPr>
            <a:r>
              <a:rPr sz="1400" spc="75" dirty="0">
                <a:latin typeface="Calibri"/>
                <a:cs typeface="Calibri"/>
              </a:rPr>
              <a:t>Fuente: </a:t>
            </a:r>
            <a:r>
              <a:rPr sz="1400" spc="80" dirty="0">
                <a:latin typeface="Calibri"/>
                <a:cs typeface="Calibri"/>
              </a:rPr>
              <a:t>Maldonado, Martínez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Martínez </a:t>
            </a:r>
            <a:r>
              <a:rPr sz="1400" spc="75" dirty="0">
                <a:latin typeface="Calibri"/>
                <a:cs typeface="Calibri"/>
              </a:rPr>
              <a:t>(2018). Protección social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migración. </a:t>
            </a:r>
            <a:r>
              <a:rPr sz="1400" spc="60" dirty="0">
                <a:latin typeface="Calibri"/>
                <a:cs typeface="Calibri"/>
              </a:rPr>
              <a:t>Una 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mirada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desde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las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vulnerabilidades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lo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largo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del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ciclo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de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la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migración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de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la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vida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de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las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personas.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1656" y="0"/>
            <a:ext cx="11980545" cy="1343025"/>
          </a:xfrm>
          <a:prstGeom prst="rect">
            <a:avLst/>
          </a:prstGeom>
          <a:solidFill>
            <a:srgbClr val="007FE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F2F2F2"/>
                </a:solidFill>
              </a:rPr>
              <a:t>La</a:t>
            </a:r>
            <a:r>
              <a:rPr spc="-20" dirty="0">
                <a:solidFill>
                  <a:srgbClr val="F2F2F2"/>
                </a:solidFill>
              </a:rPr>
              <a:t> </a:t>
            </a:r>
            <a:r>
              <a:rPr spc="-5" dirty="0">
                <a:solidFill>
                  <a:srgbClr val="F2F2F2"/>
                </a:solidFill>
              </a:rPr>
              <a:t>importancia</a:t>
            </a:r>
            <a:r>
              <a:rPr spc="-15" dirty="0">
                <a:solidFill>
                  <a:srgbClr val="F2F2F2"/>
                </a:solidFill>
              </a:rPr>
              <a:t> </a:t>
            </a:r>
            <a:r>
              <a:rPr spc="-5" dirty="0">
                <a:solidFill>
                  <a:srgbClr val="F2F2F2"/>
                </a:solidFill>
              </a:rPr>
              <a:t>de</a:t>
            </a:r>
            <a:r>
              <a:rPr spc="-15" dirty="0">
                <a:solidFill>
                  <a:srgbClr val="F2F2F2"/>
                </a:solidFill>
              </a:rPr>
              <a:t> </a:t>
            </a:r>
            <a:r>
              <a:rPr spc="-10" dirty="0">
                <a:solidFill>
                  <a:srgbClr val="F2F2F2"/>
                </a:solidFill>
              </a:rPr>
              <a:t>conocer</a:t>
            </a:r>
            <a:r>
              <a:rPr spc="-5" dirty="0">
                <a:solidFill>
                  <a:srgbClr val="F2F2F2"/>
                </a:solidFill>
              </a:rPr>
              <a:t> el</a:t>
            </a:r>
            <a:r>
              <a:rPr spc="-15" dirty="0">
                <a:solidFill>
                  <a:srgbClr val="F2F2F2"/>
                </a:solidFill>
              </a:rPr>
              <a:t> </a:t>
            </a:r>
            <a:r>
              <a:rPr spc="-5" dirty="0">
                <a:solidFill>
                  <a:srgbClr val="F2F2F2"/>
                </a:solidFill>
              </a:rPr>
              <a:t>CICLO</a:t>
            </a:r>
            <a:r>
              <a:rPr dirty="0">
                <a:solidFill>
                  <a:srgbClr val="F2F2F2"/>
                </a:solidFill>
              </a:rPr>
              <a:t> </a:t>
            </a:r>
            <a:r>
              <a:rPr spc="-35" dirty="0">
                <a:solidFill>
                  <a:srgbClr val="F2F2F2"/>
                </a:solidFill>
              </a:rPr>
              <a:t>MIGRATORIO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93646" y="6478730"/>
            <a:ext cx="3260725" cy="144145"/>
            <a:chOff x="8693646" y="6478730"/>
            <a:chExt cx="3260725" cy="144145"/>
          </a:xfrm>
        </p:grpSpPr>
        <p:sp>
          <p:nvSpPr>
            <p:cNvPr id="4" name="object 4"/>
            <p:cNvSpPr/>
            <p:nvPr/>
          </p:nvSpPr>
          <p:spPr>
            <a:xfrm>
              <a:off x="10342571" y="6478730"/>
              <a:ext cx="1611630" cy="144145"/>
            </a:xfrm>
            <a:custGeom>
              <a:avLst/>
              <a:gdLst/>
              <a:ahLst/>
              <a:cxnLst/>
              <a:rect l="l" t="t" r="r" b="b"/>
              <a:pathLst>
                <a:path w="1611629" h="144145">
                  <a:moveTo>
                    <a:pt x="0" y="143984"/>
                  </a:moveTo>
                  <a:lnTo>
                    <a:pt x="1611635" y="143984"/>
                  </a:lnTo>
                  <a:lnTo>
                    <a:pt x="1611635" y="0"/>
                  </a:lnTo>
                  <a:lnTo>
                    <a:pt x="0" y="0"/>
                  </a:lnTo>
                  <a:lnTo>
                    <a:pt x="0" y="143984"/>
                  </a:lnTo>
                  <a:close/>
                </a:path>
              </a:pathLst>
            </a:custGeom>
            <a:solidFill>
              <a:srgbClr val="CE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3646" y="6478730"/>
              <a:ext cx="1649095" cy="144145"/>
            </a:xfrm>
            <a:custGeom>
              <a:avLst/>
              <a:gdLst/>
              <a:ahLst/>
              <a:cxnLst/>
              <a:rect l="l" t="t" r="r" b="b"/>
              <a:pathLst>
                <a:path w="1649095" h="144145">
                  <a:moveTo>
                    <a:pt x="1648924" y="0"/>
                  </a:moveTo>
                  <a:lnTo>
                    <a:pt x="0" y="0"/>
                  </a:lnTo>
                  <a:lnTo>
                    <a:pt x="0" y="143984"/>
                  </a:lnTo>
                  <a:lnTo>
                    <a:pt x="1648924" y="143984"/>
                  </a:lnTo>
                  <a:lnTo>
                    <a:pt x="1648924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656" y="0"/>
            <a:ext cx="11980545" cy="1343025"/>
          </a:xfrm>
          <a:prstGeom prst="rect">
            <a:avLst/>
          </a:prstGeom>
          <a:solidFill>
            <a:srgbClr val="007FE0"/>
          </a:solidFill>
        </p:spPr>
        <p:txBody>
          <a:bodyPr vert="horz" wrap="square" lIns="0" tIns="260985" rIns="0" bIns="0" rtlCol="0">
            <a:spAutoFit/>
          </a:bodyPr>
          <a:lstStyle/>
          <a:p>
            <a:pPr marL="488950" marR="868680">
              <a:lnSpc>
                <a:spcPct val="101899"/>
              </a:lnSpc>
              <a:spcBef>
                <a:spcPts val="2055"/>
              </a:spcBef>
            </a:pPr>
            <a:r>
              <a:rPr spc="-5" dirty="0"/>
              <a:t>Factores de </a:t>
            </a:r>
            <a:r>
              <a:rPr spc="-10" dirty="0"/>
              <a:t>vulnerabilidad, </a:t>
            </a:r>
            <a:r>
              <a:rPr spc="-5" dirty="0"/>
              <a:t>desigualdad </a:t>
            </a:r>
            <a:r>
              <a:rPr dirty="0"/>
              <a:t>y </a:t>
            </a:r>
            <a:r>
              <a:rPr spc="-5" dirty="0"/>
              <a:t>necesidades </a:t>
            </a:r>
            <a:r>
              <a:rPr spc="-87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protección</a:t>
            </a:r>
            <a:r>
              <a:rPr spc="-10" dirty="0"/>
              <a:t> social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2075505" y="1775724"/>
            <a:ext cx="7883525" cy="3468370"/>
            <a:chOff x="2075505" y="1775724"/>
            <a:chExt cx="7883525" cy="346837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8744" y="1775724"/>
              <a:ext cx="7800115" cy="34440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88205" y="4875105"/>
              <a:ext cx="2447290" cy="356235"/>
            </a:xfrm>
            <a:custGeom>
              <a:avLst/>
              <a:gdLst/>
              <a:ahLst/>
              <a:cxnLst/>
              <a:rect l="l" t="t" r="r" b="b"/>
              <a:pathLst>
                <a:path w="2447290" h="356235">
                  <a:moveTo>
                    <a:pt x="1223352" y="0"/>
                  </a:moveTo>
                  <a:lnTo>
                    <a:pt x="1145986" y="349"/>
                  </a:lnTo>
                  <a:lnTo>
                    <a:pt x="1069898" y="1385"/>
                  </a:lnTo>
                  <a:lnTo>
                    <a:pt x="995232" y="3086"/>
                  </a:lnTo>
                  <a:lnTo>
                    <a:pt x="922131" y="5431"/>
                  </a:lnTo>
                  <a:lnTo>
                    <a:pt x="850739" y="8399"/>
                  </a:lnTo>
                  <a:lnTo>
                    <a:pt x="781199" y="11970"/>
                  </a:lnTo>
                  <a:lnTo>
                    <a:pt x="713654" y="16122"/>
                  </a:lnTo>
                  <a:lnTo>
                    <a:pt x="648248" y="20835"/>
                  </a:lnTo>
                  <a:lnTo>
                    <a:pt x="585124" y="26089"/>
                  </a:lnTo>
                  <a:lnTo>
                    <a:pt x="524425" y="31861"/>
                  </a:lnTo>
                  <a:lnTo>
                    <a:pt x="466294" y="38132"/>
                  </a:lnTo>
                  <a:lnTo>
                    <a:pt x="410875" y="44881"/>
                  </a:lnTo>
                  <a:lnTo>
                    <a:pt x="358311" y="52086"/>
                  </a:lnTo>
                  <a:lnTo>
                    <a:pt x="308746" y="59727"/>
                  </a:lnTo>
                  <a:lnTo>
                    <a:pt x="262322" y="67783"/>
                  </a:lnTo>
                  <a:lnTo>
                    <a:pt x="219184" y="76233"/>
                  </a:lnTo>
                  <a:lnTo>
                    <a:pt x="179473" y="85056"/>
                  </a:lnTo>
                  <a:lnTo>
                    <a:pt x="110911" y="103740"/>
                  </a:lnTo>
                  <a:lnTo>
                    <a:pt x="57781" y="123668"/>
                  </a:lnTo>
                  <a:lnTo>
                    <a:pt x="21231" y="144672"/>
                  </a:lnTo>
                  <a:lnTo>
                    <a:pt x="0" y="177833"/>
                  </a:lnTo>
                  <a:lnTo>
                    <a:pt x="2406" y="189079"/>
                  </a:lnTo>
                  <a:lnTo>
                    <a:pt x="37362" y="221620"/>
                  </a:lnTo>
                  <a:lnTo>
                    <a:pt x="82345" y="242107"/>
                  </a:lnTo>
                  <a:lnTo>
                    <a:pt x="143335" y="261433"/>
                  </a:lnTo>
                  <a:lnTo>
                    <a:pt x="219184" y="279433"/>
                  </a:lnTo>
                  <a:lnTo>
                    <a:pt x="262322" y="287883"/>
                  </a:lnTo>
                  <a:lnTo>
                    <a:pt x="308746" y="295939"/>
                  </a:lnTo>
                  <a:lnTo>
                    <a:pt x="358311" y="303580"/>
                  </a:lnTo>
                  <a:lnTo>
                    <a:pt x="410875" y="310786"/>
                  </a:lnTo>
                  <a:lnTo>
                    <a:pt x="466294" y="317534"/>
                  </a:lnTo>
                  <a:lnTo>
                    <a:pt x="524425" y="323805"/>
                  </a:lnTo>
                  <a:lnTo>
                    <a:pt x="585124" y="329577"/>
                  </a:lnTo>
                  <a:lnTo>
                    <a:pt x="648248" y="334831"/>
                  </a:lnTo>
                  <a:lnTo>
                    <a:pt x="713654" y="339544"/>
                  </a:lnTo>
                  <a:lnTo>
                    <a:pt x="781199" y="343697"/>
                  </a:lnTo>
                  <a:lnTo>
                    <a:pt x="850739" y="347267"/>
                  </a:lnTo>
                  <a:lnTo>
                    <a:pt x="922131" y="350236"/>
                  </a:lnTo>
                  <a:lnTo>
                    <a:pt x="995232" y="352581"/>
                  </a:lnTo>
                  <a:lnTo>
                    <a:pt x="1069898" y="354281"/>
                  </a:lnTo>
                  <a:lnTo>
                    <a:pt x="1145986" y="355317"/>
                  </a:lnTo>
                  <a:lnTo>
                    <a:pt x="1223352" y="355667"/>
                  </a:lnTo>
                  <a:lnTo>
                    <a:pt x="1300719" y="355317"/>
                  </a:lnTo>
                  <a:lnTo>
                    <a:pt x="1376807" y="354281"/>
                  </a:lnTo>
                  <a:lnTo>
                    <a:pt x="1451473" y="352581"/>
                  </a:lnTo>
                  <a:lnTo>
                    <a:pt x="1524574" y="350236"/>
                  </a:lnTo>
                  <a:lnTo>
                    <a:pt x="1595966" y="347267"/>
                  </a:lnTo>
                  <a:lnTo>
                    <a:pt x="1665506" y="343697"/>
                  </a:lnTo>
                  <a:lnTo>
                    <a:pt x="1733051" y="339544"/>
                  </a:lnTo>
                  <a:lnTo>
                    <a:pt x="1798457" y="334831"/>
                  </a:lnTo>
                  <a:lnTo>
                    <a:pt x="1861582" y="329577"/>
                  </a:lnTo>
                  <a:lnTo>
                    <a:pt x="1922281" y="323805"/>
                  </a:lnTo>
                  <a:lnTo>
                    <a:pt x="1980412" y="317534"/>
                  </a:lnTo>
                  <a:lnTo>
                    <a:pt x="2035831" y="310786"/>
                  </a:lnTo>
                  <a:lnTo>
                    <a:pt x="2088394" y="303580"/>
                  </a:lnTo>
                  <a:lnTo>
                    <a:pt x="2137960" y="295939"/>
                  </a:lnTo>
                  <a:lnTo>
                    <a:pt x="2184384" y="287883"/>
                  </a:lnTo>
                  <a:lnTo>
                    <a:pt x="2227522" y="279433"/>
                  </a:lnTo>
                  <a:lnTo>
                    <a:pt x="2267233" y="270610"/>
                  </a:lnTo>
                  <a:lnTo>
                    <a:pt x="2335795" y="251926"/>
                  </a:lnTo>
                  <a:lnTo>
                    <a:pt x="2388925" y="231998"/>
                  </a:lnTo>
                  <a:lnTo>
                    <a:pt x="2425475" y="210994"/>
                  </a:lnTo>
                  <a:lnTo>
                    <a:pt x="2446707" y="177833"/>
                  </a:lnTo>
                  <a:lnTo>
                    <a:pt x="2444300" y="166586"/>
                  </a:lnTo>
                  <a:lnTo>
                    <a:pt x="2409344" y="134045"/>
                  </a:lnTo>
                  <a:lnTo>
                    <a:pt x="2364361" y="113559"/>
                  </a:lnTo>
                  <a:lnTo>
                    <a:pt x="2303371" y="94232"/>
                  </a:lnTo>
                  <a:lnTo>
                    <a:pt x="2227522" y="76233"/>
                  </a:lnTo>
                  <a:lnTo>
                    <a:pt x="2184384" y="67783"/>
                  </a:lnTo>
                  <a:lnTo>
                    <a:pt x="2137960" y="59727"/>
                  </a:lnTo>
                  <a:lnTo>
                    <a:pt x="2088394" y="52086"/>
                  </a:lnTo>
                  <a:lnTo>
                    <a:pt x="2035831" y="44881"/>
                  </a:lnTo>
                  <a:lnTo>
                    <a:pt x="1980412" y="38132"/>
                  </a:lnTo>
                  <a:lnTo>
                    <a:pt x="1922281" y="31861"/>
                  </a:lnTo>
                  <a:lnTo>
                    <a:pt x="1861582" y="26089"/>
                  </a:lnTo>
                  <a:lnTo>
                    <a:pt x="1798457" y="20835"/>
                  </a:lnTo>
                  <a:lnTo>
                    <a:pt x="1733051" y="16122"/>
                  </a:lnTo>
                  <a:lnTo>
                    <a:pt x="1665506" y="11970"/>
                  </a:lnTo>
                  <a:lnTo>
                    <a:pt x="1595966" y="8399"/>
                  </a:lnTo>
                  <a:lnTo>
                    <a:pt x="1524574" y="5431"/>
                  </a:lnTo>
                  <a:lnTo>
                    <a:pt x="1451473" y="3086"/>
                  </a:lnTo>
                  <a:lnTo>
                    <a:pt x="1376807" y="1385"/>
                  </a:lnTo>
                  <a:lnTo>
                    <a:pt x="1300719" y="349"/>
                  </a:lnTo>
                  <a:lnTo>
                    <a:pt x="1223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88205" y="4875105"/>
              <a:ext cx="2447290" cy="356235"/>
            </a:xfrm>
            <a:custGeom>
              <a:avLst/>
              <a:gdLst/>
              <a:ahLst/>
              <a:cxnLst/>
              <a:rect l="l" t="t" r="r" b="b"/>
              <a:pathLst>
                <a:path w="2447290" h="356235">
                  <a:moveTo>
                    <a:pt x="0" y="177833"/>
                  </a:moveTo>
                  <a:lnTo>
                    <a:pt x="21231" y="144672"/>
                  </a:lnTo>
                  <a:lnTo>
                    <a:pt x="57781" y="123668"/>
                  </a:lnTo>
                  <a:lnTo>
                    <a:pt x="110911" y="103740"/>
                  </a:lnTo>
                  <a:lnTo>
                    <a:pt x="179473" y="85056"/>
                  </a:lnTo>
                  <a:lnTo>
                    <a:pt x="219184" y="76233"/>
                  </a:lnTo>
                  <a:lnTo>
                    <a:pt x="262322" y="67783"/>
                  </a:lnTo>
                  <a:lnTo>
                    <a:pt x="308746" y="59727"/>
                  </a:lnTo>
                  <a:lnTo>
                    <a:pt x="358311" y="52086"/>
                  </a:lnTo>
                  <a:lnTo>
                    <a:pt x="410875" y="44881"/>
                  </a:lnTo>
                  <a:lnTo>
                    <a:pt x="466294" y="38132"/>
                  </a:lnTo>
                  <a:lnTo>
                    <a:pt x="524425" y="31861"/>
                  </a:lnTo>
                  <a:lnTo>
                    <a:pt x="585124" y="26089"/>
                  </a:lnTo>
                  <a:lnTo>
                    <a:pt x="648248" y="20835"/>
                  </a:lnTo>
                  <a:lnTo>
                    <a:pt x="713654" y="16122"/>
                  </a:lnTo>
                  <a:lnTo>
                    <a:pt x="781199" y="11970"/>
                  </a:lnTo>
                  <a:lnTo>
                    <a:pt x="850739" y="8399"/>
                  </a:lnTo>
                  <a:lnTo>
                    <a:pt x="922131" y="5431"/>
                  </a:lnTo>
                  <a:lnTo>
                    <a:pt x="995232" y="3086"/>
                  </a:lnTo>
                  <a:lnTo>
                    <a:pt x="1069898" y="1385"/>
                  </a:lnTo>
                  <a:lnTo>
                    <a:pt x="1145986" y="349"/>
                  </a:lnTo>
                  <a:lnTo>
                    <a:pt x="1223353" y="0"/>
                  </a:lnTo>
                  <a:lnTo>
                    <a:pt x="1300719" y="349"/>
                  </a:lnTo>
                  <a:lnTo>
                    <a:pt x="1376807" y="1385"/>
                  </a:lnTo>
                  <a:lnTo>
                    <a:pt x="1451474" y="3086"/>
                  </a:lnTo>
                  <a:lnTo>
                    <a:pt x="1524574" y="5431"/>
                  </a:lnTo>
                  <a:lnTo>
                    <a:pt x="1595966" y="8399"/>
                  </a:lnTo>
                  <a:lnTo>
                    <a:pt x="1665506" y="11970"/>
                  </a:lnTo>
                  <a:lnTo>
                    <a:pt x="1733051" y="16122"/>
                  </a:lnTo>
                  <a:lnTo>
                    <a:pt x="1798458" y="20835"/>
                  </a:lnTo>
                  <a:lnTo>
                    <a:pt x="1861582" y="26089"/>
                  </a:lnTo>
                  <a:lnTo>
                    <a:pt x="1922281" y="31861"/>
                  </a:lnTo>
                  <a:lnTo>
                    <a:pt x="1980412" y="38132"/>
                  </a:lnTo>
                  <a:lnTo>
                    <a:pt x="2035831" y="44881"/>
                  </a:lnTo>
                  <a:lnTo>
                    <a:pt x="2088395" y="52086"/>
                  </a:lnTo>
                  <a:lnTo>
                    <a:pt x="2137960" y="59727"/>
                  </a:lnTo>
                  <a:lnTo>
                    <a:pt x="2184384" y="67783"/>
                  </a:lnTo>
                  <a:lnTo>
                    <a:pt x="2227522" y="76233"/>
                  </a:lnTo>
                  <a:lnTo>
                    <a:pt x="2267233" y="85056"/>
                  </a:lnTo>
                  <a:lnTo>
                    <a:pt x="2335795" y="103740"/>
                  </a:lnTo>
                  <a:lnTo>
                    <a:pt x="2388925" y="123668"/>
                  </a:lnTo>
                  <a:lnTo>
                    <a:pt x="2425475" y="144672"/>
                  </a:lnTo>
                  <a:lnTo>
                    <a:pt x="2446707" y="177833"/>
                  </a:lnTo>
                  <a:lnTo>
                    <a:pt x="2444300" y="189079"/>
                  </a:lnTo>
                  <a:lnTo>
                    <a:pt x="2409344" y="221620"/>
                  </a:lnTo>
                  <a:lnTo>
                    <a:pt x="2364361" y="242107"/>
                  </a:lnTo>
                  <a:lnTo>
                    <a:pt x="2303371" y="261433"/>
                  </a:lnTo>
                  <a:lnTo>
                    <a:pt x="2227522" y="279433"/>
                  </a:lnTo>
                  <a:lnTo>
                    <a:pt x="2184384" y="287883"/>
                  </a:lnTo>
                  <a:lnTo>
                    <a:pt x="2137960" y="295939"/>
                  </a:lnTo>
                  <a:lnTo>
                    <a:pt x="2088395" y="303580"/>
                  </a:lnTo>
                  <a:lnTo>
                    <a:pt x="2035831" y="310785"/>
                  </a:lnTo>
                  <a:lnTo>
                    <a:pt x="1980412" y="317534"/>
                  </a:lnTo>
                  <a:lnTo>
                    <a:pt x="1922281" y="323805"/>
                  </a:lnTo>
                  <a:lnTo>
                    <a:pt x="1861582" y="329577"/>
                  </a:lnTo>
                  <a:lnTo>
                    <a:pt x="1798458" y="334831"/>
                  </a:lnTo>
                  <a:lnTo>
                    <a:pt x="1733051" y="339544"/>
                  </a:lnTo>
                  <a:lnTo>
                    <a:pt x="1665506" y="343696"/>
                  </a:lnTo>
                  <a:lnTo>
                    <a:pt x="1595966" y="347267"/>
                  </a:lnTo>
                  <a:lnTo>
                    <a:pt x="1524574" y="350235"/>
                  </a:lnTo>
                  <a:lnTo>
                    <a:pt x="1451474" y="352580"/>
                  </a:lnTo>
                  <a:lnTo>
                    <a:pt x="1376807" y="354281"/>
                  </a:lnTo>
                  <a:lnTo>
                    <a:pt x="1300719" y="355317"/>
                  </a:lnTo>
                  <a:lnTo>
                    <a:pt x="1223353" y="355667"/>
                  </a:lnTo>
                  <a:lnTo>
                    <a:pt x="1145986" y="355317"/>
                  </a:lnTo>
                  <a:lnTo>
                    <a:pt x="1069898" y="354281"/>
                  </a:lnTo>
                  <a:lnTo>
                    <a:pt x="995232" y="352580"/>
                  </a:lnTo>
                  <a:lnTo>
                    <a:pt x="922131" y="350235"/>
                  </a:lnTo>
                  <a:lnTo>
                    <a:pt x="850739" y="347267"/>
                  </a:lnTo>
                  <a:lnTo>
                    <a:pt x="781199" y="343696"/>
                  </a:lnTo>
                  <a:lnTo>
                    <a:pt x="713654" y="339544"/>
                  </a:lnTo>
                  <a:lnTo>
                    <a:pt x="648248" y="334831"/>
                  </a:lnTo>
                  <a:lnTo>
                    <a:pt x="585124" y="329577"/>
                  </a:lnTo>
                  <a:lnTo>
                    <a:pt x="524425" y="323805"/>
                  </a:lnTo>
                  <a:lnTo>
                    <a:pt x="466294" y="317534"/>
                  </a:lnTo>
                  <a:lnTo>
                    <a:pt x="410875" y="310785"/>
                  </a:lnTo>
                  <a:lnTo>
                    <a:pt x="358311" y="303580"/>
                  </a:lnTo>
                  <a:lnTo>
                    <a:pt x="308746" y="295939"/>
                  </a:lnTo>
                  <a:lnTo>
                    <a:pt x="262322" y="287883"/>
                  </a:lnTo>
                  <a:lnTo>
                    <a:pt x="219184" y="279433"/>
                  </a:lnTo>
                  <a:lnTo>
                    <a:pt x="179473" y="270610"/>
                  </a:lnTo>
                  <a:lnTo>
                    <a:pt x="110911" y="251926"/>
                  </a:lnTo>
                  <a:lnTo>
                    <a:pt x="57781" y="231998"/>
                  </a:lnTo>
                  <a:lnTo>
                    <a:pt x="21231" y="210994"/>
                  </a:lnTo>
                  <a:lnTo>
                    <a:pt x="0" y="17783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46044" y="5136388"/>
            <a:ext cx="7969884" cy="754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600" spc="70" dirty="0">
                <a:latin typeface="Calibri"/>
                <a:cs typeface="Calibri"/>
              </a:rPr>
              <a:t>Fuente: </a:t>
            </a:r>
            <a:r>
              <a:rPr sz="1600" spc="75" dirty="0">
                <a:latin typeface="Calibri"/>
                <a:cs typeface="Calibri"/>
              </a:rPr>
              <a:t>Maldonado, Martínez 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spc="75" dirty="0">
                <a:latin typeface="Calibri"/>
                <a:cs typeface="Calibri"/>
              </a:rPr>
              <a:t>Martínez (2018). Protección </a:t>
            </a:r>
            <a:r>
              <a:rPr sz="1600" spc="70" dirty="0">
                <a:latin typeface="Calibri"/>
                <a:cs typeface="Calibri"/>
              </a:rPr>
              <a:t>social 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spc="75" dirty="0">
                <a:latin typeface="Calibri"/>
                <a:cs typeface="Calibri"/>
              </a:rPr>
              <a:t>migración. </a:t>
            </a:r>
            <a:r>
              <a:rPr sz="1600" spc="90" dirty="0">
                <a:latin typeface="Calibri"/>
                <a:cs typeface="Calibri"/>
              </a:rPr>
              <a:t>Una 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mirada </a:t>
            </a:r>
            <a:r>
              <a:rPr sz="1600" spc="70" dirty="0">
                <a:latin typeface="Calibri"/>
                <a:cs typeface="Calibri"/>
              </a:rPr>
              <a:t>desde </a:t>
            </a:r>
            <a:r>
              <a:rPr sz="1600" spc="55" dirty="0">
                <a:latin typeface="Calibri"/>
                <a:cs typeface="Calibri"/>
              </a:rPr>
              <a:t>las </a:t>
            </a:r>
            <a:r>
              <a:rPr sz="1600" spc="75" dirty="0">
                <a:latin typeface="Calibri"/>
                <a:cs typeface="Calibri"/>
              </a:rPr>
              <a:t>vulnerabilidades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lo  </a:t>
            </a:r>
            <a:r>
              <a:rPr sz="1600" spc="60" dirty="0">
                <a:latin typeface="Calibri"/>
                <a:cs typeface="Calibri"/>
              </a:rPr>
              <a:t>largo del </a:t>
            </a:r>
            <a:r>
              <a:rPr sz="1600" spc="70" dirty="0">
                <a:latin typeface="Calibri"/>
                <a:cs typeface="Calibri"/>
              </a:rPr>
              <a:t>ciclo </a:t>
            </a:r>
            <a:r>
              <a:rPr sz="1600" spc="40" dirty="0">
                <a:latin typeface="Calibri"/>
                <a:cs typeface="Calibri"/>
              </a:rPr>
              <a:t>de  la </a:t>
            </a:r>
            <a:r>
              <a:rPr sz="1600" spc="70" dirty="0">
                <a:latin typeface="Calibri"/>
                <a:cs typeface="Calibri"/>
              </a:rPr>
              <a:t>migración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360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de  la </a:t>
            </a:r>
            <a:r>
              <a:rPr sz="1600" spc="65" dirty="0">
                <a:latin typeface="Calibri"/>
                <a:cs typeface="Calibri"/>
              </a:rPr>
              <a:t>vida </a:t>
            </a:r>
            <a:r>
              <a:rPr sz="1600" spc="85" dirty="0">
                <a:latin typeface="Calibri"/>
                <a:cs typeface="Calibri"/>
              </a:rPr>
              <a:t>de 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las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personas.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Adaptado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de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Dehays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(2017).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93646" y="6478730"/>
            <a:ext cx="3260725" cy="144145"/>
            <a:chOff x="8693646" y="6478730"/>
            <a:chExt cx="3260725" cy="144145"/>
          </a:xfrm>
        </p:grpSpPr>
        <p:sp>
          <p:nvSpPr>
            <p:cNvPr id="4" name="object 4"/>
            <p:cNvSpPr/>
            <p:nvPr/>
          </p:nvSpPr>
          <p:spPr>
            <a:xfrm>
              <a:off x="10342571" y="6478730"/>
              <a:ext cx="1611630" cy="144145"/>
            </a:xfrm>
            <a:custGeom>
              <a:avLst/>
              <a:gdLst/>
              <a:ahLst/>
              <a:cxnLst/>
              <a:rect l="l" t="t" r="r" b="b"/>
              <a:pathLst>
                <a:path w="1611629" h="144145">
                  <a:moveTo>
                    <a:pt x="0" y="143984"/>
                  </a:moveTo>
                  <a:lnTo>
                    <a:pt x="1611635" y="143984"/>
                  </a:lnTo>
                  <a:lnTo>
                    <a:pt x="1611635" y="0"/>
                  </a:lnTo>
                  <a:lnTo>
                    <a:pt x="0" y="0"/>
                  </a:lnTo>
                  <a:lnTo>
                    <a:pt x="0" y="143984"/>
                  </a:lnTo>
                  <a:close/>
                </a:path>
              </a:pathLst>
            </a:custGeom>
            <a:solidFill>
              <a:srgbClr val="CE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3646" y="6478730"/>
              <a:ext cx="1649095" cy="144145"/>
            </a:xfrm>
            <a:custGeom>
              <a:avLst/>
              <a:gdLst/>
              <a:ahLst/>
              <a:cxnLst/>
              <a:rect l="l" t="t" r="r" b="b"/>
              <a:pathLst>
                <a:path w="1649095" h="144145">
                  <a:moveTo>
                    <a:pt x="1648924" y="0"/>
                  </a:moveTo>
                  <a:lnTo>
                    <a:pt x="0" y="0"/>
                  </a:lnTo>
                  <a:lnTo>
                    <a:pt x="0" y="143984"/>
                  </a:lnTo>
                  <a:lnTo>
                    <a:pt x="1648924" y="143984"/>
                  </a:lnTo>
                  <a:lnTo>
                    <a:pt x="1648924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6123" y="1404453"/>
            <a:ext cx="8876651" cy="532304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656" y="0"/>
            <a:ext cx="11980545" cy="1343025"/>
          </a:xfrm>
          <a:prstGeom prst="rect">
            <a:avLst/>
          </a:prstGeom>
          <a:solidFill>
            <a:srgbClr val="007FE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marL="822325">
              <a:lnSpc>
                <a:spcPct val="100000"/>
              </a:lnSpc>
            </a:pPr>
            <a:r>
              <a:rPr spc="-15" dirty="0">
                <a:solidFill>
                  <a:srgbClr val="F2F2F2"/>
                </a:solidFill>
              </a:rPr>
              <a:t>Vulnerabilidades</a:t>
            </a:r>
            <a:r>
              <a:rPr spc="-10" dirty="0">
                <a:solidFill>
                  <a:srgbClr val="F2F2F2"/>
                </a:solidFill>
              </a:rPr>
              <a:t> </a:t>
            </a:r>
            <a:r>
              <a:rPr spc="-5" dirty="0">
                <a:solidFill>
                  <a:srgbClr val="F2F2F2"/>
                </a:solidFill>
              </a:rPr>
              <a:t>en</a:t>
            </a:r>
            <a:r>
              <a:rPr spc="-15" dirty="0">
                <a:solidFill>
                  <a:srgbClr val="F2F2F2"/>
                </a:solidFill>
              </a:rPr>
              <a:t> </a:t>
            </a:r>
            <a:r>
              <a:rPr spc="-5" dirty="0">
                <a:solidFill>
                  <a:srgbClr val="F2F2F2"/>
                </a:solidFill>
              </a:rPr>
              <a:t>el ciclo</a:t>
            </a:r>
            <a:r>
              <a:rPr spc="-15" dirty="0">
                <a:solidFill>
                  <a:srgbClr val="F2F2F2"/>
                </a:solidFill>
              </a:rPr>
              <a:t> </a:t>
            </a:r>
            <a:r>
              <a:rPr spc="-5" dirty="0">
                <a:solidFill>
                  <a:srgbClr val="F2F2F2"/>
                </a:solidFill>
              </a:rPr>
              <a:t>migratorio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83425" y="5163820"/>
            <a:ext cx="21907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 algn="just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latin typeface="Arial MT"/>
                <a:cs typeface="Arial MT"/>
              </a:rPr>
              <a:t>Fuente: </a:t>
            </a:r>
            <a:r>
              <a:rPr sz="1000" spc="75" dirty="0">
                <a:latin typeface="Arial MT"/>
                <a:cs typeface="Arial MT"/>
              </a:rPr>
              <a:t> Cabieses,  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75" dirty="0">
                <a:latin typeface="Arial MT"/>
                <a:cs typeface="Arial MT"/>
              </a:rPr>
              <a:t>Bernales,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95" dirty="0">
                <a:latin typeface="Arial MT"/>
                <a:cs typeface="Arial MT"/>
              </a:rPr>
              <a:t>M</a:t>
            </a:r>
            <a:r>
              <a:rPr sz="1000" dirty="0">
                <a:latin typeface="Arial MT"/>
                <a:cs typeface="Arial MT"/>
              </a:rPr>
              <a:t>c</a:t>
            </a:r>
            <a:r>
              <a:rPr sz="1000" spc="-190" dirty="0">
                <a:latin typeface="Arial MT"/>
                <a:cs typeface="Arial MT"/>
              </a:rPr>
              <a:t> </a:t>
            </a:r>
            <a:r>
              <a:rPr sz="1000" spc="85" dirty="0">
                <a:latin typeface="Arial MT"/>
                <a:cs typeface="Arial MT"/>
              </a:rPr>
              <a:t>Int</a:t>
            </a:r>
            <a:r>
              <a:rPr sz="1000" spc="90" dirty="0">
                <a:latin typeface="Arial MT"/>
                <a:cs typeface="Arial MT"/>
              </a:rPr>
              <a:t>y</a:t>
            </a:r>
            <a:r>
              <a:rPr sz="1000" spc="95" dirty="0">
                <a:latin typeface="Arial MT"/>
                <a:cs typeface="Arial MT"/>
              </a:rPr>
              <a:t>r</a:t>
            </a:r>
            <a:r>
              <a:rPr sz="1000" dirty="0">
                <a:latin typeface="Arial MT"/>
                <a:cs typeface="Arial MT"/>
              </a:rPr>
              <a:t>e   (</a:t>
            </a:r>
            <a:r>
              <a:rPr sz="1000" spc="-185" dirty="0">
                <a:latin typeface="Arial MT"/>
                <a:cs typeface="Arial MT"/>
              </a:rPr>
              <a:t> </a:t>
            </a:r>
            <a:r>
              <a:rPr sz="1000" spc="85" dirty="0">
                <a:latin typeface="Arial MT"/>
                <a:cs typeface="Arial MT"/>
              </a:rPr>
              <a:t>2017</a:t>
            </a:r>
            <a:r>
              <a:rPr sz="1000" spc="95" dirty="0">
                <a:latin typeface="Arial MT"/>
                <a:cs typeface="Arial MT"/>
              </a:rPr>
              <a:t>)</a:t>
            </a:r>
            <a:r>
              <a:rPr sz="1000" dirty="0">
                <a:latin typeface="Arial MT"/>
                <a:cs typeface="Arial MT"/>
              </a:rPr>
              <a:t>.   </a:t>
            </a:r>
            <a:r>
              <a:rPr sz="1000" spc="85" dirty="0">
                <a:latin typeface="Arial MT"/>
                <a:cs typeface="Arial MT"/>
              </a:rPr>
              <a:t>L</a:t>
            </a:r>
            <a:r>
              <a:rPr sz="1000" dirty="0">
                <a:latin typeface="Arial MT"/>
                <a:cs typeface="Arial MT"/>
              </a:rPr>
              <a:t>a   </a:t>
            </a:r>
            <a:r>
              <a:rPr sz="1000" spc="95" dirty="0">
                <a:latin typeface="Arial MT"/>
                <a:cs typeface="Arial MT"/>
              </a:rPr>
              <a:t>m</a:t>
            </a:r>
            <a:r>
              <a:rPr sz="1000" spc="90" dirty="0">
                <a:latin typeface="Arial MT"/>
                <a:cs typeface="Arial MT"/>
              </a:rPr>
              <a:t>i</a:t>
            </a:r>
            <a:r>
              <a:rPr sz="1000" spc="85" dirty="0">
                <a:latin typeface="Arial MT"/>
                <a:cs typeface="Arial MT"/>
              </a:rPr>
              <a:t>g</a:t>
            </a:r>
            <a:r>
              <a:rPr sz="1000" spc="95" dirty="0">
                <a:latin typeface="Arial MT"/>
                <a:cs typeface="Arial MT"/>
              </a:rPr>
              <a:t>r</a:t>
            </a:r>
            <a:r>
              <a:rPr sz="1000" spc="85" dirty="0">
                <a:latin typeface="Arial MT"/>
                <a:cs typeface="Arial MT"/>
              </a:rPr>
              <a:t>a</a:t>
            </a:r>
            <a:r>
              <a:rPr sz="1000" spc="90" dirty="0">
                <a:latin typeface="Arial MT"/>
                <a:cs typeface="Arial MT"/>
              </a:rPr>
              <a:t>ci</a:t>
            </a:r>
            <a:r>
              <a:rPr sz="1000" spc="85" dirty="0">
                <a:latin typeface="Arial MT"/>
                <a:cs typeface="Arial MT"/>
              </a:rPr>
              <a:t>ó</a:t>
            </a:r>
            <a:r>
              <a:rPr sz="1000" dirty="0">
                <a:latin typeface="Arial MT"/>
                <a:cs typeface="Arial MT"/>
              </a:rPr>
              <a:t>n  </a:t>
            </a:r>
            <a:r>
              <a:rPr sz="1000" spc="80" dirty="0">
                <a:latin typeface="Arial MT"/>
                <a:cs typeface="Arial MT"/>
              </a:rPr>
              <a:t>internacional</a:t>
            </a: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65" dirty="0">
                <a:latin typeface="Arial MT"/>
                <a:cs typeface="Arial MT"/>
              </a:rPr>
              <a:t>como </a:t>
            </a:r>
            <a:r>
              <a:rPr sz="1000" spc="80" dirty="0">
                <a:latin typeface="Arial MT"/>
                <a:cs typeface="Arial MT"/>
              </a:rPr>
              <a:t>determinante </a:t>
            </a:r>
            <a:r>
              <a:rPr sz="1000" spc="70" dirty="0">
                <a:latin typeface="Arial MT"/>
                <a:cs typeface="Arial MT"/>
              </a:rPr>
              <a:t>social </a:t>
            </a:r>
            <a:r>
              <a:rPr sz="1000" spc="40" dirty="0">
                <a:latin typeface="Arial MT"/>
                <a:cs typeface="Arial MT"/>
              </a:rPr>
              <a:t>de </a:t>
            </a:r>
            <a:r>
              <a:rPr sz="1000" spc="45" dirty="0">
                <a:latin typeface="Arial MT"/>
                <a:cs typeface="Arial MT"/>
              </a:rPr>
              <a:t>la 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70" dirty="0">
                <a:latin typeface="Arial MT"/>
                <a:cs typeface="Arial MT"/>
              </a:rPr>
              <a:t>salud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spc="40" dirty="0">
                <a:latin typeface="Arial MT"/>
                <a:cs typeface="Arial MT"/>
              </a:rPr>
              <a:t>en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spc="70" dirty="0">
                <a:latin typeface="Arial MT"/>
                <a:cs typeface="Arial MT"/>
              </a:rPr>
              <a:t>Chile: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spc="75" dirty="0">
                <a:latin typeface="Arial MT"/>
                <a:cs typeface="Arial MT"/>
              </a:rPr>
              <a:t>evidencia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0632" y="5925820"/>
            <a:ext cx="14217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0825">
              <a:lnSpc>
                <a:spcPct val="100000"/>
              </a:lnSpc>
              <a:spcBef>
                <a:spcPts val="100"/>
              </a:spcBef>
              <a:tabLst>
                <a:tab pos="807720" algn="l"/>
                <a:tab pos="840105" algn="l"/>
                <a:tab pos="1134110" algn="l"/>
              </a:tabLst>
            </a:pPr>
            <a:r>
              <a:rPr sz="1000" spc="85" dirty="0">
                <a:latin typeface="Arial MT"/>
                <a:cs typeface="Arial MT"/>
              </a:rPr>
              <a:t>pa</a:t>
            </a:r>
            <a:r>
              <a:rPr sz="1000" spc="95" dirty="0">
                <a:latin typeface="Arial MT"/>
                <a:cs typeface="Arial MT"/>
              </a:rPr>
              <a:t>r</a:t>
            </a:r>
            <a:r>
              <a:rPr sz="1000" dirty="0">
                <a:latin typeface="Arial MT"/>
                <a:cs typeface="Arial MT"/>
              </a:rPr>
              <a:t>a		</a:t>
            </a:r>
            <a:r>
              <a:rPr sz="1000" spc="85" dirty="0">
                <a:latin typeface="Arial MT"/>
                <a:cs typeface="Arial MT"/>
              </a:rPr>
              <a:t>po</a:t>
            </a:r>
            <a:r>
              <a:rPr sz="1000" spc="90" dirty="0">
                <a:latin typeface="Arial MT"/>
                <a:cs typeface="Arial MT"/>
              </a:rPr>
              <a:t>l</a:t>
            </a:r>
            <a:r>
              <a:rPr sz="1000" spc="85" dirty="0">
                <a:latin typeface="Arial MT"/>
                <a:cs typeface="Arial MT"/>
              </a:rPr>
              <a:t>ít</a:t>
            </a:r>
            <a:r>
              <a:rPr sz="1000" spc="90" dirty="0">
                <a:latin typeface="Arial MT"/>
                <a:cs typeface="Arial MT"/>
              </a:rPr>
              <a:t>ic</a:t>
            </a:r>
            <a:r>
              <a:rPr sz="1000" spc="85" dirty="0">
                <a:latin typeface="Arial MT"/>
                <a:cs typeface="Arial MT"/>
              </a:rPr>
              <a:t>as  Adaptad</a:t>
            </a:r>
            <a:r>
              <a:rPr sz="1000" dirty="0">
                <a:latin typeface="Arial MT"/>
                <a:cs typeface="Arial MT"/>
              </a:rPr>
              <a:t>o	</a:t>
            </a:r>
            <a:r>
              <a:rPr sz="1000" spc="85" dirty="0">
                <a:latin typeface="Arial MT"/>
                <a:cs typeface="Arial MT"/>
              </a:rPr>
              <a:t>d</a:t>
            </a:r>
            <a:r>
              <a:rPr sz="1000" dirty="0">
                <a:latin typeface="Arial MT"/>
                <a:cs typeface="Arial MT"/>
              </a:rPr>
              <a:t>e	</a:t>
            </a:r>
            <a:r>
              <a:rPr sz="1000" spc="85" dirty="0">
                <a:latin typeface="Arial MT"/>
                <a:cs typeface="Arial MT"/>
              </a:rPr>
              <a:t>OI</a:t>
            </a:r>
            <a:r>
              <a:rPr sz="1000" dirty="0">
                <a:latin typeface="Arial MT"/>
                <a:cs typeface="Arial MT"/>
              </a:rPr>
              <a:t>M</a:t>
            </a:r>
            <a:r>
              <a:rPr sz="1000" spc="-190" dirty="0">
                <a:latin typeface="Arial MT"/>
                <a:cs typeface="Arial MT"/>
              </a:rPr>
              <a:t> 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3425" y="5925820"/>
            <a:ext cx="765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85" dirty="0">
                <a:latin typeface="Arial MT"/>
                <a:cs typeface="Arial MT"/>
              </a:rPr>
              <a:t>p</a:t>
            </a:r>
            <a:r>
              <a:rPr sz="1000" spc="95" dirty="0">
                <a:latin typeface="Arial MT"/>
                <a:cs typeface="Arial MT"/>
              </a:rPr>
              <a:t>r</a:t>
            </a:r>
            <a:r>
              <a:rPr sz="1000" spc="85" dirty="0">
                <a:latin typeface="Arial MT"/>
                <a:cs typeface="Arial MT"/>
              </a:rPr>
              <a:t>opue</a:t>
            </a:r>
            <a:r>
              <a:rPr sz="1000" spc="90" dirty="0">
                <a:latin typeface="Arial MT"/>
                <a:cs typeface="Arial MT"/>
              </a:rPr>
              <a:t>s</a:t>
            </a:r>
            <a:r>
              <a:rPr sz="1000" spc="85" dirty="0">
                <a:latin typeface="Arial MT"/>
                <a:cs typeface="Arial MT"/>
              </a:rPr>
              <a:t>tas  </a:t>
            </a:r>
            <a:r>
              <a:rPr sz="1000" spc="75" dirty="0">
                <a:latin typeface="Arial MT"/>
                <a:cs typeface="Arial MT"/>
              </a:rPr>
              <a:t>públicas.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(</a:t>
            </a:r>
            <a:r>
              <a:rPr sz="1000" spc="-185" dirty="0">
                <a:latin typeface="Arial MT"/>
                <a:cs typeface="Arial MT"/>
              </a:rPr>
              <a:t> </a:t>
            </a:r>
            <a:r>
              <a:rPr sz="1000" spc="85" dirty="0">
                <a:latin typeface="Arial MT"/>
                <a:cs typeface="Arial MT"/>
              </a:rPr>
              <a:t>2008</a:t>
            </a:r>
            <a:r>
              <a:rPr sz="1000" spc="95" dirty="0">
                <a:latin typeface="Arial MT"/>
                <a:cs typeface="Arial MT"/>
              </a:rPr>
              <a:t>)</a:t>
            </a:r>
            <a:r>
              <a:rPr sz="1000" dirty="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501395"/>
            <a:ext cx="2573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</a:t>
            </a:r>
            <a:r>
              <a:rPr spc="-100" dirty="0"/>
              <a:t> </a:t>
            </a:r>
            <a:r>
              <a:rPr spc="-5" dirty="0"/>
              <a:t>síntesis…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089522" y="1323286"/>
            <a:ext cx="355600" cy="2770505"/>
            <a:chOff x="10089522" y="1323286"/>
            <a:chExt cx="355600" cy="2770505"/>
          </a:xfrm>
        </p:grpSpPr>
        <p:sp>
          <p:nvSpPr>
            <p:cNvPr id="5" name="object 5"/>
            <p:cNvSpPr/>
            <p:nvPr/>
          </p:nvSpPr>
          <p:spPr>
            <a:xfrm>
              <a:off x="10109161" y="1342926"/>
              <a:ext cx="316230" cy="2731135"/>
            </a:xfrm>
            <a:custGeom>
              <a:avLst/>
              <a:gdLst/>
              <a:ahLst/>
              <a:cxnLst/>
              <a:rect l="l" t="t" r="r" b="b"/>
              <a:pathLst>
                <a:path w="316229" h="2731135">
                  <a:moveTo>
                    <a:pt x="0" y="2730933"/>
                  </a:moveTo>
                  <a:lnTo>
                    <a:pt x="315948" y="2730933"/>
                  </a:lnTo>
                  <a:lnTo>
                    <a:pt x="315948" y="0"/>
                  </a:lnTo>
                  <a:lnTo>
                    <a:pt x="0" y="0"/>
                  </a:lnTo>
                  <a:lnTo>
                    <a:pt x="0" y="2730933"/>
                  </a:lnTo>
                  <a:close/>
                </a:path>
              </a:pathLst>
            </a:custGeom>
            <a:solidFill>
              <a:srgbClr val="35D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09161" y="1342926"/>
              <a:ext cx="316230" cy="2731135"/>
            </a:xfrm>
            <a:custGeom>
              <a:avLst/>
              <a:gdLst/>
              <a:ahLst/>
              <a:cxnLst/>
              <a:rect l="l" t="t" r="r" b="b"/>
              <a:pathLst>
                <a:path w="316229" h="2731135">
                  <a:moveTo>
                    <a:pt x="315948" y="2730934"/>
                  </a:moveTo>
                  <a:lnTo>
                    <a:pt x="0" y="2730934"/>
                  </a:lnTo>
                  <a:lnTo>
                    <a:pt x="0" y="0"/>
                  </a:lnTo>
                </a:path>
              </a:pathLst>
            </a:custGeom>
            <a:ln w="392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228" y="1390290"/>
            <a:ext cx="3484896" cy="34880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44341" y="1703349"/>
            <a:ext cx="4267835" cy="37649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39725" marR="5080" indent="-327660">
              <a:lnSpc>
                <a:spcPts val="1440"/>
              </a:lnSpc>
              <a:spcBef>
                <a:spcPts val="390"/>
              </a:spcBef>
            </a:pPr>
            <a:r>
              <a:rPr sz="1450" spc="30" dirty="0">
                <a:latin typeface="Microsoft Sans Serif"/>
                <a:cs typeface="Microsoft Sans Serif"/>
              </a:rPr>
              <a:t>Dificultad</a:t>
            </a:r>
            <a:r>
              <a:rPr sz="1450" spc="55" dirty="0">
                <a:latin typeface="Microsoft Sans Serif"/>
                <a:cs typeface="Microsoft Sans Serif"/>
              </a:rPr>
              <a:t> </a:t>
            </a:r>
            <a:r>
              <a:rPr sz="1450" spc="-35" dirty="0">
                <a:latin typeface="Microsoft Sans Serif"/>
                <a:cs typeface="Microsoft Sans Serif"/>
              </a:rPr>
              <a:t>en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asegurar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15" dirty="0">
                <a:latin typeface="Microsoft Sans Serif"/>
                <a:cs typeface="Microsoft Sans Serif"/>
              </a:rPr>
              <a:t>el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-15" dirty="0">
                <a:latin typeface="Microsoft Sans Serif"/>
                <a:cs typeface="Microsoft Sans Serif"/>
              </a:rPr>
              <a:t>respeto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continuo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100" dirty="0">
                <a:latin typeface="Microsoft Sans Serif"/>
                <a:cs typeface="Microsoft Sans Serif"/>
              </a:rPr>
              <a:t>sus </a:t>
            </a:r>
            <a:r>
              <a:rPr sz="1450" spc="-95" dirty="0">
                <a:latin typeface="Microsoft Sans Serif"/>
                <a:cs typeface="Microsoft Sans Serif"/>
              </a:rPr>
              <a:t> </a:t>
            </a:r>
            <a:r>
              <a:rPr sz="1450" spc="-40" dirty="0">
                <a:latin typeface="Microsoft Sans Serif"/>
                <a:cs typeface="Microsoft Sans Serif"/>
              </a:rPr>
              <a:t>derechos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-40" dirty="0">
                <a:latin typeface="Microsoft Sans Serif"/>
                <a:cs typeface="Microsoft Sans Serif"/>
              </a:rPr>
              <a:t>básicos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a</a:t>
            </a:r>
            <a:r>
              <a:rPr sz="1450" spc="75" dirty="0">
                <a:latin typeface="Microsoft Sans Serif"/>
                <a:cs typeface="Microsoft Sans Serif"/>
              </a:rPr>
              <a:t> </a:t>
            </a:r>
            <a:r>
              <a:rPr sz="1450" spc="10" dirty="0">
                <a:latin typeface="Microsoft Sans Serif"/>
                <a:cs typeface="Microsoft Sans Serif"/>
              </a:rPr>
              <a:t>lo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25" dirty="0">
                <a:latin typeface="Microsoft Sans Serif"/>
                <a:cs typeface="Microsoft Sans Serif"/>
              </a:rPr>
              <a:t>largo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5" dirty="0">
                <a:latin typeface="Microsoft Sans Serif"/>
                <a:cs typeface="Microsoft Sans Serif"/>
              </a:rPr>
              <a:t>del</a:t>
            </a:r>
            <a:r>
              <a:rPr sz="1450" spc="75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ciclo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10" dirty="0">
                <a:latin typeface="Microsoft Sans Serif"/>
                <a:cs typeface="Microsoft Sans Serif"/>
              </a:rPr>
              <a:t>migratorio.</a:t>
            </a:r>
            <a:endParaRPr sz="1450">
              <a:latin typeface="Microsoft Sans Serif"/>
              <a:cs typeface="Microsoft Sans Serif"/>
            </a:endParaRPr>
          </a:p>
          <a:p>
            <a:pPr marL="339725" marR="333375" indent="-327660">
              <a:lnSpc>
                <a:spcPct val="81100"/>
              </a:lnSpc>
              <a:spcBef>
                <a:spcPts val="1260"/>
              </a:spcBef>
            </a:pPr>
            <a:r>
              <a:rPr sz="1450" spc="-10" dirty="0">
                <a:latin typeface="Microsoft Sans Serif"/>
                <a:cs typeface="Microsoft Sans Serif"/>
              </a:rPr>
              <a:t>“Lagunas”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35" dirty="0">
                <a:latin typeface="Microsoft Sans Serif"/>
                <a:cs typeface="Microsoft Sans Serif"/>
              </a:rPr>
              <a:t>en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la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5" dirty="0">
                <a:latin typeface="Microsoft Sans Serif"/>
                <a:cs typeface="Microsoft Sans Serif"/>
              </a:rPr>
              <a:t>aplicación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40" dirty="0">
                <a:latin typeface="Microsoft Sans Serif"/>
                <a:cs typeface="Microsoft Sans Serif"/>
              </a:rPr>
              <a:t>los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15" dirty="0">
                <a:latin typeface="Microsoft Sans Serif"/>
                <a:cs typeface="Microsoft Sans Serif"/>
              </a:rPr>
              <a:t>estándares </a:t>
            </a:r>
            <a:r>
              <a:rPr sz="1450" spc="-10" dirty="0">
                <a:latin typeface="Microsoft Sans Serif"/>
                <a:cs typeface="Microsoft Sans Serif"/>
              </a:rPr>
              <a:t> </a:t>
            </a:r>
            <a:r>
              <a:rPr sz="1450" spc="-5" dirty="0">
                <a:latin typeface="Microsoft Sans Serif"/>
                <a:cs typeface="Microsoft Sans Serif"/>
              </a:rPr>
              <a:t>internacionales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40" dirty="0">
                <a:latin typeface="Microsoft Sans Serif"/>
                <a:cs typeface="Microsoft Sans Serif"/>
              </a:rPr>
              <a:t>derechos</a:t>
            </a:r>
            <a:r>
              <a:rPr sz="1450" spc="75" dirty="0">
                <a:latin typeface="Microsoft Sans Serif"/>
                <a:cs typeface="Microsoft Sans Serif"/>
              </a:rPr>
              <a:t> </a:t>
            </a:r>
            <a:r>
              <a:rPr sz="1450" spc="-30" dirty="0">
                <a:latin typeface="Microsoft Sans Serif"/>
                <a:cs typeface="Microsoft Sans Serif"/>
              </a:rPr>
              <a:t>humanos</a:t>
            </a:r>
            <a:r>
              <a:rPr sz="1450" spc="75" dirty="0">
                <a:latin typeface="Microsoft Sans Serif"/>
                <a:cs typeface="Microsoft Sans Serif"/>
              </a:rPr>
              <a:t> </a:t>
            </a:r>
            <a:r>
              <a:rPr sz="1450" spc="-15" dirty="0">
                <a:latin typeface="Microsoft Sans Serif"/>
                <a:cs typeface="Microsoft Sans Serif"/>
              </a:rPr>
              <a:t>y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 </a:t>
            </a:r>
            <a:r>
              <a:rPr sz="1450" spc="-5" dirty="0">
                <a:latin typeface="Microsoft Sans Serif"/>
                <a:cs typeface="Microsoft Sans Serif"/>
              </a:rPr>
              <a:t> </a:t>
            </a:r>
            <a:r>
              <a:rPr sz="1450" spc="-40" dirty="0">
                <a:latin typeface="Microsoft Sans Serif"/>
                <a:cs typeface="Microsoft Sans Serif"/>
              </a:rPr>
              <a:t>derechos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la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20" dirty="0">
                <a:latin typeface="Microsoft Sans Serif"/>
                <a:cs typeface="Microsoft Sans Serif"/>
              </a:rPr>
              <a:t>infancia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25" dirty="0">
                <a:latin typeface="Microsoft Sans Serif"/>
                <a:cs typeface="Microsoft Sans Serif"/>
              </a:rPr>
              <a:t>frente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a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la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niñez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35" dirty="0">
                <a:latin typeface="Microsoft Sans Serif"/>
                <a:cs typeface="Microsoft Sans Serif"/>
              </a:rPr>
              <a:t>en </a:t>
            </a:r>
            <a:r>
              <a:rPr sz="1450" spc="-370" dirty="0">
                <a:latin typeface="Microsoft Sans Serif"/>
                <a:cs typeface="Microsoft Sans Serif"/>
              </a:rPr>
              <a:t> </a:t>
            </a:r>
            <a:r>
              <a:rPr sz="1450" spc="-5" dirty="0">
                <a:latin typeface="Microsoft Sans Serif"/>
                <a:cs typeface="Microsoft Sans Serif"/>
              </a:rPr>
              <a:t>contexto</a:t>
            </a:r>
            <a:r>
              <a:rPr sz="1450" spc="55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</a:t>
            </a:r>
            <a:r>
              <a:rPr sz="1450" spc="55" dirty="0">
                <a:latin typeface="Microsoft Sans Serif"/>
                <a:cs typeface="Microsoft Sans Serif"/>
              </a:rPr>
              <a:t> </a:t>
            </a:r>
            <a:r>
              <a:rPr sz="1450" spc="10" dirty="0">
                <a:latin typeface="Microsoft Sans Serif"/>
                <a:cs typeface="Microsoft Sans Serif"/>
              </a:rPr>
              <a:t>migración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internacional.</a:t>
            </a:r>
            <a:endParaRPr sz="14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339725" marR="476250" indent="-327660">
              <a:lnSpc>
                <a:spcPct val="76800"/>
              </a:lnSpc>
              <a:spcBef>
                <a:spcPts val="5"/>
              </a:spcBef>
            </a:pPr>
            <a:r>
              <a:rPr sz="1450" spc="-15" dirty="0">
                <a:latin typeface="Microsoft Sans Serif"/>
                <a:cs typeface="Microsoft Sans Serif"/>
              </a:rPr>
              <a:t>Vulnerables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25" dirty="0">
                <a:latin typeface="Microsoft Sans Serif"/>
                <a:cs typeface="Microsoft Sans Serif"/>
              </a:rPr>
              <a:t>frente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la</a:t>
            </a:r>
            <a:r>
              <a:rPr sz="1450" spc="65" dirty="0">
                <a:latin typeface="Microsoft Sans Serif"/>
                <a:cs typeface="Microsoft Sans Serif"/>
              </a:rPr>
              <a:t> falta </a:t>
            </a:r>
            <a:r>
              <a:rPr sz="1450" spc="-10" dirty="0">
                <a:latin typeface="Microsoft Sans Serif"/>
                <a:cs typeface="Microsoft Sans Serif"/>
              </a:rPr>
              <a:t>de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55" dirty="0">
                <a:latin typeface="Microsoft Sans Serif"/>
                <a:cs typeface="Microsoft Sans Serif"/>
              </a:rPr>
              <a:t>acceso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100" dirty="0">
                <a:latin typeface="Microsoft Sans Serif"/>
                <a:cs typeface="Microsoft Sans Serif"/>
              </a:rPr>
              <a:t>sus </a:t>
            </a:r>
            <a:r>
              <a:rPr sz="1450" spc="-370" dirty="0">
                <a:latin typeface="Microsoft Sans Serif"/>
                <a:cs typeface="Microsoft Sans Serif"/>
              </a:rPr>
              <a:t> </a:t>
            </a:r>
            <a:r>
              <a:rPr sz="1450" spc="15" dirty="0">
                <a:latin typeface="Microsoft Sans Serif"/>
                <a:cs typeface="Microsoft Sans Serif"/>
              </a:rPr>
              <a:t>familias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la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5" dirty="0">
                <a:latin typeface="Microsoft Sans Serif"/>
                <a:cs typeface="Microsoft Sans Serif"/>
              </a:rPr>
              <a:t>protección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social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-35" dirty="0">
                <a:latin typeface="Microsoft Sans Serif"/>
                <a:cs typeface="Microsoft Sans Serif"/>
              </a:rPr>
              <a:t>en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25" dirty="0">
                <a:latin typeface="Microsoft Sans Serif"/>
                <a:cs typeface="Microsoft Sans Serif"/>
              </a:rPr>
              <a:t>todo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15" dirty="0">
                <a:latin typeface="Microsoft Sans Serif"/>
                <a:cs typeface="Microsoft Sans Serif"/>
              </a:rPr>
              <a:t>el </a:t>
            </a:r>
            <a:r>
              <a:rPr sz="1450" spc="-10" dirty="0">
                <a:latin typeface="Microsoft Sans Serif"/>
                <a:cs typeface="Microsoft Sans Serif"/>
              </a:rPr>
              <a:t> </a:t>
            </a:r>
            <a:r>
              <a:rPr sz="1450" spc="-55" dirty="0">
                <a:latin typeface="Microsoft Sans Serif"/>
                <a:cs typeface="Microsoft Sans Serif"/>
              </a:rPr>
              <a:t>proceso.</a:t>
            </a:r>
            <a:endParaRPr sz="14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339725" marR="586105" indent="-327660">
              <a:lnSpc>
                <a:spcPts val="1460"/>
              </a:lnSpc>
            </a:pPr>
            <a:r>
              <a:rPr sz="1450" spc="-60" dirty="0">
                <a:latin typeface="Microsoft Sans Serif"/>
                <a:cs typeface="Microsoft Sans Serif"/>
              </a:rPr>
              <a:t>Acceso</a:t>
            </a:r>
            <a:r>
              <a:rPr sz="1450" spc="-55" dirty="0">
                <a:latin typeface="Microsoft Sans Serif"/>
                <a:cs typeface="Microsoft Sans Serif"/>
              </a:rPr>
              <a:t> </a:t>
            </a:r>
            <a:r>
              <a:rPr sz="1450" spc="35" dirty="0">
                <a:latin typeface="Microsoft Sans Serif"/>
                <a:cs typeface="Microsoft Sans Serif"/>
              </a:rPr>
              <a:t>al </a:t>
            </a:r>
            <a:r>
              <a:rPr sz="1450" spc="40" dirty="0">
                <a:latin typeface="Microsoft Sans Serif"/>
                <a:cs typeface="Microsoft Sans Serif"/>
              </a:rPr>
              <a:t>trabajo </a:t>
            </a:r>
            <a:r>
              <a:rPr sz="1450" spc="30" dirty="0">
                <a:latin typeface="Microsoft Sans Serif"/>
                <a:cs typeface="Microsoft Sans Serif"/>
              </a:rPr>
              <a:t>formal </a:t>
            </a:r>
            <a:r>
              <a:rPr sz="1450" spc="-15" dirty="0">
                <a:latin typeface="Microsoft Sans Serif"/>
                <a:cs typeface="Microsoft Sans Serif"/>
              </a:rPr>
              <a:t>y </a:t>
            </a:r>
            <a:r>
              <a:rPr sz="1450" spc="5" dirty="0">
                <a:latin typeface="Microsoft Sans Serif"/>
                <a:cs typeface="Microsoft Sans Serif"/>
              </a:rPr>
              <a:t>regularización </a:t>
            </a:r>
            <a:r>
              <a:rPr sz="1450" spc="10" dirty="0">
                <a:latin typeface="Microsoft Sans Serif"/>
                <a:cs typeface="Microsoft Sans Serif"/>
              </a:rPr>
              <a:t> </a:t>
            </a:r>
            <a:r>
              <a:rPr sz="1450" spc="35" dirty="0">
                <a:latin typeface="Microsoft Sans Serif"/>
                <a:cs typeface="Microsoft Sans Serif"/>
              </a:rPr>
              <a:t>migratoria</a:t>
            </a:r>
            <a:r>
              <a:rPr sz="1450" spc="55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Wingdings"/>
                <a:cs typeface="Wingdings"/>
              </a:rPr>
              <a:t>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-55" dirty="0">
                <a:latin typeface="Microsoft Sans Serif"/>
                <a:cs typeface="Microsoft Sans Serif"/>
              </a:rPr>
              <a:t>acceso</a:t>
            </a:r>
            <a:r>
              <a:rPr sz="1450" spc="55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a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5" dirty="0">
                <a:latin typeface="Microsoft Sans Serif"/>
                <a:cs typeface="Microsoft Sans Serif"/>
              </a:rPr>
              <a:t>protección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40" dirty="0">
                <a:latin typeface="Microsoft Sans Serif"/>
                <a:cs typeface="Microsoft Sans Serif"/>
              </a:rPr>
              <a:t>social.</a:t>
            </a:r>
            <a:endParaRPr sz="1450">
              <a:latin typeface="Microsoft Sans Serif"/>
              <a:cs typeface="Microsoft Sans Serif"/>
            </a:endParaRPr>
          </a:p>
          <a:p>
            <a:pPr marL="339725" marR="772160" indent="-327660">
              <a:lnSpc>
                <a:spcPct val="76800"/>
              </a:lnSpc>
              <a:spcBef>
                <a:spcPts val="1430"/>
              </a:spcBef>
            </a:pPr>
            <a:r>
              <a:rPr sz="1450" dirty="0">
                <a:latin typeface="Microsoft Sans Serif"/>
                <a:cs typeface="Microsoft Sans Serif"/>
              </a:rPr>
              <a:t>Vulnerabilidades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asociadas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35" dirty="0">
                <a:latin typeface="Microsoft Sans Serif"/>
                <a:cs typeface="Microsoft Sans Serif"/>
              </a:rPr>
              <a:t>al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-5" dirty="0">
                <a:latin typeface="Microsoft Sans Serif"/>
                <a:cs typeface="Microsoft Sans Serif"/>
              </a:rPr>
              <a:t>contexto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 </a:t>
            </a:r>
            <a:r>
              <a:rPr sz="1450" spc="-370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pandemia.</a:t>
            </a:r>
            <a:endParaRPr sz="14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339725" marR="116205" indent="-327660">
              <a:lnSpc>
                <a:spcPct val="79600"/>
              </a:lnSpc>
            </a:pPr>
            <a:r>
              <a:rPr sz="1450" spc="20" dirty="0">
                <a:latin typeface="Microsoft Sans Serif"/>
                <a:cs typeface="Microsoft Sans Serif"/>
              </a:rPr>
              <a:t>Múltiples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formas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de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5" dirty="0">
                <a:latin typeface="Microsoft Sans Serif"/>
                <a:cs typeface="Microsoft Sans Serif"/>
              </a:rPr>
              <a:t>violencia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la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15" dirty="0">
                <a:latin typeface="Microsoft Sans Serif"/>
                <a:cs typeface="Microsoft Sans Serif"/>
              </a:rPr>
              <a:t>que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100" dirty="0">
                <a:latin typeface="Microsoft Sans Serif"/>
                <a:cs typeface="Microsoft Sans Serif"/>
              </a:rPr>
              <a:t>se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35" dirty="0">
                <a:latin typeface="Microsoft Sans Serif"/>
                <a:cs typeface="Microsoft Sans Serif"/>
              </a:rPr>
              <a:t>ven </a:t>
            </a:r>
            <a:r>
              <a:rPr sz="1450" spc="-30" dirty="0">
                <a:latin typeface="Microsoft Sans Serif"/>
                <a:cs typeface="Microsoft Sans Serif"/>
              </a:rPr>
              <a:t> </a:t>
            </a:r>
            <a:r>
              <a:rPr sz="1450" spc="-35" dirty="0">
                <a:latin typeface="Microsoft Sans Serif"/>
                <a:cs typeface="Microsoft Sans Serif"/>
              </a:rPr>
              <a:t>expuestas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las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-30" dirty="0">
                <a:latin typeface="Microsoft Sans Serif"/>
                <a:cs typeface="Microsoft Sans Serif"/>
              </a:rPr>
              <a:t>personas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5" dirty="0">
                <a:latin typeface="Microsoft Sans Serif"/>
                <a:cs typeface="Microsoft Sans Serif"/>
              </a:rPr>
              <a:t>migrantes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5" dirty="0">
                <a:latin typeface="Microsoft Sans Serif"/>
                <a:cs typeface="Microsoft Sans Serif"/>
              </a:rPr>
              <a:t>(estructural, </a:t>
            </a:r>
            <a:r>
              <a:rPr sz="1450" spc="-375" dirty="0">
                <a:latin typeface="Microsoft Sans Serif"/>
                <a:cs typeface="Microsoft Sans Serif"/>
              </a:rPr>
              <a:t> </a:t>
            </a:r>
            <a:r>
              <a:rPr sz="1450" spc="5" dirty="0">
                <a:latin typeface="Microsoft Sans Serif"/>
                <a:cs typeface="Microsoft Sans Serif"/>
              </a:rPr>
              <a:t>simbólica)</a:t>
            </a:r>
            <a:r>
              <a:rPr sz="1450" spc="55" dirty="0">
                <a:latin typeface="Microsoft Sans Serif"/>
                <a:cs typeface="Microsoft Sans Serif"/>
              </a:rPr>
              <a:t> </a:t>
            </a:r>
            <a:r>
              <a:rPr sz="1450" spc="-35" dirty="0">
                <a:latin typeface="Microsoft Sans Serif"/>
                <a:cs typeface="Microsoft Sans Serif"/>
              </a:rPr>
              <a:t>en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spc="40" dirty="0">
                <a:latin typeface="Microsoft Sans Serif"/>
                <a:cs typeface="Microsoft Sans Serif"/>
              </a:rPr>
              <a:t>la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spc="20" dirty="0">
                <a:latin typeface="Microsoft Sans Serif"/>
                <a:cs typeface="Microsoft Sans Serif"/>
              </a:rPr>
              <a:t>trayectoria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spc="20" dirty="0">
                <a:latin typeface="Microsoft Sans Serif"/>
                <a:cs typeface="Microsoft Sans Serif"/>
              </a:rPr>
              <a:t>migratoria.</a:t>
            </a:r>
            <a:endParaRPr sz="1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8340" y="501395"/>
            <a:ext cx="5772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</a:t>
            </a:r>
            <a:r>
              <a:rPr spc="-20" dirty="0"/>
              <a:t> </a:t>
            </a:r>
            <a:r>
              <a:rPr spc="-5" dirty="0"/>
              <a:t>este</a:t>
            </a:r>
            <a:r>
              <a:rPr spc="-25" dirty="0"/>
              <a:t> </a:t>
            </a:r>
            <a:r>
              <a:rPr spc="-5" dirty="0"/>
              <a:t>contexto</a:t>
            </a:r>
            <a:r>
              <a:rPr spc="-2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la</a:t>
            </a:r>
            <a:r>
              <a:rPr spc="-30" dirty="0"/>
              <a:t> </a:t>
            </a:r>
            <a:r>
              <a:rPr spc="-5" dirty="0"/>
              <a:t>base…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9600" y="1771650"/>
            <a:ext cx="10972800" cy="1657350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27329" marR="220345" indent="-1270" algn="ctr">
              <a:lnSpc>
                <a:spcPct val="89700"/>
              </a:lnSpc>
              <a:spcBef>
                <a:spcPts val="280"/>
              </a:spcBef>
            </a:pPr>
            <a:r>
              <a:rPr sz="2600" spc="-5" dirty="0">
                <a:latin typeface="Arial MT"/>
                <a:cs typeface="Arial MT"/>
              </a:rPr>
              <a:t>¿Qué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tipo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intervenciones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sociales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requieren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para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b="1" spc="-5" dirty="0">
                <a:latin typeface="Arial"/>
                <a:cs typeface="Arial"/>
              </a:rPr>
              <a:t>mitigar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los 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impactos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de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las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vulnerabilidades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ven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enfrentadas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las 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personas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migrantes,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especial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NNAJ,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sobre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todo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aquellas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han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visto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expuestas a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mayores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situaciones</a:t>
            </a:r>
            <a:r>
              <a:rPr sz="2600" dirty="0">
                <a:latin typeface="Arial MT"/>
                <a:cs typeface="Arial MT"/>
              </a:rPr>
              <a:t> de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riesgo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y </a:t>
            </a:r>
            <a:r>
              <a:rPr sz="2600" spc="-5" dirty="0">
                <a:latin typeface="Arial MT"/>
                <a:cs typeface="Arial MT"/>
              </a:rPr>
              <a:t>violencia?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8340" y="4632452"/>
            <a:ext cx="568769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946910" marR="5080" indent="-1934210">
              <a:lnSpc>
                <a:spcPts val="2090"/>
              </a:lnSpc>
              <a:spcBef>
                <a:spcPts val="225"/>
              </a:spcBef>
            </a:pPr>
            <a:r>
              <a:rPr sz="1800" b="1" spc="-10" dirty="0">
                <a:latin typeface="Calibri"/>
                <a:cs typeface="Calibri"/>
              </a:rPr>
              <a:t>INTERVENCIONES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SOCIALES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ENFOQUE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INTERCULTURAL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CONDICIÓN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46191" y="3633215"/>
            <a:ext cx="802005" cy="939165"/>
            <a:chOff x="5346191" y="3633215"/>
            <a:chExt cx="802005" cy="93916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6191" y="3633215"/>
              <a:ext cx="801624" cy="9387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0674" y="3657599"/>
              <a:ext cx="695325" cy="84296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00674" y="3657599"/>
              <a:ext cx="695325" cy="843280"/>
            </a:xfrm>
            <a:custGeom>
              <a:avLst/>
              <a:gdLst/>
              <a:ahLst/>
              <a:cxnLst/>
              <a:rect l="l" t="t" r="r" b="b"/>
              <a:pathLst>
                <a:path w="695325" h="843279">
                  <a:moveTo>
                    <a:pt x="0" y="495300"/>
                  </a:moveTo>
                  <a:lnTo>
                    <a:pt x="173831" y="495300"/>
                  </a:lnTo>
                  <a:lnTo>
                    <a:pt x="173831" y="0"/>
                  </a:lnTo>
                  <a:lnTo>
                    <a:pt x="521494" y="0"/>
                  </a:lnTo>
                  <a:lnTo>
                    <a:pt x="521494" y="495300"/>
                  </a:lnTo>
                  <a:lnTo>
                    <a:pt x="695325" y="495300"/>
                  </a:lnTo>
                  <a:lnTo>
                    <a:pt x="347662" y="842963"/>
                  </a:lnTo>
                  <a:lnTo>
                    <a:pt x="0" y="495300"/>
                  </a:lnTo>
                  <a:close/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1" y="4797733"/>
            <a:ext cx="2755077" cy="16711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98525" y="12191"/>
            <a:ext cx="10393680" cy="1354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299"/>
              </a:lnSpc>
              <a:spcBef>
                <a:spcPts val="90"/>
              </a:spcBef>
            </a:pPr>
            <a:r>
              <a:rPr sz="2900" spc="-5" dirty="0"/>
              <a:t>¿Qué tipos </a:t>
            </a:r>
            <a:r>
              <a:rPr sz="2900" dirty="0"/>
              <a:t>de </a:t>
            </a:r>
            <a:r>
              <a:rPr sz="2900" spc="-10" dirty="0"/>
              <a:t>prácticas/políticas </a:t>
            </a:r>
            <a:r>
              <a:rPr sz="2900" spc="-5" dirty="0"/>
              <a:t>desarrollan </a:t>
            </a:r>
            <a:r>
              <a:rPr sz="2900" spc="-10" dirty="0"/>
              <a:t>las </a:t>
            </a:r>
            <a:r>
              <a:rPr sz="2900" spc="-5" dirty="0"/>
              <a:t> instituciones gubernamentales para alcanzar la integración </a:t>
            </a:r>
            <a:r>
              <a:rPr sz="2900" spc="-795" dirty="0"/>
              <a:t> </a:t>
            </a:r>
            <a:r>
              <a:rPr sz="2900" spc="-5" dirty="0"/>
              <a:t>cultural?</a:t>
            </a:r>
            <a:endParaRPr sz="2900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8668" y="4365412"/>
            <a:ext cx="2209800" cy="12374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65283" y="1543828"/>
            <a:ext cx="4089437" cy="377034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69057" y="3361944"/>
            <a:ext cx="1747520" cy="8731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91465" marR="5080" indent="-279400">
              <a:lnSpc>
                <a:spcPts val="3190"/>
              </a:lnSpc>
              <a:spcBef>
                <a:spcPts val="445"/>
              </a:spcBef>
            </a:pPr>
            <a:r>
              <a:rPr sz="2900" b="1" dirty="0">
                <a:latin typeface="Calibri"/>
                <a:cs typeface="Calibri"/>
              </a:rPr>
              <a:t>I</a:t>
            </a:r>
            <a:r>
              <a:rPr sz="2900" b="1" spc="-30" dirty="0">
                <a:latin typeface="Calibri"/>
                <a:cs typeface="Calibri"/>
              </a:rPr>
              <a:t>n</a:t>
            </a:r>
            <a:r>
              <a:rPr sz="2900" b="1" spc="-35" dirty="0">
                <a:latin typeface="Calibri"/>
                <a:cs typeface="Calibri"/>
              </a:rPr>
              <a:t>t</a:t>
            </a:r>
            <a:r>
              <a:rPr sz="2900" b="1" dirty="0">
                <a:latin typeface="Calibri"/>
                <a:cs typeface="Calibri"/>
              </a:rPr>
              <a:t>eg</a:t>
            </a:r>
            <a:r>
              <a:rPr sz="2900" b="1" spc="-65" dirty="0">
                <a:latin typeface="Calibri"/>
                <a:cs typeface="Calibri"/>
              </a:rPr>
              <a:t>r</a:t>
            </a:r>
            <a:r>
              <a:rPr sz="2900" b="1" spc="-5" dirty="0">
                <a:latin typeface="Calibri"/>
                <a:cs typeface="Calibri"/>
              </a:rPr>
              <a:t>a</a:t>
            </a:r>
            <a:r>
              <a:rPr sz="2900" b="1" dirty="0">
                <a:latin typeface="Calibri"/>
                <a:cs typeface="Calibri"/>
              </a:rPr>
              <a:t>ción  </a:t>
            </a:r>
            <a:r>
              <a:rPr sz="2900" b="1" spc="-15" dirty="0">
                <a:latin typeface="Calibri"/>
                <a:cs typeface="Calibri"/>
              </a:rPr>
              <a:t>cultural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8037" y="2027935"/>
            <a:ext cx="788035" cy="287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69545">
              <a:lnSpc>
                <a:spcPts val="980"/>
              </a:lnSpc>
              <a:spcBef>
                <a:spcPts val="215"/>
              </a:spcBef>
            </a:pPr>
            <a:r>
              <a:rPr sz="900" b="1" spc="-5" dirty="0">
                <a:latin typeface="Calibri"/>
                <a:cs typeface="Calibri"/>
              </a:rPr>
              <a:t>Prácticas </a:t>
            </a:r>
            <a:r>
              <a:rPr sz="900" b="1" dirty="0">
                <a:latin typeface="Calibri"/>
                <a:cs typeface="Calibri"/>
              </a:rPr>
              <a:t> As</a:t>
            </a:r>
            <a:r>
              <a:rPr sz="900" b="1" spc="-5" dirty="0">
                <a:latin typeface="Calibri"/>
                <a:cs typeface="Calibri"/>
              </a:rPr>
              <a:t>imil</a:t>
            </a:r>
            <a:r>
              <a:rPr sz="900" b="1" dirty="0">
                <a:latin typeface="Calibri"/>
                <a:cs typeface="Calibri"/>
              </a:rPr>
              <a:t>ac</a:t>
            </a:r>
            <a:r>
              <a:rPr sz="900" b="1" spc="-5" dirty="0">
                <a:latin typeface="Calibri"/>
                <a:cs typeface="Calibri"/>
              </a:rPr>
              <a:t>i</a:t>
            </a:r>
            <a:r>
              <a:rPr sz="900" b="1" dirty="0">
                <a:latin typeface="Calibri"/>
                <a:cs typeface="Calibri"/>
              </a:rPr>
              <a:t>on</a:t>
            </a:r>
            <a:r>
              <a:rPr sz="900" b="1" spc="-5" dirty="0">
                <a:latin typeface="Calibri"/>
                <a:cs typeface="Calibri"/>
              </a:rPr>
              <a:t>i</a:t>
            </a:r>
            <a:r>
              <a:rPr sz="900" b="1" dirty="0">
                <a:latin typeface="Calibri"/>
                <a:cs typeface="Calibri"/>
              </a:rPr>
              <a:t>stas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81202" y="4530344"/>
            <a:ext cx="853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Multiculturalidad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2887" y="4566920"/>
            <a:ext cx="819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Interculturalidad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35846" y="1708403"/>
            <a:ext cx="485394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Freeman (2006) </a:t>
            </a:r>
            <a:r>
              <a:rPr sz="2000" dirty="0">
                <a:latin typeface="Calibri"/>
                <a:cs typeface="Calibri"/>
              </a:rPr>
              <a:t>señala </a:t>
            </a:r>
            <a:r>
              <a:rPr sz="2000" spc="-5" dirty="0">
                <a:latin typeface="Calibri"/>
                <a:cs typeface="Calibri"/>
              </a:rPr>
              <a:t>que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-5" dirty="0">
                <a:latin typeface="Calibri"/>
                <a:cs typeface="Calibri"/>
              </a:rPr>
              <a:t>políticas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gubernamentales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“estipulan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condiciones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reconocimiento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expresión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cultural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crean </a:t>
            </a:r>
            <a:r>
              <a:rPr sz="2000" spc="-10" dirty="0">
                <a:latin typeface="Calibri"/>
                <a:cs typeface="Calibri"/>
              </a:rPr>
              <a:t>estructuras </a:t>
            </a:r>
            <a:r>
              <a:rPr sz="2000" spc="-5" dirty="0">
                <a:latin typeface="Calibri"/>
                <a:cs typeface="Calibri"/>
              </a:rPr>
              <a:t>de incentivos fundamentales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pérdida</a:t>
            </a:r>
            <a:r>
              <a:rPr sz="2000" dirty="0">
                <a:latin typeface="Calibri"/>
                <a:cs typeface="Calibri"/>
              </a:rPr>
              <a:t> o</a:t>
            </a:r>
            <a:r>
              <a:rPr sz="2000" spc="-10" dirty="0">
                <a:latin typeface="Calibri"/>
                <a:cs typeface="Calibri"/>
              </a:rPr>
              <a:t> retención</a:t>
            </a:r>
            <a:r>
              <a:rPr sz="2000" spc="-5" dirty="0">
                <a:latin typeface="Calibri"/>
                <a:cs typeface="Calibri"/>
              </a:rPr>
              <a:t> de</a:t>
            </a:r>
            <a:r>
              <a:rPr sz="2000" dirty="0">
                <a:latin typeface="Calibri"/>
                <a:cs typeface="Calibri"/>
              </a:rPr>
              <a:t> las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características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culturales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inmigrantes,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pueden</a:t>
            </a:r>
            <a:r>
              <a:rPr sz="2000" spc="-10" dirty="0">
                <a:latin typeface="Calibri"/>
                <a:cs typeface="Calibri"/>
              </a:rPr>
              <a:t> llegar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proteger</a:t>
            </a:r>
            <a:r>
              <a:rPr sz="2000" dirty="0">
                <a:latin typeface="Calibri"/>
                <a:cs typeface="Calibri"/>
              </a:rPr>
              <a:t> 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transformar</a:t>
            </a:r>
            <a:r>
              <a:rPr sz="2000" dirty="0">
                <a:latin typeface="Calibri"/>
                <a:cs typeface="Calibri"/>
              </a:rPr>
              <a:t> las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culturas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las </a:t>
            </a:r>
            <a:r>
              <a:rPr sz="2000" spc="-5" dirty="0">
                <a:latin typeface="Calibri"/>
                <a:cs typeface="Calibri"/>
              </a:rPr>
              <a:t>sociedades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receptoras”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51515" y="6022340"/>
            <a:ext cx="90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CJS,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18091" y="5976987"/>
            <a:ext cx="1447800" cy="369570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800" spc="-20" dirty="0">
                <a:latin typeface="Calibri"/>
                <a:cs typeface="Calibri"/>
              </a:rPr>
              <a:t>TRANSITAN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24071" y="5172455"/>
            <a:ext cx="234950" cy="676910"/>
            <a:chOff x="3624071" y="5172455"/>
            <a:chExt cx="234950" cy="67691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4071" y="5172455"/>
              <a:ext cx="234696" cy="6766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703892" y="5272087"/>
              <a:ext cx="76200" cy="514350"/>
            </a:xfrm>
            <a:custGeom>
              <a:avLst/>
              <a:gdLst/>
              <a:ahLst/>
              <a:cxnLst/>
              <a:rect l="l" t="t" r="r" b="b"/>
              <a:pathLst>
                <a:path w="76200" h="514350">
                  <a:moveTo>
                    <a:pt x="50800" y="63500"/>
                  </a:moveTo>
                  <a:lnTo>
                    <a:pt x="25400" y="63500"/>
                  </a:lnTo>
                  <a:lnTo>
                    <a:pt x="25398" y="514350"/>
                  </a:lnTo>
                  <a:lnTo>
                    <a:pt x="50798" y="514350"/>
                  </a:lnTo>
                  <a:lnTo>
                    <a:pt x="50800" y="63500"/>
                  </a:lnTo>
                  <a:close/>
                </a:path>
                <a:path w="76200" h="514350">
                  <a:moveTo>
                    <a:pt x="38100" y="0"/>
                  </a:moveTo>
                  <a:lnTo>
                    <a:pt x="0" y="76200"/>
                  </a:lnTo>
                  <a:lnTo>
                    <a:pt x="25399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14350">
                  <a:moveTo>
                    <a:pt x="69850" y="63500"/>
                  </a:moveTo>
                  <a:lnTo>
                    <a:pt x="50800" y="63500"/>
                  </a:lnTo>
                  <a:lnTo>
                    <a:pt x="50799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739" y="6180835"/>
            <a:ext cx="2162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Cohen-Emerique,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858" y="6478730"/>
            <a:ext cx="8472805" cy="144145"/>
          </a:xfrm>
          <a:custGeom>
            <a:avLst/>
            <a:gdLst/>
            <a:ahLst/>
            <a:cxnLst/>
            <a:rect l="l" t="t" r="r" b="b"/>
            <a:pathLst>
              <a:path w="8472805" h="144145">
                <a:moveTo>
                  <a:pt x="0" y="143984"/>
                </a:moveTo>
                <a:lnTo>
                  <a:pt x="8472787" y="143984"/>
                </a:lnTo>
                <a:lnTo>
                  <a:pt x="8472787" y="0"/>
                </a:lnTo>
                <a:lnTo>
                  <a:pt x="0" y="0"/>
                </a:lnTo>
                <a:lnTo>
                  <a:pt x="0" y="143984"/>
                </a:lnTo>
                <a:close/>
              </a:path>
            </a:pathLst>
          </a:custGeom>
          <a:solidFill>
            <a:srgbClr val="CE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93646" y="6478730"/>
            <a:ext cx="3260725" cy="144145"/>
            <a:chOff x="8693646" y="6478730"/>
            <a:chExt cx="3260725" cy="144145"/>
          </a:xfrm>
        </p:grpSpPr>
        <p:sp>
          <p:nvSpPr>
            <p:cNvPr id="4" name="object 4"/>
            <p:cNvSpPr/>
            <p:nvPr/>
          </p:nvSpPr>
          <p:spPr>
            <a:xfrm>
              <a:off x="10342571" y="6478730"/>
              <a:ext cx="1611630" cy="144145"/>
            </a:xfrm>
            <a:custGeom>
              <a:avLst/>
              <a:gdLst/>
              <a:ahLst/>
              <a:cxnLst/>
              <a:rect l="l" t="t" r="r" b="b"/>
              <a:pathLst>
                <a:path w="1611629" h="144145">
                  <a:moveTo>
                    <a:pt x="0" y="143984"/>
                  </a:moveTo>
                  <a:lnTo>
                    <a:pt x="1611635" y="143984"/>
                  </a:lnTo>
                  <a:lnTo>
                    <a:pt x="1611635" y="0"/>
                  </a:lnTo>
                  <a:lnTo>
                    <a:pt x="0" y="0"/>
                  </a:lnTo>
                  <a:lnTo>
                    <a:pt x="0" y="143984"/>
                  </a:lnTo>
                  <a:close/>
                </a:path>
              </a:pathLst>
            </a:custGeom>
            <a:solidFill>
              <a:srgbClr val="CEC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3646" y="6478730"/>
              <a:ext cx="1649095" cy="144145"/>
            </a:xfrm>
            <a:custGeom>
              <a:avLst/>
              <a:gdLst/>
              <a:ahLst/>
              <a:cxnLst/>
              <a:rect l="l" t="t" r="r" b="b"/>
              <a:pathLst>
                <a:path w="1649095" h="144145">
                  <a:moveTo>
                    <a:pt x="1648924" y="0"/>
                  </a:moveTo>
                  <a:lnTo>
                    <a:pt x="0" y="0"/>
                  </a:lnTo>
                  <a:lnTo>
                    <a:pt x="0" y="143984"/>
                  </a:lnTo>
                  <a:lnTo>
                    <a:pt x="1648924" y="143984"/>
                  </a:lnTo>
                  <a:lnTo>
                    <a:pt x="1648924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693646" y="6148628"/>
            <a:ext cx="873760" cy="138430"/>
          </a:xfrm>
          <a:custGeom>
            <a:avLst/>
            <a:gdLst/>
            <a:ahLst/>
            <a:cxnLst/>
            <a:rect l="l" t="t" r="r" b="b"/>
            <a:pathLst>
              <a:path w="873759" h="138429">
                <a:moveTo>
                  <a:pt x="258165" y="0"/>
                </a:moveTo>
                <a:lnTo>
                  <a:pt x="228422" y="0"/>
                </a:lnTo>
                <a:lnTo>
                  <a:pt x="185407" y="110363"/>
                </a:lnTo>
                <a:lnTo>
                  <a:pt x="143764" y="0"/>
                </a:lnTo>
                <a:lnTo>
                  <a:pt x="118592" y="0"/>
                </a:lnTo>
                <a:lnTo>
                  <a:pt x="74155" y="110363"/>
                </a:lnTo>
                <a:lnTo>
                  <a:pt x="31470" y="0"/>
                </a:lnTo>
                <a:lnTo>
                  <a:pt x="0" y="0"/>
                </a:lnTo>
                <a:lnTo>
                  <a:pt x="56311" y="137109"/>
                </a:lnTo>
                <a:lnTo>
                  <a:pt x="88138" y="137109"/>
                </a:lnTo>
                <a:lnTo>
                  <a:pt x="130822" y="34328"/>
                </a:lnTo>
                <a:lnTo>
                  <a:pt x="168960" y="137109"/>
                </a:lnTo>
                <a:lnTo>
                  <a:pt x="201142" y="137109"/>
                </a:lnTo>
                <a:lnTo>
                  <a:pt x="258165" y="0"/>
                </a:lnTo>
                <a:close/>
              </a:path>
              <a:path w="873759" h="138429">
                <a:moveTo>
                  <a:pt x="537489" y="0"/>
                </a:moveTo>
                <a:lnTo>
                  <a:pt x="507733" y="0"/>
                </a:lnTo>
                <a:lnTo>
                  <a:pt x="464718" y="110363"/>
                </a:lnTo>
                <a:lnTo>
                  <a:pt x="423100" y="0"/>
                </a:lnTo>
                <a:lnTo>
                  <a:pt x="397903" y="0"/>
                </a:lnTo>
                <a:lnTo>
                  <a:pt x="353479" y="110363"/>
                </a:lnTo>
                <a:lnTo>
                  <a:pt x="310807" y="0"/>
                </a:lnTo>
                <a:lnTo>
                  <a:pt x="279336" y="0"/>
                </a:lnTo>
                <a:lnTo>
                  <a:pt x="335648" y="137109"/>
                </a:lnTo>
                <a:lnTo>
                  <a:pt x="367461" y="137109"/>
                </a:lnTo>
                <a:lnTo>
                  <a:pt x="410159" y="34328"/>
                </a:lnTo>
                <a:lnTo>
                  <a:pt x="448284" y="137109"/>
                </a:lnTo>
                <a:lnTo>
                  <a:pt x="480479" y="137109"/>
                </a:lnTo>
                <a:lnTo>
                  <a:pt x="537489" y="0"/>
                </a:lnTo>
                <a:close/>
              </a:path>
              <a:path w="873759" h="138429">
                <a:moveTo>
                  <a:pt x="816825" y="0"/>
                </a:moveTo>
                <a:lnTo>
                  <a:pt x="787069" y="0"/>
                </a:lnTo>
                <a:lnTo>
                  <a:pt x="744054" y="110363"/>
                </a:lnTo>
                <a:lnTo>
                  <a:pt x="702411" y="0"/>
                </a:lnTo>
                <a:lnTo>
                  <a:pt x="677240" y="0"/>
                </a:lnTo>
                <a:lnTo>
                  <a:pt x="632802" y="110363"/>
                </a:lnTo>
                <a:lnTo>
                  <a:pt x="590130" y="0"/>
                </a:lnTo>
                <a:lnTo>
                  <a:pt x="558647" y="0"/>
                </a:lnTo>
                <a:lnTo>
                  <a:pt x="614984" y="137109"/>
                </a:lnTo>
                <a:lnTo>
                  <a:pt x="646798" y="137109"/>
                </a:lnTo>
                <a:lnTo>
                  <a:pt x="689470" y="34328"/>
                </a:lnTo>
                <a:lnTo>
                  <a:pt x="727608" y="137109"/>
                </a:lnTo>
                <a:lnTo>
                  <a:pt x="759790" y="137109"/>
                </a:lnTo>
                <a:lnTo>
                  <a:pt x="816825" y="0"/>
                </a:lnTo>
                <a:close/>
              </a:path>
              <a:path w="873759" h="138429">
                <a:moveTo>
                  <a:pt x="873683" y="121653"/>
                </a:moveTo>
                <a:lnTo>
                  <a:pt x="871905" y="115036"/>
                </a:lnTo>
                <a:lnTo>
                  <a:pt x="867079" y="109715"/>
                </a:lnTo>
                <a:lnTo>
                  <a:pt x="859955" y="106159"/>
                </a:lnTo>
                <a:lnTo>
                  <a:pt x="851293" y="104863"/>
                </a:lnTo>
                <a:lnTo>
                  <a:pt x="842632" y="106159"/>
                </a:lnTo>
                <a:lnTo>
                  <a:pt x="835507" y="109715"/>
                </a:lnTo>
                <a:lnTo>
                  <a:pt x="830681" y="115036"/>
                </a:lnTo>
                <a:lnTo>
                  <a:pt x="828916" y="121653"/>
                </a:lnTo>
                <a:lnTo>
                  <a:pt x="830681" y="128244"/>
                </a:lnTo>
                <a:lnTo>
                  <a:pt x="835507" y="133578"/>
                </a:lnTo>
                <a:lnTo>
                  <a:pt x="842632" y="137121"/>
                </a:lnTo>
                <a:lnTo>
                  <a:pt x="851293" y="138417"/>
                </a:lnTo>
                <a:lnTo>
                  <a:pt x="859955" y="137121"/>
                </a:lnTo>
                <a:lnTo>
                  <a:pt x="867079" y="133578"/>
                </a:lnTo>
                <a:lnTo>
                  <a:pt x="871905" y="128244"/>
                </a:lnTo>
                <a:lnTo>
                  <a:pt x="873683" y="121653"/>
                </a:lnTo>
                <a:close/>
              </a:path>
            </a:pathLst>
          </a:custGeom>
          <a:solidFill>
            <a:srgbClr val="007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854" y="6148620"/>
            <a:ext cx="150761" cy="1394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10622" y="6083077"/>
            <a:ext cx="528955" cy="205104"/>
            <a:chOff x="9810622" y="6083077"/>
            <a:chExt cx="528955" cy="205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0622" y="6146268"/>
              <a:ext cx="169296" cy="141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17610" y="6253486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22378" y="0"/>
                  </a:moveTo>
                  <a:lnTo>
                    <a:pt x="13721" y="1294"/>
                  </a:lnTo>
                  <a:lnTo>
                    <a:pt x="6602" y="4850"/>
                  </a:lnTo>
                  <a:lnTo>
                    <a:pt x="1776" y="10177"/>
                  </a:lnTo>
                  <a:lnTo>
                    <a:pt x="0" y="16785"/>
                  </a:lnTo>
                  <a:lnTo>
                    <a:pt x="1776" y="23386"/>
                  </a:lnTo>
                  <a:lnTo>
                    <a:pt x="6602" y="28709"/>
                  </a:lnTo>
                  <a:lnTo>
                    <a:pt x="13721" y="32264"/>
                  </a:lnTo>
                  <a:lnTo>
                    <a:pt x="22378" y="33558"/>
                  </a:lnTo>
                  <a:lnTo>
                    <a:pt x="31045" y="32264"/>
                  </a:lnTo>
                  <a:lnTo>
                    <a:pt x="38170" y="28709"/>
                  </a:lnTo>
                  <a:lnTo>
                    <a:pt x="42999" y="23386"/>
                  </a:lnTo>
                  <a:lnTo>
                    <a:pt x="44776" y="16785"/>
                  </a:lnTo>
                  <a:lnTo>
                    <a:pt x="42999" y="10177"/>
                  </a:lnTo>
                  <a:lnTo>
                    <a:pt x="38170" y="4850"/>
                  </a:lnTo>
                  <a:lnTo>
                    <a:pt x="31045" y="1294"/>
                  </a:lnTo>
                  <a:lnTo>
                    <a:pt x="22378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6253" y="6146268"/>
              <a:ext cx="169312" cy="141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9873" y="6083077"/>
              <a:ext cx="29845" cy="203200"/>
            </a:xfrm>
            <a:custGeom>
              <a:avLst/>
              <a:gdLst/>
              <a:ahLst/>
              <a:cxnLst/>
              <a:rect l="l" t="t" r="r" b="b"/>
              <a:pathLst>
                <a:path w="29845" h="203200">
                  <a:moveTo>
                    <a:pt x="29376" y="0"/>
                  </a:moveTo>
                  <a:lnTo>
                    <a:pt x="0" y="0"/>
                  </a:lnTo>
                  <a:lnTo>
                    <a:pt x="0" y="202657"/>
                  </a:lnTo>
                  <a:lnTo>
                    <a:pt x="29376" y="202657"/>
                  </a:lnTo>
                  <a:lnTo>
                    <a:pt x="29376" y="0"/>
                  </a:lnTo>
                  <a:close/>
                </a:path>
              </a:pathLst>
            </a:custGeom>
            <a:solidFill>
              <a:srgbClr val="007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99925"/>
            <a:ext cx="212090" cy="1143000"/>
          </a:xfrm>
          <a:custGeom>
            <a:avLst/>
            <a:gdLst/>
            <a:ahLst/>
            <a:cxnLst/>
            <a:rect l="l" t="t" r="r" b="b"/>
            <a:pathLst>
              <a:path w="212090" h="1143000">
                <a:moveTo>
                  <a:pt x="211656" y="0"/>
                </a:moveTo>
                <a:lnTo>
                  <a:pt x="0" y="0"/>
                </a:lnTo>
                <a:lnTo>
                  <a:pt x="0" y="1143000"/>
                </a:lnTo>
                <a:lnTo>
                  <a:pt x="211656" y="1143000"/>
                </a:lnTo>
                <a:lnTo>
                  <a:pt x="211656" y="0"/>
                </a:lnTo>
                <a:close/>
              </a:path>
            </a:pathLst>
          </a:custGeom>
          <a:solidFill>
            <a:srgbClr val="FFE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656" y="0"/>
            <a:ext cx="11980545" cy="1343025"/>
          </a:xfrm>
          <a:prstGeom prst="rect">
            <a:avLst/>
          </a:prstGeom>
          <a:solidFill>
            <a:srgbClr val="007FE0"/>
          </a:solidFill>
        </p:spPr>
        <p:txBody>
          <a:bodyPr vert="horz" wrap="square" lIns="0" tIns="260985" rIns="0" bIns="0" rtlCol="0">
            <a:spAutoFit/>
          </a:bodyPr>
          <a:lstStyle/>
          <a:p>
            <a:pPr marL="488950" marR="957580">
              <a:lnSpc>
                <a:spcPct val="101899"/>
              </a:lnSpc>
              <a:spcBef>
                <a:spcPts val="2055"/>
              </a:spcBef>
            </a:pPr>
            <a:r>
              <a:rPr dirty="0"/>
              <a:t>El </a:t>
            </a:r>
            <a:r>
              <a:rPr spc="-10" dirty="0"/>
              <a:t>enfoque </a:t>
            </a:r>
            <a:r>
              <a:rPr spc="-5" dirty="0"/>
              <a:t>intercultural frente </a:t>
            </a:r>
            <a:r>
              <a:rPr dirty="0"/>
              <a:t>a </a:t>
            </a:r>
            <a:r>
              <a:rPr spc="-5" dirty="0"/>
              <a:t>las limitaciones de los </a:t>
            </a:r>
            <a:r>
              <a:rPr spc="-875" dirty="0"/>
              <a:t> </a:t>
            </a:r>
            <a:r>
              <a:rPr spc="-10" dirty="0"/>
              <a:t>enfoques </a:t>
            </a:r>
            <a:r>
              <a:rPr spc="-5" dirty="0"/>
              <a:t>asimilacionista</a:t>
            </a:r>
            <a:r>
              <a:rPr spc="-15" dirty="0"/>
              <a:t> </a:t>
            </a:r>
            <a:r>
              <a:rPr dirty="0"/>
              <a:t>y</a:t>
            </a:r>
            <a:r>
              <a:rPr spc="-15" dirty="0"/>
              <a:t> </a:t>
            </a:r>
            <a:r>
              <a:rPr spc="-5" dirty="0"/>
              <a:t>multicultural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96900" y="2019418"/>
            <a:ext cx="9352280" cy="1257935"/>
            <a:chOff x="596900" y="2019418"/>
            <a:chExt cx="9352280" cy="1257935"/>
          </a:xfrm>
        </p:grpSpPr>
        <p:sp>
          <p:nvSpPr>
            <p:cNvPr id="16" name="object 16"/>
            <p:cNvSpPr/>
            <p:nvPr/>
          </p:nvSpPr>
          <p:spPr>
            <a:xfrm>
              <a:off x="609600" y="2032118"/>
              <a:ext cx="9326880" cy="1232535"/>
            </a:xfrm>
            <a:custGeom>
              <a:avLst/>
              <a:gdLst/>
              <a:ahLst/>
              <a:cxnLst/>
              <a:rect l="l" t="t" r="r" b="b"/>
              <a:pathLst>
                <a:path w="9326880" h="1232535">
                  <a:moveTo>
                    <a:pt x="9203622" y="0"/>
                  </a:moveTo>
                  <a:lnTo>
                    <a:pt x="123256" y="0"/>
                  </a:lnTo>
                  <a:lnTo>
                    <a:pt x="75279" y="9686"/>
                  </a:lnTo>
                  <a:lnTo>
                    <a:pt x="36101" y="36101"/>
                  </a:lnTo>
                  <a:lnTo>
                    <a:pt x="9686" y="75279"/>
                  </a:lnTo>
                  <a:lnTo>
                    <a:pt x="0" y="123257"/>
                  </a:lnTo>
                  <a:lnTo>
                    <a:pt x="0" y="1109277"/>
                  </a:lnTo>
                  <a:lnTo>
                    <a:pt x="9686" y="1157255"/>
                  </a:lnTo>
                  <a:lnTo>
                    <a:pt x="36101" y="1196433"/>
                  </a:lnTo>
                  <a:lnTo>
                    <a:pt x="75279" y="1222848"/>
                  </a:lnTo>
                  <a:lnTo>
                    <a:pt x="123256" y="1232535"/>
                  </a:lnTo>
                  <a:lnTo>
                    <a:pt x="9203622" y="1232535"/>
                  </a:lnTo>
                  <a:lnTo>
                    <a:pt x="9251600" y="1222848"/>
                  </a:lnTo>
                  <a:lnTo>
                    <a:pt x="9290778" y="1196433"/>
                  </a:lnTo>
                  <a:lnTo>
                    <a:pt x="9317193" y="1157255"/>
                  </a:lnTo>
                  <a:lnTo>
                    <a:pt x="9326880" y="1109277"/>
                  </a:lnTo>
                  <a:lnTo>
                    <a:pt x="9326880" y="123257"/>
                  </a:lnTo>
                  <a:lnTo>
                    <a:pt x="9317193" y="75279"/>
                  </a:lnTo>
                  <a:lnTo>
                    <a:pt x="9290778" y="36101"/>
                  </a:lnTo>
                  <a:lnTo>
                    <a:pt x="9251600" y="9686"/>
                  </a:lnTo>
                  <a:lnTo>
                    <a:pt x="9203622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" y="2032118"/>
              <a:ext cx="9326880" cy="1232535"/>
            </a:xfrm>
            <a:custGeom>
              <a:avLst/>
              <a:gdLst/>
              <a:ahLst/>
              <a:cxnLst/>
              <a:rect l="l" t="t" r="r" b="b"/>
              <a:pathLst>
                <a:path w="9326880" h="1232535">
                  <a:moveTo>
                    <a:pt x="0" y="123257"/>
                  </a:moveTo>
                  <a:lnTo>
                    <a:pt x="9686" y="75280"/>
                  </a:lnTo>
                  <a:lnTo>
                    <a:pt x="36101" y="36101"/>
                  </a:lnTo>
                  <a:lnTo>
                    <a:pt x="75279" y="9686"/>
                  </a:lnTo>
                  <a:lnTo>
                    <a:pt x="123256" y="0"/>
                  </a:lnTo>
                  <a:lnTo>
                    <a:pt x="9203623" y="0"/>
                  </a:lnTo>
                  <a:lnTo>
                    <a:pt x="9251600" y="9686"/>
                  </a:lnTo>
                  <a:lnTo>
                    <a:pt x="9290779" y="36101"/>
                  </a:lnTo>
                  <a:lnTo>
                    <a:pt x="9317193" y="75280"/>
                  </a:lnTo>
                  <a:lnTo>
                    <a:pt x="9326880" y="123257"/>
                  </a:lnTo>
                  <a:lnTo>
                    <a:pt x="9326880" y="1109277"/>
                  </a:lnTo>
                  <a:lnTo>
                    <a:pt x="9317193" y="1157254"/>
                  </a:lnTo>
                  <a:lnTo>
                    <a:pt x="9290779" y="1196433"/>
                  </a:lnTo>
                  <a:lnTo>
                    <a:pt x="9251600" y="1222848"/>
                  </a:lnTo>
                  <a:lnTo>
                    <a:pt x="9203623" y="1232535"/>
                  </a:lnTo>
                  <a:lnTo>
                    <a:pt x="123256" y="1232535"/>
                  </a:lnTo>
                  <a:lnTo>
                    <a:pt x="75279" y="1222848"/>
                  </a:lnTo>
                  <a:lnTo>
                    <a:pt x="36101" y="1196433"/>
                  </a:lnTo>
                  <a:lnTo>
                    <a:pt x="9686" y="1157254"/>
                  </a:lnTo>
                  <a:lnTo>
                    <a:pt x="0" y="1109277"/>
                  </a:lnTo>
                  <a:lnTo>
                    <a:pt x="0" y="12325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6339" y="2318003"/>
            <a:ext cx="7860665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Interculturalidad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relacional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cual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guarda relación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contacto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intercambio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culturas,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decir,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personas,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prácticas,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saberes,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valores,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tradiciones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culturales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distintas,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podrían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darse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condiciones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igualdad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desigualdad.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19858" y="3457375"/>
            <a:ext cx="9352280" cy="1257935"/>
            <a:chOff x="1419858" y="3457375"/>
            <a:chExt cx="9352280" cy="1257935"/>
          </a:xfrm>
        </p:grpSpPr>
        <p:sp>
          <p:nvSpPr>
            <p:cNvPr id="20" name="object 20"/>
            <p:cNvSpPr/>
            <p:nvPr/>
          </p:nvSpPr>
          <p:spPr>
            <a:xfrm>
              <a:off x="1432558" y="3470075"/>
              <a:ext cx="9326880" cy="1232535"/>
            </a:xfrm>
            <a:custGeom>
              <a:avLst/>
              <a:gdLst/>
              <a:ahLst/>
              <a:cxnLst/>
              <a:rect l="l" t="t" r="r" b="b"/>
              <a:pathLst>
                <a:path w="9326880" h="1232535">
                  <a:moveTo>
                    <a:pt x="9203622" y="0"/>
                  </a:moveTo>
                  <a:lnTo>
                    <a:pt x="123257" y="0"/>
                  </a:lnTo>
                  <a:lnTo>
                    <a:pt x="75279" y="9686"/>
                  </a:lnTo>
                  <a:lnTo>
                    <a:pt x="36101" y="36101"/>
                  </a:lnTo>
                  <a:lnTo>
                    <a:pt x="9686" y="75279"/>
                  </a:lnTo>
                  <a:lnTo>
                    <a:pt x="0" y="123257"/>
                  </a:lnTo>
                  <a:lnTo>
                    <a:pt x="0" y="1109276"/>
                  </a:lnTo>
                  <a:lnTo>
                    <a:pt x="9686" y="1157253"/>
                  </a:lnTo>
                  <a:lnTo>
                    <a:pt x="36101" y="1196433"/>
                  </a:lnTo>
                  <a:lnTo>
                    <a:pt x="75279" y="1222848"/>
                  </a:lnTo>
                  <a:lnTo>
                    <a:pt x="123257" y="1232534"/>
                  </a:lnTo>
                  <a:lnTo>
                    <a:pt x="9203622" y="1232534"/>
                  </a:lnTo>
                  <a:lnTo>
                    <a:pt x="9251600" y="1222848"/>
                  </a:lnTo>
                  <a:lnTo>
                    <a:pt x="9290778" y="1196433"/>
                  </a:lnTo>
                  <a:lnTo>
                    <a:pt x="9317193" y="1157253"/>
                  </a:lnTo>
                  <a:lnTo>
                    <a:pt x="9326880" y="1109276"/>
                  </a:lnTo>
                  <a:lnTo>
                    <a:pt x="9326880" y="123257"/>
                  </a:lnTo>
                  <a:lnTo>
                    <a:pt x="9317193" y="75279"/>
                  </a:lnTo>
                  <a:lnTo>
                    <a:pt x="9290778" y="36101"/>
                  </a:lnTo>
                  <a:lnTo>
                    <a:pt x="9251600" y="9686"/>
                  </a:lnTo>
                  <a:lnTo>
                    <a:pt x="9203622" y="0"/>
                  </a:lnTo>
                  <a:close/>
                </a:path>
              </a:pathLst>
            </a:custGeom>
            <a:solidFill>
              <a:srgbClr val="5EA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32558" y="3470075"/>
              <a:ext cx="9326880" cy="1232535"/>
            </a:xfrm>
            <a:custGeom>
              <a:avLst/>
              <a:gdLst/>
              <a:ahLst/>
              <a:cxnLst/>
              <a:rect l="l" t="t" r="r" b="b"/>
              <a:pathLst>
                <a:path w="9326880" h="1232535">
                  <a:moveTo>
                    <a:pt x="0" y="123257"/>
                  </a:moveTo>
                  <a:lnTo>
                    <a:pt x="9686" y="75280"/>
                  </a:lnTo>
                  <a:lnTo>
                    <a:pt x="36101" y="36101"/>
                  </a:lnTo>
                  <a:lnTo>
                    <a:pt x="75279" y="9686"/>
                  </a:lnTo>
                  <a:lnTo>
                    <a:pt x="123256" y="0"/>
                  </a:lnTo>
                  <a:lnTo>
                    <a:pt x="9203623" y="0"/>
                  </a:lnTo>
                  <a:lnTo>
                    <a:pt x="9251600" y="9686"/>
                  </a:lnTo>
                  <a:lnTo>
                    <a:pt x="9290779" y="36101"/>
                  </a:lnTo>
                  <a:lnTo>
                    <a:pt x="9317193" y="75280"/>
                  </a:lnTo>
                  <a:lnTo>
                    <a:pt x="9326880" y="123257"/>
                  </a:lnTo>
                  <a:lnTo>
                    <a:pt x="9326880" y="1109277"/>
                  </a:lnTo>
                  <a:lnTo>
                    <a:pt x="9317193" y="1157254"/>
                  </a:lnTo>
                  <a:lnTo>
                    <a:pt x="9290779" y="1196433"/>
                  </a:lnTo>
                  <a:lnTo>
                    <a:pt x="9251600" y="1222848"/>
                  </a:lnTo>
                  <a:lnTo>
                    <a:pt x="9203623" y="1232535"/>
                  </a:lnTo>
                  <a:lnTo>
                    <a:pt x="123256" y="1232535"/>
                  </a:lnTo>
                  <a:lnTo>
                    <a:pt x="75279" y="1222848"/>
                  </a:lnTo>
                  <a:lnTo>
                    <a:pt x="36101" y="1196433"/>
                  </a:lnTo>
                  <a:lnTo>
                    <a:pt x="9686" y="1157254"/>
                  </a:lnTo>
                  <a:lnTo>
                    <a:pt x="0" y="1109277"/>
                  </a:lnTo>
                  <a:lnTo>
                    <a:pt x="0" y="12325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09298" y="3558540"/>
            <a:ext cx="7475220" cy="10160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25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interculturalidad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funcional,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perspectiva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acuerdo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autora,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busca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reconocer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diversidad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diferencia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cultural,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intención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generar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inclusión,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obstante,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siempre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interior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 la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estructura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establecida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domina.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sentido,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perspectiva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promueve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diálogo,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convivencia,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 la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tolerancia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otro,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siempre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busca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manera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funcional,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conviviendo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manteniendo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estructura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existente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42818" y="4895332"/>
            <a:ext cx="9352280" cy="1257935"/>
            <a:chOff x="2242818" y="4895332"/>
            <a:chExt cx="9352280" cy="1257935"/>
          </a:xfrm>
        </p:grpSpPr>
        <p:sp>
          <p:nvSpPr>
            <p:cNvPr id="24" name="object 24"/>
            <p:cNvSpPr/>
            <p:nvPr/>
          </p:nvSpPr>
          <p:spPr>
            <a:xfrm>
              <a:off x="2255518" y="4908032"/>
              <a:ext cx="9326880" cy="1232535"/>
            </a:xfrm>
            <a:custGeom>
              <a:avLst/>
              <a:gdLst/>
              <a:ahLst/>
              <a:cxnLst/>
              <a:rect l="l" t="t" r="r" b="b"/>
              <a:pathLst>
                <a:path w="9326880" h="1232535">
                  <a:moveTo>
                    <a:pt x="9203622" y="0"/>
                  </a:moveTo>
                  <a:lnTo>
                    <a:pt x="123257" y="0"/>
                  </a:lnTo>
                  <a:lnTo>
                    <a:pt x="75279" y="9686"/>
                  </a:lnTo>
                  <a:lnTo>
                    <a:pt x="36101" y="36101"/>
                  </a:lnTo>
                  <a:lnTo>
                    <a:pt x="9686" y="75279"/>
                  </a:lnTo>
                  <a:lnTo>
                    <a:pt x="0" y="123257"/>
                  </a:lnTo>
                  <a:lnTo>
                    <a:pt x="0" y="1109277"/>
                  </a:lnTo>
                  <a:lnTo>
                    <a:pt x="9686" y="1157254"/>
                  </a:lnTo>
                  <a:lnTo>
                    <a:pt x="36101" y="1196433"/>
                  </a:lnTo>
                  <a:lnTo>
                    <a:pt x="75279" y="1222848"/>
                  </a:lnTo>
                  <a:lnTo>
                    <a:pt x="123257" y="1232534"/>
                  </a:lnTo>
                  <a:lnTo>
                    <a:pt x="9203622" y="1232534"/>
                  </a:lnTo>
                  <a:lnTo>
                    <a:pt x="9251600" y="1222848"/>
                  </a:lnTo>
                  <a:lnTo>
                    <a:pt x="9290778" y="1196433"/>
                  </a:lnTo>
                  <a:lnTo>
                    <a:pt x="9317193" y="1157254"/>
                  </a:lnTo>
                  <a:lnTo>
                    <a:pt x="9326880" y="1109277"/>
                  </a:lnTo>
                  <a:lnTo>
                    <a:pt x="9326880" y="123257"/>
                  </a:lnTo>
                  <a:lnTo>
                    <a:pt x="9317193" y="75279"/>
                  </a:lnTo>
                  <a:lnTo>
                    <a:pt x="9290778" y="36101"/>
                  </a:lnTo>
                  <a:lnTo>
                    <a:pt x="9251600" y="9686"/>
                  </a:lnTo>
                  <a:lnTo>
                    <a:pt x="9203622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55518" y="4908032"/>
              <a:ext cx="9326880" cy="1232535"/>
            </a:xfrm>
            <a:custGeom>
              <a:avLst/>
              <a:gdLst/>
              <a:ahLst/>
              <a:cxnLst/>
              <a:rect l="l" t="t" r="r" b="b"/>
              <a:pathLst>
                <a:path w="9326880" h="1232535">
                  <a:moveTo>
                    <a:pt x="0" y="123257"/>
                  </a:moveTo>
                  <a:lnTo>
                    <a:pt x="9686" y="75280"/>
                  </a:lnTo>
                  <a:lnTo>
                    <a:pt x="36101" y="36101"/>
                  </a:lnTo>
                  <a:lnTo>
                    <a:pt x="75279" y="9686"/>
                  </a:lnTo>
                  <a:lnTo>
                    <a:pt x="123256" y="0"/>
                  </a:lnTo>
                  <a:lnTo>
                    <a:pt x="9203623" y="0"/>
                  </a:lnTo>
                  <a:lnTo>
                    <a:pt x="9251600" y="9686"/>
                  </a:lnTo>
                  <a:lnTo>
                    <a:pt x="9290779" y="36101"/>
                  </a:lnTo>
                  <a:lnTo>
                    <a:pt x="9317193" y="75280"/>
                  </a:lnTo>
                  <a:lnTo>
                    <a:pt x="9326880" y="123257"/>
                  </a:lnTo>
                  <a:lnTo>
                    <a:pt x="9326880" y="1109277"/>
                  </a:lnTo>
                  <a:lnTo>
                    <a:pt x="9317193" y="1157254"/>
                  </a:lnTo>
                  <a:lnTo>
                    <a:pt x="9290779" y="1196433"/>
                  </a:lnTo>
                  <a:lnTo>
                    <a:pt x="9251600" y="1222848"/>
                  </a:lnTo>
                  <a:lnTo>
                    <a:pt x="9203623" y="1232535"/>
                  </a:lnTo>
                  <a:lnTo>
                    <a:pt x="123256" y="1232535"/>
                  </a:lnTo>
                  <a:lnTo>
                    <a:pt x="75279" y="1222848"/>
                  </a:lnTo>
                  <a:lnTo>
                    <a:pt x="36101" y="1196433"/>
                  </a:lnTo>
                  <a:lnTo>
                    <a:pt x="9686" y="1157254"/>
                  </a:lnTo>
                  <a:lnTo>
                    <a:pt x="0" y="1109277"/>
                  </a:lnTo>
                  <a:lnTo>
                    <a:pt x="0" y="12325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332258" y="5192267"/>
            <a:ext cx="7441565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interculturalidad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crítica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perspectiva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solo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base 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aceptar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diversidad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diferencia,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sino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además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ello,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comprende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esto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deviene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problema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estructural-colonial-racial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(C.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Walsh,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2009a).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122632" y="2954089"/>
            <a:ext cx="1649730" cy="2256790"/>
            <a:chOff x="9122632" y="2954089"/>
            <a:chExt cx="1649730" cy="2256790"/>
          </a:xfrm>
        </p:grpSpPr>
        <p:sp>
          <p:nvSpPr>
            <p:cNvPr id="28" name="object 28"/>
            <p:cNvSpPr/>
            <p:nvPr/>
          </p:nvSpPr>
          <p:spPr>
            <a:xfrm>
              <a:off x="9135332" y="2966789"/>
              <a:ext cx="801370" cy="801370"/>
            </a:xfrm>
            <a:custGeom>
              <a:avLst/>
              <a:gdLst/>
              <a:ahLst/>
              <a:cxnLst/>
              <a:rect l="l" t="t" r="r" b="b"/>
              <a:pathLst>
                <a:path w="801370" h="801370">
                  <a:moveTo>
                    <a:pt x="620889" y="0"/>
                  </a:moveTo>
                  <a:lnTo>
                    <a:pt x="180257" y="0"/>
                  </a:lnTo>
                  <a:lnTo>
                    <a:pt x="180257" y="440631"/>
                  </a:lnTo>
                  <a:lnTo>
                    <a:pt x="0" y="440631"/>
                  </a:lnTo>
                  <a:lnTo>
                    <a:pt x="400573" y="801147"/>
                  </a:lnTo>
                  <a:lnTo>
                    <a:pt x="801146" y="440631"/>
                  </a:lnTo>
                  <a:lnTo>
                    <a:pt x="620889" y="440631"/>
                  </a:lnTo>
                  <a:lnTo>
                    <a:pt x="620889" y="0"/>
                  </a:lnTo>
                  <a:close/>
                </a:path>
              </a:pathLst>
            </a:custGeom>
            <a:solidFill>
              <a:srgbClr val="DEE7D1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35332" y="2966789"/>
              <a:ext cx="801370" cy="801370"/>
            </a:xfrm>
            <a:custGeom>
              <a:avLst/>
              <a:gdLst/>
              <a:ahLst/>
              <a:cxnLst/>
              <a:rect l="l" t="t" r="r" b="b"/>
              <a:pathLst>
                <a:path w="801370" h="801370">
                  <a:moveTo>
                    <a:pt x="0" y="440630"/>
                  </a:moveTo>
                  <a:lnTo>
                    <a:pt x="180258" y="440630"/>
                  </a:lnTo>
                  <a:lnTo>
                    <a:pt x="180258" y="0"/>
                  </a:lnTo>
                  <a:lnTo>
                    <a:pt x="620888" y="0"/>
                  </a:lnTo>
                  <a:lnTo>
                    <a:pt x="620888" y="440630"/>
                  </a:lnTo>
                  <a:lnTo>
                    <a:pt x="801147" y="440630"/>
                  </a:lnTo>
                  <a:lnTo>
                    <a:pt x="400573" y="801147"/>
                  </a:lnTo>
                  <a:lnTo>
                    <a:pt x="0" y="440630"/>
                  </a:lnTo>
                  <a:close/>
                </a:path>
              </a:pathLst>
            </a:custGeom>
            <a:ln w="25400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58292" y="4396530"/>
              <a:ext cx="801370" cy="801370"/>
            </a:xfrm>
            <a:custGeom>
              <a:avLst/>
              <a:gdLst/>
              <a:ahLst/>
              <a:cxnLst/>
              <a:rect l="l" t="t" r="r" b="b"/>
              <a:pathLst>
                <a:path w="801370" h="801370">
                  <a:moveTo>
                    <a:pt x="620889" y="0"/>
                  </a:moveTo>
                  <a:lnTo>
                    <a:pt x="180257" y="0"/>
                  </a:lnTo>
                  <a:lnTo>
                    <a:pt x="180257" y="440630"/>
                  </a:lnTo>
                  <a:lnTo>
                    <a:pt x="0" y="440630"/>
                  </a:lnTo>
                  <a:lnTo>
                    <a:pt x="400573" y="801146"/>
                  </a:lnTo>
                  <a:lnTo>
                    <a:pt x="801146" y="440630"/>
                  </a:lnTo>
                  <a:lnTo>
                    <a:pt x="620889" y="440630"/>
                  </a:lnTo>
                  <a:lnTo>
                    <a:pt x="620889" y="0"/>
                  </a:lnTo>
                  <a:close/>
                </a:path>
              </a:pathLst>
            </a:custGeom>
            <a:solidFill>
              <a:srgbClr val="D8D3E0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58292" y="4396530"/>
              <a:ext cx="801370" cy="801370"/>
            </a:xfrm>
            <a:custGeom>
              <a:avLst/>
              <a:gdLst/>
              <a:ahLst/>
              <a:cxnLst/>
              <a:rect l="l" t="t" r="r" b="b"/>
              <a:pathLst>
                <a:path w="801370" h="801370">
                  <a:moveTo>
                    <a:pt x="0" y="440630"/>
                  </a:moveTo>
                  <a:lnTo>
                    <a:pt x="180258" y="440630"/>
                  </a:lnTo>
                  <a:lnTo>
                    <a:pt x="180258" y="0"/>
                  </a:lnTo>
                  <a:lnTo>
                    <a:pt x="620888" y="0"/>
                  </a:lnTo>
                  <a:lnTo>
                    <a:pt x="620888" y="440630"/>
                  </a:lnTo>
                  <a:lnTo>
                    <a:pt x="801147" y="440630"/>
                  </a:lnTo>
                  <a:lnTo>
                    <a:pt x="400573" y="801147"/>
                  </a:lnTo>
                  <a:lnTo>
                    <a:pt x="0" y="440630"/>
                  </a:lnTo>
                  <a:close/>
                </a:path>
              </a:pathLst>
            </a:custGeom>
            <a:ln w="25400">
              <a:solidFill>
                <a:srgbClr val="D8D3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8340" y="1447291"/>
            <a:ext cx="8834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acuerdo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Walsh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(2009),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existen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perspectivas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interculturalidad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podrían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co-existir):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1433</Words>
  <Application>Microsoft Office PowerPoint</Application>
  <PresentationFormat>Panorámica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MT</vt:lpstr>
      <vt:lpstr>Calibri</vt:lpstr>
      <vt:lpstr>Microsoft Sans Serif</vt:lpstr>
      <vt:lpstr>Times New Roman</vt:lpstr>
      <vt:lpstr>Wingdings</vt:lpstr>
      <vt:lpstr>Office Theme</vt:lpstr>
      <vt:lpstr>Presentación de PowerPoint</vt:lpstr>
      <vt:lpstr> Contexto actual sobre la Migración en Chile</vt:lpstr>
      <vt:lpstr> La importancia de conocer el CICLO MIGRATORIO</vt:lpstr>
      <vt:lpstr>Factores de vulnerabilidad, desigualdad y necesidades  de protección social</vt:lpstr>
      <vt:lpstr> Vulnerabilidades en el ciclo migratorio</vt:lpstr>
      <vt:lpstr>En síntesis…</vt:lpstr>
      <vt:lpstr>Con este contexto a la base…</vt:lpstr>
      <vt:lpstr>¿Qué tipos de prácticas/políticas desarrollan las  instituciones gubernamentales para alcanzar la integración  cultural?</vt:lpstr>
      <vt:lpstr>El enfoque intercultural frente a las limitaciones de los  enfoques asimilacionista y multicultural</vt:lpstr>
      <vt:lpstr>Modelo de enfoque intercultural para la intervención  social (Cohen-Emerique, 2013)</vt:lpstr>
      <vt:lpstr>El desafío de desarrollar Competencias interculturales  en los equipos de intervención</vt:lpstr>
      <vt:lpstr>Perspectiva teórica de la Competencia Cultural</vt:lpstr>
      <vt:lpstr>¿Reconocemos nuestros sesgos implícitos, prejuicios  y estereotipos?</vt:lpstr>
      <vt:lpstr>¿Cómo podemos minimizar el impacto de nuestros sesgos  cuando trabajamos en equipos y con nuestros usuarios/as?</vt:lpstr>
      <vt:lpstr>¿De qué nos sirve identificar nuestros sesgos o  prejuicios al trabajar con NNAJ migrantes?</vt:lpstr>
      <vt:lpstr>¿Cómo contribuye a la intervención?</vt:lpstr>
      <vt:lpstr>La importancia del proceso reflexivo del profesional  que interviene</vt:lpstr>
      <vt:lpstr> Para terminar… algunas preguntas para reflexionar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ROBERTO ESTEBAN SEPULVEDA PARADA</cp:lastModifiedBy>
  <cp:revision>1</cp:revision>
  <dcterms:created xsi:type="dcterms:W3CDTF">2023-07-25T16:07:15Z</dcterms:created>
  <dcterms:modified xsi:type="dcterms:W3CDTF">2023-07-25T16:07:51Z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LastSaved">
    <vt:filetime>2023-07-25T00:00:00Z</vt:filetime>
  </property>
</Properties>
</file>