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EQEaR7e3MXRuiJ26NI9+g5rp0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Finalmente estamos prontos a publicar nuestra política y queremos compartir con ustedes el resumen de esta: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 Propósito de la política es </a:t>
            </a:r>
            <a:r>
              <a:rPr lang="en-US" b="1"/>
              <a:t>Contribuir al máximo estado de salud de los migrantes Internacionales, con equidad, enmarcado en el enfoque de derechos humanos.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5a428c8633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25a428c863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5a428c8633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25a428c863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MLV</a:t>
            </a:r>
            <a:endParaRPr/>
          </a:p>
        </p:txBody>
      </p:sp>
      <p:sp>
        <p:nvSpPr>
          <p:cNvPr id="87" name="Google Shape;8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5a428c8633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25a428c863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3189b007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3189b007d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23189b007d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3189b007d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3189b007d3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23189b007d3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3189b007d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3189b007d3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23189b007d3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3189b007d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3189b007d3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g23189b007d3_0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3189b007d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3189b007d3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23189b007d3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5" name="Google Shape;1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8"/>
          <p:cNvSpPr txBox="1">
            <a:spLocks noGrp="1"/>
          </p:cNvSpPr>
          <p:nvPr>
            <p:ph type="ctrTitle"/>
          </p:nvPr>
        </p:nvSpPr>
        <p:spPr>
          <a:xfrm>
            <a:off x="1520595" y="577114"/>
            <a:ext cx="9144000" cy="152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5400"/>
              <a:buFont typeface="Arial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" name="Google Shape;14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3068" y="3288633"/>
            <a:ext cx="12911326" cy="3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8"/>
          <p:cNvSpPr txBox="1">
            <a:spLocks noGrp="1"/>
          </p:cNvSpPr>
          <p:nvPr>
            <p:ph type="body" idx="1"/>
          </p:nvPr>
        </p:nvSpPr>
        <p:spPr>
          <a:xfrm>
            <a:off x="1554163" y="2286000"/>
            <a:ext cx="9110662" cy="10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eño personalizado">
  <p:cSld name="9_Diseño personalizad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7"/>
          <p:cNvSpPr txBox="1">
            <a:spLocks noGrp="1"/>
          </p:cNvSpPr>
          <p:nvPr>
            <p:ph type="title"/>
          </p:nvPr>
        </p:nvSpPr>
        <p:spPr>
          <a:xfrm>
            <a:off x="838200" y="257047"/>
            <a:ext cx="105156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3300"/>
              <a:buFont typeface="Arial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body" idx="1"/>
          </p:nvPr>
        </p:nvSpPr>
        <p:spPr>
          <a:xfrm>
            <a:off x="838200" y="1383031"/>
            <a:ext cx="4578927" cy="487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body" idx="2"/>
          </p:nvPr>
        </p:nvSpPr>
        <p:spPr>
          <a:xfrm>
            <a:off x="6248400" y="1383031"/>
            <a:ext cx="5105399" cy="487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0" name="Google Shape;60;p37" descr="Imagen que contiene sostener, azul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340353">
            <a:off x="11465786" y="5905472"/>
            <a:ext cx="694742" cy="987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eño personalizado">
  <p:cSld name="3_Diseño personalizad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>
            <a:spLocks noGrp="1"/>
          </p:cNvSpPr>
          <p:nvPr>
            <p:ph type="title"/>
          </p:nvPr>
        </p:nvSpPr>
        <p:spPr>
          <a:xfrm>
            <a:off x="838200" y="257046"/>
            <a:ext cx="105156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3300"/>
              <a:buFont typeface="Arial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body" idx="1"/>
          </p:nvPr>
        </p:nvSpPr>
        <p:spPr>
          <a:xfrm>
            <a:off x="838200" y="1280161"/>
            <a:ext cx="10515600" cy="488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4" name="Google Shape;64;p38" descr="Imagen que contiene agua, animal, puesto, azul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3090" y="6151793"/>
            <a:ext cx="1805946" cy="48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eño personalizado">
  <p:cSld name="8_Diseño personalizad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9"/>
          <p:cNvSpPr txBox="1">
            <a:spLocks noGrp="1"/>
          </p:cNvSpPr>
          <p:nvPr>
            <p:ph type="title"/>
          </p:nvPr>
        </p:nvSpPr>
        <p:spPr>
          <a:xfrm>
            <a:off x="838200" y="257046"/>
            <a:ext cx="105156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3300"/>
              <a:buFont typeface="Arial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body" idx="1"/>
          </p:nvPr>
        </p:nvSpPr>
        <p:spPr>
          <a:xfrm>
            <a:off x="838200" y="1348741"/>
            <a:ext cx="10515600" cy="4816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8" name="Google Shape;68;p39" descr="Imagen que contiene sostener, azul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340353">
            <a:off x="11422970" y="5809145"/>
            <a:ext cx="756578" cy="1075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eño personalizado">
  <p:cSld name="2_Diseño personalizad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0"/>
          <p:cNvSpPr txBox="1">
            <a:spLocks noGrp="1"/>
          </p:cNvSpPr>
          <p:nvPr>
            <p:ph type="title"/>
          </p:nvPr>
        </p:nvSpPr>
        <p:spPr>
          <a:xfrm>
            <a:off x="838200" y="342303"/>
            <a:ext cx="105156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3300"/>
              <a:buFont typeface="Arial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0"/>
          <p:cNvSpPr txBox="1">
            <a:spLocks noGrp="1"/>
          </p:cNvSpPr>
          <p:nvPr>
            <p:ph type="body" idx="1"/>
          </p:nvPr>
        </p:nvSpPr>
        <p:spPr>
          <a:xfrm>
            <a:off x="838200" y="1328929"/>
            <a:ext cx="10515600" cy="4836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2" name="Google Shape;72;p40" descr="Logotip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85890" y="5619931"/>
            <a:ext cx="1206110" cy="123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ún">
  <p:cSld name="1_Comú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1"/>
          <p:cNvSpPr txBox="1">
            <a:spLocks noGrp="1"/>
          </p:cNvSpPr>
          <p:nvPr>
            <p:ph type="title"/>
          </p:nvPr>
        </p:nvSpPr>
        <p:spPr>
          <a:xfrm>
            <a:off x="149578" y="113681"/>
            <a:ext cx="1176019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67"/>
              <a:buFont typeface="Verdana"/>
              <a:buNone/>
              <a:defRPr sz="2667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body" idx="1"/>
          </p:nvPr>
        </p:nvSpPr>
        <p:spPr>
          <a:xfrm>
            <a:off x="149577" y="1320094"/>
            <a:ext cx="5540024" cy="518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body" idx="2"/>
          </p:nvPr>
        </p:nvSpPr>
        <p:spPr>
          <a:xfrm>
            <a:off x="6369752" y="1326649"/>
            <a:ext cx="5540024" cy="518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eño personalizado">
  <p:cSld name="4_Diseño personalizad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>
            <a:spLocks noGrp="1"/>
          </p:cNvSpPr>
          <p:nvPr>
            <p:ph type="title"/>
          </p:nvPr>
        </p:nvSpPr>
        <p:spPr>
          <a:xfrm>
            <a:off x="838200" y="257046"/>
            <a:ext cx="105156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3300"/>
              <a:buFont typeface="Arial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body" idx="1"/>
          </p:nvPr>
        </p:nvSpPr>
        <p:spPr>
          <a:xfrm>
            <a:off x="838200" y="1316737"/>
            <a:ext cx="10515600" cy="484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" name="Google Shape;19;p29" descr="Una caricatura de una person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88357" y="5541263"/>
            <a:ext cx="1254586" cy="1254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de título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2"/>
          <p:cNvSpPr txBox="1">
            <a:spLocks noGrp="1"/>
          </p:cNvSpPr>
          <p:nvPr>
            <p:ph type="title"/>
          </p:nvPr>
        </p:nvSpPr>
        <p:spPr>
          <a:xfrm>
            <a:off x="838200" y="2021561"/>
            <a:ext cx="10515600" cy="209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3"/>
          <p:cNvSpPr txBox="1">
            <a:spLocks noGrp="1"/>
          </p:cNvSpPr>
          <p:nvPr>
            <p:ph type="body" idx="1"/>
          </p:nvPr>
        </p:nvSpPr>
        <p:spPr>
          <a:xfrm>
            <a:off x="886056" y="2584899"/>
            <a:ext cx="5047767" cy="349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65A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3365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body" idx="2"/>
          </p:nvPr>
        </p:nvSpPr>
        <p:spPr>
          <a:xfrm>
            <a:off x="6262410" y="2584899"/>
            <a:ext cx="5056239" cy="349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365A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3365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3"/>
          </p:nvPr>
        </p:nvSpPr>
        <p:spPr>
          <a:xfrm>
            <a:off x="886056" y="878018"/>
            <a:ext cx="10432593" cy="74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6DB5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66DB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4"/>
          </p:nvPr>
        </p:nvSpPr>
        <p:spPr>
          <a:xfrm>
            <a:off x="886056" y="1778001"/>
            <a:ext cx="10432593" cy="380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66DB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66DB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C93A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C93A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3A7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C93A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3A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C93A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3A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C93A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3A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C93A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3A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C93A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3A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C93A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3A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C93A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3A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C93A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eño personalizado">
  <p:cSld name="1_Diseño personalizado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5"/>
          <p:cNvSpPr txBox="1">
            <a:spLocks noGrp="1"/>
          </p:cNvSpPr>
          <p:nvPr>
            <p:ph type="title"/>
          </p:nvPr>
        </p:nvSpPr>
        <p:spPr>
          <a:xfrm>
            <a:off x="838200" y="305727"/>
            <a:ext cx="105156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3300"/>
              <a:buFont typeface="Arial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body" idx="1"/>
          </p:nvPr>
        </p:nvSpPr>
        <p:spPr>
          <a:xfrm>
            <a:off x="838200" y="1304545"/>
            <a:ext cx="10515600" cy="486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0" name="Google Shape;50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97071" y="5680710"/>
            <a:ext cx="794929" cy="1177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>
  <p:cSld name="1_Diapositiva de título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6"/>
          <p:cNvSpPr txBox="1">
            <a:spLocks noGrp="1"/>
          </p:cNvSpPr>
          <p:nvPr>
            <p:ph type="ctrTitle"/>
          </p:nvPr>
        </p:nvSpPr>
        <p:spPr>
          <a:xfrm>
            <a:off x="601579" y="729914"/>
            <a:ext cx="3818021" cy="178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>
            <a:spLocks noGrp="1"/>
          </p:cNvSpPr>
          <p:nvPr>
            <p:ph type="pic" idx="2"/>
          </p:nvPr>
        </p:nvSpPr>
        <p:spPr>
          <a:xfrm>
            <a:off x="4884403" y="729914"/>
            <a:ext cx="6706018" cy="5534192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36"/>
          <p:cNvSpPr txBox="1">
            <a:spLocks noGrp="1"/>
          </p:cNvSpPr>
          <p:nvPr>
            <p:ph type="body" idx="1"/>
          </p:nvPr>
        </p:nvSpPr>
        <p:spPr>
          <a:xfrm>
            <a:off x="601663" y="2622550"/>
            <a:ext cx="3817937" cy="364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5" name="Google Shape;55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3229" y="5337602"/>
            <a:ext cx="1612766" cy="1429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11591" y="0"/>
            <a:ext cx="117688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7"/>
          <p:cNvSpPr txBox="1">
            <a:spLocks noGrp="1"/>
          </p:cNvSpPr>
          <p:nvPr>
            <p:ph type="title"/>
          </p:nvPr>
        </p:nvSpPr>
        <p:spPr>
          <a:xfrm>
            <a:off x="838200" y="2021561"/>
            <a:ext cx="10515600" cy="209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284A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"/>
          <p:cNvSpPr txBox="1">
            <a:spLocks noGrp="1"/>
          </p:cNvSpPr>
          <p:nvPr>
            <p:ph type="ctrTitle"/>
          </p:nvPr>
        </p:nvSpPr>
        <p:spPr>
          <a:xfrm>
            <a:off x="1144429" y="602166"/>
            <a:ext cx="9903142" cy="152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4000"/>
              <a:buFont typeface="Arial"/>
              <a:buNone/>
            </a:pPr>
            <a:r>
              <a:rPr lang="en-US" sz="4000"/>
              <a:t>Acceso y atención de salud intercultural con jóvenes migrantes privados de libertad</a:t>
            </a:r>
            <a:endParaRPr/>
          </a:p>
        </p:txBody>
      </p:sp>
      <p:sp>
        <p:nvSpPr>
          <p:cNvPr id="82" name="Google Shape;82;p1"/>
          <p:cNvSpPr txBox="1">
            <a:spLocks noGrp="1"/>
          </p:cNvSpPr>
          <p:nvPr>
            <p:ph type="body" idx="1"/>
          </p:nvPr>
        </p:nvSpPr>
        <p:spPr>
          <a:xfrm>
            <a:off x="1554163" y="2286000"/>
            <a:ext cx="9110662" cy="10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/>
              <a:t>MINISTERIO DE SALUD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/>
              <a:t>Julio de 2023</a:t>
            </a:r>
            <a:endParaRPr/>
          </a:p>
        </p:txBody>
      </p:sp>
      <p:sp>
        <p:nvSpPr>
          <p:cNvPr id="83" name="Google Shape;83;p1"/>
          <p:cNvSpPr txBox="1">
            <a:spLocks noGrp="1"/>
          </p:cNvSpPr>
          <p:nvPr>
            <p:ph type="body" idx="1"/>
          </p:nvPr>
        </p:nvSpPr>
        <p:spPr>
          <a:xfrm>
            <a:off x="9235425" y="2286000"/>
            <a:ext cx="2590800" cy="1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/>
              <a:t>Juan Bacigalupo Araya</a:t>
            </a:r>
            <a:endParaRPr sz="12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/>
              <a:t>Deiza Troncoso</a:t>
            </a:r>
            <a:endParaRPr sz="12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/>
              <a:t>Daniel Molina</a:t>
            </a:r>
            <a:endParaRPr sz="12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/>
              <a:t>Pamela Alvarado</a:t>
            </a:r>
            <a:endParaRPr sz="12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/>
              <a:t>Daniel Urrea</a:t>
            </a:r>
            <a:endParaRPr sz="12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/>
              <a:t>Ángela Mora</a:t>
            </a:r>
            <a:endParaRPr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"/>
          <p:cNvSpPr txBox="1">
            <a:spLocks noGrp="1"/>
          </p:cNvSpPr>
          <p:nvPr>
            <p:ph type="title"/>
          </p:nvPr>
        </p:nvSpPr>
        <p:spPr>
          <a:xfrm>
            <a:off x="191344" y="152401"/>
            <a:ext cx="8164513" cy="68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2800"/>
              <a:buFont typeface="Arial"/>
              <a:buNone/>
            </a:pPr>
            <a:r>
              <a:rPr lang="en-US" sz="2800" b="1">
                <a:latin typeface="Arial"/>
                <a:ea typeface="Arial"/>
                <a:cs typeface="Arial"/>
                <a:sym typeface="Arial"/>
              </a:rPr>
              <a:t>DECRETO SUPREMO Nº67</a:t>
            </a:r>
            <a:endParaRPr/>
          </a:p>
        </p:txBody>
      </p:sp>
      <p:pic>
        <p:nvPicPr>
          <p:cNvPr id="212" name="Google Shape;21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156" y="1484784"/>
            <a:ext cx="6777822" cy="311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92144" y="0"/>
            <a:ext cx="467386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403" y="1124233"/>
            <a:ext cx="2466016" cy="241926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3"/>
          <p:cNvSpPr txBox="1"/>
          <p:nvPr/>
        </p:nvSpPr>
        <p:spPr>
          <a:xfrm>
            <a:off x="181016" y="339939"/>
            <a:ext cx="868699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E0062C"/>
                </a:solidFill>
                <a:latin typeface="Verdana"/>
                <a:ea typeface="Verdana"/>
                <a:cs typeface="Verdana"/>
                <a:sym typeface="Verdana"/>
              </a:rPr>
              <a:t>FONASA: “GENERAR N° PROVISORIO”</a:t>
            </a:r>
            <a:endParaRPr/>
          </a:p>
        </p:txBody>
      </p:sp>
      <p:grpSp>
        <p:nvGrpSpPr>
          <p:cNvPr id="220" name="Google Shape;220;p13"/>
          <p:cNvGrpSpPr/>
          <p:nvPr/>
        </p:nvGrpSpPr>
        <p:grpSpPr>
          <a:xfrm>
            <a:off x="2792004" y="994640"/>
            <a:ext cx="6580368" cy="3946373"/>
            <a:chOff x="1368192" y="22872"/>
            <a:chExt cx="6580368" cy="3946373"/>
          </a:xfrm>
        </p:grpSpPr>
        <p:sp>
          <p:nvSpPr>
            <p:cNvPr id="221" name="Google Shape;221;p13"/>
            <p:cNvSpPr/>
            <p:nvPr/>
          </p:nvSpPr>
          <p:spPr>
            <a:xfrm rot="5400000">
              <a:off x="1641492" y="1166373"/>
              <a:ext cx="1031557" cy="1174391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C0D5E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1368192" y="22872"/>
              <a:ext cx="1736534" cy="1215518"/>
            </a:xfrm>
            <a:prstGeom prst="roundRect">
              <a:avLst>
                <a:gd name="adj" fmla="val 16670"/>
              </a:avLst>
            </a:prstGeom>
            <a:solidFill>
              <a:srgbClr val="F83A5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3"/>
            <p:cNvSpPr txBox="1"/>
            <p:nvPr/>
          </p:nvSpPr>
          <p:spPr>
            <a:xfrm>
              <a:off x="1427539" y="82219"/>
              <a:ext cx="1617840" cy="1096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Verdana"/>
                <a:buNone/>
              </a:pPr>
              <a:r>
                <a:rPr lang="en-US" sz="14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NIP CREADO</a:t>
              </a: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3117104" y="126361"/>
              <a:ext cx="1830097" cy="1025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 txBox="1"/>
            <p:nvPr/>
          </p:nvSpPr>
          <p:spPr>
            <a:xfrm>
              <a:off x="3117104" y="126361"/>
              <a:ext cx="1830097" cy="1025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57150" marR="0" lvl="1" indent="-63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Verdana"/>
                <a:buChar char="•"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QUEDA CON BLOQUEO INICIAL 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Verdana"/>
                <a:buChar char="•"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DOMICILIO INCLUIDO</a:t>
              </a: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 rot="5400000">
              <a:off x="3217370" y="2531801"/>
              <a:ext cx="1031557" cy="1174391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FDE5E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944070" y="1388299"/>
              <a:ext cx="1736534" cy="1215518"/>
            </a:xfrm>
            <a:prstGeom prst="roundRect">
              <a:avLst>
                <a:gd name="adj" fmla="val 16670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3"/>
            <p:cNvSpPr txBox="1"/>
            <p:nvPr/>
          </p:nvSpPr>
          <p:spPr>
            <a:xfrm>
              <a:off x="3003417" y="1447646"/>
              <a:ext cx="1617840" cy="1096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Verdana"/>
                <a:buNone/>
              </a:pPr>
              <a:r>
                <a:rPr lang="en-US" sz="11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ACREDITACION DE CARENCIA DE RECURSOS </a:t>
              </a: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4698040" y="1479484"/>
              <a:ext cx="2053129" cy="1074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 txBox="1"/>
            <p:nvPr/>
          </p:nvSpPr>
          <p:spPr>
            <a:xfrm>
              <a:off x="4698040" y="1479484"/>
              <a:ext cx="2053129" cy="1074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57150" marR="0" lvl="1" indent="-63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Verdana"/>
                <a:buChar char="•"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INGRESAR A FUNCIONALIDAD “AFILIACION PRESENCIAL”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Verdana"/>
                <a:buChar char="•"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AGREGAR “CARENTE EXTRANJERO”</a:t>
              </a: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4519948" y="2753727"/>
              <a:ext cx="1736534" cy="1215518"/>
            </a:xfrm>
            <a:prstGeom prst="roundRect">
              <a:avLst>
                <a:gd name="adj" fmla="val 1667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 txBox="1"/>
            <p:nvPr/>
          </p:nvSpPr>
          <p:spPr>
            <a:xfrm>
              <a:off x="4579295" y="2813074"/>
              <a:ext cx="1617840" cy="1096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Verdana"/>
                <a:buNone/>
              </a:pPr>
              <a:r>
                <a:rPr lang="en-US" sz="12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INSCRIPCIÓN PERCAPITA </a:t>
              </a: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6257821" y="2851715"/>
              <a:ext cx="1690739" cy="982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 txBox="1"/>
            <p:nvPr/>
          </p:nvSpPr>
          <p:spPr>
            <a:xfrm>
              <a:off x="6257821" y="2851715"/>
              <a:ext cx="1690739" cy="982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57150" marR="0" lvl="1" indent="-63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Verdana"/>
                <a:buChar char="•"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INGRESAR A “GESTIÓN PERCAPITA”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Verdana"/>
                <a:buChar char="•"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ASIGNAR BENEFICIARIO A CESFAM</a:t>
              </a:r>
              <a:endParaRPr/>
            </a:p>
          </p:txBody>
        </p:sp>
      </p:grpSp>
      <p:pic>
        <p:nvPicPr>
          <p:cNvPr id="235" name="Google Shape;23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6239" y="3871342"/>
            <a:ext cx="2466016" cy="2490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1255" y="4855583"/>
            <a:ext cx="4573507" cy="1662479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4" descr="C:\Users\miribarne\Dropbox\Capturas de pantalla\Captura de pantalla 2017-12-19 08.39.10.png"/>
          <p:cNvPicPr preferRelativeResize="0"/>
          <p:nvPr/>
        </p:nvPicPr>
        <p:blipFill rotWithShape="1">
          <a:blip r:embed="rId3">
            <a:alphaModFix/>
          </a:blip>
          <a:srcRect l="22928" t="21788" r="53286" b="19111"/>
          <a:stretch/>
        </p:blipFill>
        <p:spPr>
          <a:xfrm>
            <a:off x="1762080" y="318810"/>
            <a:ext cx="3973880" cy="5846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4"/>
          <p:cNvPicPr preferRelativeResize="0"/>
          <p:nvPr/>
        </p:nvPicPr>
        <p:blipFill rotWithShape="1">
          <a:blip r:embed="rId4">
            <a:alphaModFix/>
          </a:blip>
          <a:srcRect t="1188"/>
          <a:stretch/>
        </p:blipFill>
        <p:spPr>
          <a:xfrm rot="5400000">
            <a:off x="5624309" y="1092379"/>
            <a:ext cx="5348861" cy="411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"/>
          <p:cNvSpPr txBox="1"/>
          <p:nvPr/>
        </p:nvSpPr>
        <p:spPr>
          <a:xfrm>
            <a:off x="1777974" y="4365104"/>
            <a:ext cx="8640960" cy="208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marR="0" lvl="2" indent="-355600" algn="just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marR="0" lvl="2" indent="-355600" algn="just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2" indent="0" algn="just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5"/>
          <p:cNvSpPr txBox="1"/>
          <p:nvPr/>
        </p:nvSpPr>
        <p:spPr>
          <a:xfrm>
            <a:off x="551384" y="1993261"/>
            <a:ext cx="4337285" cy="273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Contribuir al máximo estado de salud de los migrantes Internacionales, con equidad, enmarcado en el enfoque de derechos humanos.</a:t>
            </a:r>
            <a:endParaRPr sz="16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None/>
            </a:pP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2" indent="0" algn="just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2" indent="0" algn="just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marR="0" lvl="2" indent="-355600" algn="just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marR="0" lvl="2" indent="-355600" algn="just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marR="0" lvl="2" indent="-355600" algn="just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2" indent="0" algn="just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5"/>
          <p:cNvSpPr txBox="1"/>
          <p:nvPr/>
        </p:nvSpPr>
        <p:spPr>
          <a:xfrm>
            <a:off x="1917563" y="1369310"/>
            <a:ext cx="3602374" cy="663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PROPÓSITO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5"/>
          <p:cNvSpPr txBox="1"/>
          <p:nvPr/>
        </p:nvSpPr>
        <p:spPr>
          <a:xfrm>
            <a:off x="810432" y="3414594"/>
            <a:ext cx="5328593" cy="230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Enfoques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Derechos Humanos	</a:t>
            </a:r>
            <a:endParaRPr/>
          </a:p>
          <a:p>
            <a:pPr marL="457200" marR="0" lvl="0" indent="-457200" algn="just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Determinantes Sociales de la Salud	</a:t>
            </a:r>
            <a:endParaRPr/>
          </a:p>
          <a:p>
            <a:pPr marL="457200" marR="0" lvl="0" indent="-457200" algn="just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Género	</a:t>
            </a:r>
            <a:endParaRPr/>
          </a:p>
          <a:p>
            <a:pPr marL="457200" marR="0" lvl="0" indent="-457200" algn="just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Interculturalidad</a:t>
            </a: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457200" marR="0" lvl="0" indent="-457200" algn="just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Curso de vida	</a:t>
            </a:r>
            <a:endParaRPr/>
          </a:p>
          <a:p>
            <a:pPr marL="457200" marR="0" lvl="0" indent="-45720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Territorial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253" name="Google Shape;253;p15"/>
          <p:cNvSpPr/>
          <p:nvPr/>
        </p:nvSpPr>
        <p:spPr>
          <a:xfrm>
            <a:off x="5762350" y="1357350"/>
            <a:ext cx="6222300" cy="5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LÍNEAS ESTRATÉGICAS: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1.-Armonización y adecuación del marco normativo.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2.-Sistema sensible a las personas migrantes: accesibilidad y aceptabilidad en el derecho a la salud.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3.- Abordaje integral de la salud de migrantes internacionales: sectorial e intersectorial.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4.- Transversalización de la salud de los migrantes internacionales en los programas e intervenciones de salud.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5.- Monitoreo, seguimiento e información de salud.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6.- Trabajo , salud y migración.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7.- Comunicación y desarrollo de acciones en contra la discriminación xenofobia y estigmatización de las personas migrantes.</a:t>
            </a:r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119336" y="332655"/>
            <a:ext cx="965077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Política de Salud de Migrantes Internacionales.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Resol. Ex. N°1308 del 30.10.2017.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18"/>
          <p:cNvPicPr preferRelativeResize="0"/>
          <p:nvPr/>
        </p:nvPicPr>
        <p:blipFill rotWithShape="1">
          <a:blip r:embed="rId3">
            <a:alphaModFix/>
          </a:blip>
          <a:srcRect l="1907" t="5555"/>
          <a:stretch/>
        </p:blipFill>
        <p:spPr>
          <a:xfrm rot="-5400000">
            <a:off x="71038" y="1261359"/>
            <a:ext cx="6838338" cy="435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6148588" y="-239233"/>
            <a:ext cx="4041487" cy="504711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8"/>
          <p:cNvSpPr/>
          <p:nvPr/>
        </p:nvSpPr>
        <p:spPr>
          <a:xfrm>
            <a:off x="3353514" y="1377391"/>
            <a:ext cx="2143552" cy="609441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"/>
          <p:cNvSpPr txBox="1">
            <a:spLocks noGrp="1"/>
          </p:cNvSpPr>
          <p:nvPr>
            <p:ph type="ctrTitle"/>
          </p:nvPr>
        </p:nvSpPr>
        <p:spPr>
          <a:xfrm>
            <a:off x="1524000" y="1539640"/>
            <a:ext cx="9144000" cy="152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5400"/>
              <a:buFont typeface="Arial"/>
              <a:buNone/>
            </a:pPr>
            <a:r>
              <a:rPr lang="en-US"/>
              <a:t>Buenas prácticas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 txBox="1">
            <a:spLocks noGrp="1"/>
          </p:cNvSpPr>
          <p:nvPr>
            <p:ph type="title"/>
          </p:nvPr>
        </p:nvSpPr>
        <p:spPr>
          <a:xfrm>
            <a:off x="838200" y="305727"/>
            <a:ext cx="105156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33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sz="2800">
                <a:solidFill>
                  <a:schemeClr val="dk1"/>
                </a:solidFill>
              </a:rPr>
              <a:t>CESFAM Raúl Brañes Farmer– CIP San Bernardo</a:t>
            </a: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3300"/>
              <a:buFont typeface="Arial"/>
              <a:buNone/>
            </a:pPr>
            <a:endParaRPr/>
          </a:p>
        </p:txBody>
      </p:sp>
      <p:sp>
        <p:nvSpPr>
          <p:cNvPr id="272" name="Google Shape;272;p24"/>
          <p:cNvSpPr txBox="1">
            <a:spLocks noGrp="1"/>
          </p:cNvSpPr>
          <p:nvPr>
            <p:ph type="body" idx="1"/>
          </p:nvPr>
        </p:nvSpPr>
        <p:spPr>
          <a:xfrm>
            <a:off x="5960400" y="998700"/>
            <a:ext cx="5393400" cy="52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CESFAM DR. Raúl Brañes Farmer.</a:t>
            </a:r>
            <a:endParaRPr sz="18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- Apoyo proceso de Inscripción en CESFAM (apertura Ficha - Clínica en CESFAM)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- Control Salud Adolescente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- Operativos Vacunación en contexto del PNI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- Operativos Vacunación en contexto de campañas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- Entrega prestaciones de salud, atenciones de morbilidad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- Controles de salud de tratamiento y seguimiento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- Acciones de coordinación y referencia con la red de salud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 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Equipo Comunal Adolescente – Mejor Niñez – Espacio Amigable – Centro de atención integral del adolescente ex Rucahueche:</a:t>
            </a:r>
            <a:endParaRPr sz="18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- Control Salud Adolescente - FICHA CLAP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- Evaluación nutricional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 </a:t>
            </a:r>
            <a:endParaRPr sz="160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73" name="Google Shape;2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5600" y="1079727"/>
            <a:ext cx="3922774" cy="547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5"/>
          <p:cNvSpPr txBox="1">
            <a:spLocks noGrp="1"/>
          </p:cNvSpPr>
          <p:nvPr>
            <p:ph type="title"/>
          </p:nvPr>
        </p:nvSpPr>
        <p:spPr>
          <a:xfrm>
            <a:off x="838200" y="305727"/>
            <a:ext cx="105156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dk1"/>
                </a:solidFill>
              </a:rPr>
              <a:t>Objetivos</a:t>
            </a:r>
            <a:endParaRPr sz="42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3300"/>
              <a:buFont typeface="Arial"/>
              <a:buNone/>
            </a:pPr>
            <a:endParaRPr/>
          </a:p>
        </p:txBody>
      </p:sp>
      <p:sp>
        <p:nvSpPr>
          <p:cNvPr id="279" name="Google Shape;279;p25"/>
          <p:cNvSpPr txBox="1">
            <a:spLocks noGrp="1"/>
          </p:cNvSpPr>
          <p:nvPr>
            <p:ph type="body" idx="1"/>
          </p:nvPr>
        </p:nvSpPr>
        <p:spPr>
          <a:xfrm>
            <a:off x="838200" y="1304550"/>
            <a:ext cx="10735500" cy="48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Garantizar la entrega de prestaciones del nivel primario de salud a los adolescentes y jóvenes que se encuentran imputados en el CIP San Bernardo de SENAME.</a:t>
            </a:r>
            <a:endParaRPr b="1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- Facilitar y dar acceso preferencial a las atenciones de salud NNAJ vinculados SENAME.</a:t>
            </a:r>
            <a:endParaRPr sz="2400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- Otorgar las prestaciones de salud a todos los adolescentes y jóvenes del CIP San Bernardo de SENAME.</a:t>
            </a:r>
            <a:endParaRPr sz="2400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- Optimizar el trabajo intersectorial entre CESFAM Raúl Brañes Farmer, Unidad de Salud y Equipo Técnico CIP SAN Bernardo de SENAME.</a:t>
            </a:r>
            <a:endParaRPr sz="240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5a428c8633_0_4"/>
          <p:cNvSpPr txBox="1">
            <a:spLocks noGrp="1"/>
          </p:cNvSpPr>
          <p:nvPr>
            <p:ph type="title"/>
          </p:nvPr>
        </p:nvSpPr>
        <p:spPr>
          <a:xfrm>
            <a:off x="838200" y="305727"/>
            <a:ext cx="105156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33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Buenas Prácticas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5" name="Google Shape;285;g25a428c8633_0_4"/>
          <p:cNvSpPr txBox="1">
            <a:spLocks noGrp="1"/>
          </p:cNvSpPr>
          <p:nvPr>
            <p:ph type="body" idx="1"/>
          </p:nvPr>
        </p:nvSpPr>
        <p:spPr>
          <a:xfrm>
            <a:off x="910000" y="1675600"/>
            <a:ext cx="10974900" cy="44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-Realización de inscripción y adscripción a nuestro centro de salud a los jóvenes de CIP San Bernardo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-Gestión de Número de inscripción provisorio (NIP) para población  adolescente migrante de CIP San Bernardo, según Circular A 15 N°5.</a:t>
            </a: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-Plan de trabajo 2023-2024 en conjunto con CIP y red comunal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-Comunicación entre referentes de CIP y equipo de salud.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5a428c8633_0_9"/>
          <p:cNvSpPr txBox="1">
            <a:spLocks noGrp="1"/>
          </p:cNvSpPr>
          <p:nvPr>
            <p:ph type="title"/>
          </p:nvPr>
        </p:nvSpPr>
        <p:spPr>
          <a:xfrm>
            <a:off x="838200" y="305727"/>
            <a:ext cx="105156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33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Beneficios de esta estrategia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1" name="Google Shape;291;g25a428c8633_0_9"/>
          <p:cNvSpPr txBox="1">
            <a:spLocks noGrp="1"/>
          </p:cNvSpPr>
          <p:nvPr>
            <p:ph type="body" idx="1"/>
          </p:nvPr>
        </p:nvSpPr>
        <p:spPr>
          <a:xfrm>
            <a:off x="555050" y="1771325"/>
            <a:ext cx="5680500" cy="43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/>
              <a:t>-Acceso a prestaciones de salud de atención primaria.</a:t>
            </a:r>
            <a:endParaRPr sz="2400" b="1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/>
              <a:t>-Mejora el acceso y las derivaciones prestaciones de atención secundaria a Adolescentes de CIP San Bernardo.</a:t>
            </a:r>
            <a:endParaRPr sz="2400" b="1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/>
              <a:t>-Generar vínculos con red comunal en salud y apoyo social.</a:t>
            </a:r>
            <a:endParaRPr sz="2400" b="1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/>
              <a:t>-Integrar a CIP San Bernardo a comunidad de territorio CESFAM Raúl Brañes. </a:t>
            </a:r>
            <a:endParaRPr sz="2400" b="1"/>
          </a:p>
          <a:p>
            <a:pPr marL="228600" lvl="0" indent="-508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/>
          </a:p>
        </p:txBody>
      </p:sp>
      <p:pic>
        <p:nvPicPr>
          <p:cNvPr id="292" name="Google Shape;292;g25a428c8633_0_9"/>
          <p:cNvPicPr preferRelativeResize="0"/>
          <p:nvPr/>
        </p:nvPicPr>
        <p:blipFill rotWithShape="1">
          <a:blip r:embed="rId3">
            <a:alphaModFix/>
          </a:blip>
          <a:srcRect b="21266"/>
          <a:stretch/>
        </p:blipFill>
        <p:spPr>
          <a:xfrm>
            <a:off x="9342088" y="1166913"/>
            <a:ext cx="2580025" cy="296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25a428c8633_0_9"/>
          <p:cNvPicPr preferRelativeResize="0"/>
          <p:nvPr/>
        </p:nvPicPr>
        <p:blipFill rotWithShape="1">
          <a:blip r:embed="rId4">
            <a:alphaModFix/>
          </a:blip>
          <a:srcRect t="1450" b="13702"/>
          <a:stretch/>
        </p:blipFill>
        <p:spPr>
          <a:xfrm>
            <a:off x="7211688" y="3621437"/>
            <a:ext cx="2580025" cy="291879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25a428c8633_0_9"/>
          <p:cNvSpPr/>
          <p:nvPr/>
        </p:nvSpPr>
        <p:spPr>
          <a:xfrm>
            <a:off x="6744913" y="2014975"/>
            <a:ext cx="2341800" cy="1053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Operativo BAC, funcionarios y adolescentes año 2021 en CIP San Bernardo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title"/>
          </p:nvPr>
        </p:nvSpPr>
        <p:spPr>
          <a:xfrm>
            <a:off x="838200" y="257046"/>
            <a:ext cx="105156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3300"/>
              <a:buFont typeface="Arial"/>
              <a:buNone/>
            </a:pPr>
            <a:r>
              <a:rPr lang="en-US"/>
              <a:t>Índice</a:t>
            </a:r>
            <a:endParaRPr/>
          </a:p>
        </p:txBody>
      </p:sp>
      <p:sp>
        <p:nvSpPr>
          <p:cNvPr id="90" name="Google Shape;90;p2"/>
          <p:cNvSpPr txBox="1">
            <a:spLocks noGrp="1"/>
          </p:cNvSpPr>
          <p:nvPr>
            <p:ph type="body" idx="1"/>
          </p:nvPr>
        </p:nvSpPr>
        <p:spPr>
          <a:xfrm>
            <a:off x="838200" y="1316737"/>
            <a:ext cx="10515600" cy="484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Marco normativo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Buenas prácticas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5a428c8633_0_14"/>
          <p:cNvSpPr txBox="1">
            <a:spLocks noGrp="1"/>
          </p:cNvSpPr>
          <p:nvPr>
            <p:ph type="title"/>
          </p:nvPr>
        </p:nvSpPr>
        <p:spPr>
          <a:xfrm>
            <a:off x="838200" y="305727"/>
            <a:ext cx="105156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3300"/>
              <a:buFont typeface="Arial"/>
              <a:buNone/>
            </a:pPr>
            <a:r>
              <a:rPr lang="en-US" sz="4400">
                <a:solidFill>
                  <a:schemeClr val="dk1"/>
                </a:solidFill>
              </a:rPr>
              <a:t>Nuestra Visión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00" name="Google Shape;300;g25a428c8633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250" y="1220152"/>
            <a:ext cx="8939505" cy="5473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3189b007d3_0_0"/>
          <p:cNvSpPr txBox="1">
            <a:spLocks noGrp="1"/>
          </p:cNvSpPr>
          <p:nvPr>
            <p:ph type="title"/>
          </p:nvPr>
        </p:nvSpPr>
        <p:spPr>
          <a:xfrm>
            <a:off x="838200" y="305727"/>
            <a:ext cx="10515600" cy="774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Programa Mejor Niñez y SENAME CESFAM Dra Maria Cristina Rojas Antofagasta </a:t>
            </a:r>
            <a:endParaRPr/>
          </a:p>
        </p:txBody>
      </p:sp>
      <p:sp>
        <p:nvSpPr>
          <p:cNvPr id="307" name="Google Shape;307;g23189b007d3_0_0"/>
          <p:cNvSpPr txBox="1">
            <a:spLocks noGrp="1"/>
          </p:cNvSpPr>
          <p:nvPr>
            <p:ph type="body" idx="1"/>
          </p:nvPr>
        </p:nvSpPr>
        <p:spPr>
          <a:xfrm>
            <a:off x="6648050" y="1714500"/>
            <a:ext cx="4705800" cy="445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Odontologo 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Atención odontológica por Programa a usuarios de: </a:t>
            </a:r>
            <a:endParaRPr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CIP-CRC-CSC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Bárbara Kast 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Ambulatorios Mejor Niñez. </a:t>
            </a:r>
            <a:endParaRPr/>
          </a:p>
        </p:txBody>
      </p:sp>
      <p:pic>
        <p:nvPicPr>
          <p:cNvPr id="308" name="Google Shape;308;g23189b007d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97" y="1941950"/>
            <a:ext cx="5699876" cy="343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3189b007d3_0_7"/>
          <p:cNvSpPr txBox="1">
            <a:spLocks noGrp="1"/>
          </p:cNvSpPr>
          <p:nvPr>
            <p:ph type="title"/>
          </p:nvPr>
        </p:nvSpPr>
        <p:spPr>
          <a:xfrm>
            <a:off x="838200" y="305727"/>
            <a:ext cx="10515600" cy="774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Objetivos de atención.</a:t>
            </a:r>
            <a:endParaRPr/>
          </a:p>
        </p:txBody>
      </p:sp>
      <p:sp>
        <p:nvSpPr>
          <p:cNvPr id="315" name="Google Shape;315;g23189b007d3_0_7"/>
          <p:cNvSpPr txBox="1">
            <a:spLocks noGrp="1"/>
          </p:cNvSpPr>
          <p:nvPr>
            <p:ph type="body" idx="1"/>
          </p:nvPr>
        </p:nvSpPr>
        <p:spPr>
          <a:xfrm>
            <a:off x="838200" y="2274324"/>
            <a:ext cx="10515600" cy="389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Prestación de servicio de atención odontológica correspondiente al nivel primario de atención de salud a usuarios de programa Mejor niñez y SENAME, tanto ambulatorios como de centros, las cuales consideran atenciones preventivas, restauradoras como derivaciones a nivel secundario de ser necesario.  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3189b007d3_0_14"/>
          <p:cNvSpPr txBox="1">
            <a:spLocks noGrp="1"/>
          </p:cNvSpPr>
          <p:nvPr>
            <p:ph type="title"/>
          </p:nvPr>
        </p:nvSpPr>
        <p:spPr>
          <a:xfrm>
            <a:off x="838200" y="305727"/>
            <a:ext cx="10515600" cy="774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Experiencia en CIP-CRC-CSC</a:t>
            </a:r>
            <a:endParaRPr/>
          </a:p>
        </p:txBody>
      </p:sp>
      <p:sp>
        <p:nvSpPr>
          <p:cNvPr id="322" name="Google Shape;322;g23189b007d3_0_14"/>
          <p:cNvSpPr/>
          <p:nvPr/>
        </p:nvSpPr>
        <p:spPr>
          <a:xfrm>
            <a:off x="3652900" y="1548650"/>
            <a:ext cx="1875600" cy="1390500"/>
          </a:xfrm>
          <a:prstGeom prst="ellipse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/>
              <a:t>Justicia y Venganza </a:t>
            </a:r>
            <a:endParaRPr sz="1900" b="1"/>
          </a:p>
        </p:txBody>
      </p:sp>
      <p:sp>
        <p:nvSpPr>
          <p:cNvPr id="323" name="Google Shape;323;g23189b007d3_0_14"/>
          <p:cNvSpPr/>
          <p:nvPr/>
        </p:nvSpPr>
        <p:spPr>
          <a:xfrm>
            <a:off x="1974550" y="2556250"/>
            <a:ext cx="1875600" cy="1390500"/>
          </a:xfrm>
          <a:prstGeom prst="ellipse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/>
              <a:t>Agresión </a:t>
            </a:r>
            <a:endParaRPr sz="1900" b="1"/>
          </a:p>
        </p:txBody>
      </p:sp>
      <p:sp>
        <p:nvSpPr>
          <p:cNvPr id="324" name="Google Shape;324;g23189b007d3_0_14"/>
          <p:cNvSpPr/>
          <p:nvPr/>
        </p:nvSpPr>
        <p:spPr>
          <a:xfrm>
            <a:off x="3652900" y="3140700"/>
            <a:ext cx="1875600" cy="1390500"/>
          </a:xfrm>
          <a:prstGeom prst="ellipse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/>
              <a:t>Migrantes </a:t>
            </a:r>
            <a:endParaRPr sz="1900" b="1"/>
          </a:p>
        </p:txBody>
      </p:sp>
      <p:sp>
        <p:nvSpPr>
          <p:cNvPr id="325" name="Google Shape;325;g23189b007d3_0_14"/>
          <p:cNvSpPr/>
          <p:nvPr/>
        </p:nvSpPr>
        <p:spPr>
          <a:xfrm>
            <a:off x="296175" y="1410575"/>
            <a:ext cx="2275500" cy="1505400"/>
          </a:xfrm>
          <a:prstGeom prst="ellipse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Delincuentes</a:t>
            </a:r>
            <a:endParaRPr sz="1800" b="1"/>
          </a:p>
        </p:txBody>
      </p:sp>
      <p:sp>
        <p:nvSpPr>
          <p:cNvPr id="326" name="Google Shape;326;g23189b007d3_0_14"/>
          <p:cNvSpPr/>
          <p:nvPr/>
        </p:nvSpPr>
        <p:spPr>
          <a:xfrm>
            <a:off x="296175" y="3246825"/>
            <a:ext cx="1875600" cy="1390500"/>
          </a:xfrm>
          <a:prstGeom prst="ellipse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Riesgo </a:t>
            </a:r>
            <a:endParaRPr sz="2000" b="1"/>
          </a:p>
        </p:txBody>
      </p:sp>
      <p:sp>
        <p:nvSpPr>
          <p:cNvPr id="327" name="Google Shape;327;g23189b007d3_0_14"/>
          <p:cNvSpPr/>
          <p:nvPr/>
        </p:nvSpPr>
        <p:spPr>
          <a:xfrm>
            <a:off x="2371738" y="4023800"/>
            <a:ext cx="1081200" cy="1294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23189b007d3_0_14"/>
          <p:cNvSpPr/>
          <p:nvPr/>
        </p:nvSpPr>
        <p:spPr>
          <a:xfrm>
            <a:off x="1499200" y="5423275"/>
            <a:ext cx="2431800" cy="1102200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Prejuicios </a:t>
            </a:r>
            <a:endParaRPr sz="2000" b="1"/>
          </a:p>
        </p:txBody>
      </p:sp>
      <p:sp>
        <p:nvSpPr>
          <p:cNvPr id="329" name="Google Shape;329;g23189b007d3_0_14"/>
          <p:cNvSpPr/>
          <p:nvPr/>
        </p:nvSpPr>
        <p:spPr>
          <a:xfrm>
            <a:off x="7231550" y="4444875"/>
            <a:ext cx="1875600" cy="1390500"/>
          </a:xfrm>
          <a:prstGeom prst="ellipse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Dignidad </a:t>
            </a:r>
            <a:endParaRPr sz="2000" b="1"/>
          </a:p>
        </p:txBody>
      </p:sp>
      <p:sp>
        <p:nvSpPr>
          <p:cNvPr id="330" name="Google Shape;330;g23189b007d3_0_14"/>
          <p:cNvSpPr/>
          <p:nvPr/>
        </p:nvSpPr>
        <p:spPr>
          <a:xfrm>
            <a:off x="7424000" y="1750200"/>
            <a:ext cx="1875600" cy="1390500"/>
          </a:xfrm>
          <a:prstGeom prst="ellipse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Trato Igualitario </a:t>
            </a:r>
            <a:endParaRPr sz="1800" b="1"/>
          </a:p>
        </p:txBody>
      </p:sp>
      <p:sp>
        <p:nvSpPr>
          <p:cNvPr id="331" name="Google Shape;331;g23189b007d3_0_14"/>
          <p:cNvSpPr/>
          <p:nvPr/>
        </p:nvSpPr>
        <p:spPr>
          <a:xfrm>
            <a:off x="9750825" y="1701050"/>
            <a:ext cx="1875600" cy="1390500"/>
          </a:xfrm>
          <a:prstGeom prst="ellipse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/>
              <a:t>Respeto</a:t>
            </a:r>
            <a:endParaRPr sz="1900" b="1"/>
          </a:p>
        </p:txBody>
      </p:sp>
      <p:sp>
        <p:nvSpPr>
          <p:cNvPr id="332" name="Google Shape;332;g23189b007d3_0_14"/>
          <p:cNvSpPr/>
          <p:nvPr/>
        </p:nvSpPr>
        <p:spPr>
          <a:xfrm>
            <a:off x="10060700" y="4531200"/>
            <a:ext cx="1875600" cy="1390500"/>
          </a:xfrm>
          <a:prstGeom prst="ellipse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/>
              <a:t>Empatía </a:t>
            </a:r>
            <a:endParaRPr sz="1900" b="1"/>
          </a:p>
        </p:txBody>
      </p:sp>
      <p:sp>
        <p:nvSpPr>
          <p:cNvPr id="333" name="Google Shape;333;g23189b007d3_0_14"/>
          <p:cNvSpPr/>
          <p:nvPr/>
        </p:nvSpPr>
        <p:spPr>
          <a:xfrm>
            <a:off x="8502550" y="3241763"/>
            <a:ext cx="2134500" cy="1294500"/>
          </a:xfrm>
          <a:prstGeom prst="noSmoking">
            <a:avLst>
              <a:gd name="adj" fmla="val 18750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/>
              <a:t>Prejuicios</a:t>
            </a:r>
            <a:endParaRPr sz="21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3189b007d3_0_53"/>
          <p:cNvSpPr txBox="1">
            <a:spLocks noGrp="1"/>
          </p:cNvSpPr>
          <p:nvPr>
            <p:ph type="title"/>
          </p:nvPr>
        </p:nvSpPr>
        <p:spPr>
          <a:xfrm>
            <a:off x="838200" y="305727"/>
            <a:ext cx="10515600" cy="774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Buenas prácticas</a:t>
            </a:r>
            <a:endParaRPr/>
          </a:p>
        </p:txBody>
      </p:sp>
      <p:sp>
        <p:nvSpPr>
          <p:cNvPr id="340" name="Google Shape;340;g23189b007d3_0_53"/>
          <p:cNvSpPr txBox="1">
            <a:spLocks noGrp="1"/>
          </p:cNvSpPr>
          <p:nvPr>
            <p:ph type="body" idx="1"/>
          </p:nvPr>
        </p:nvSpPr>
        <p:spPr>
          <a:xfrm>
            <a:off x="838200" y="1304545"/>
            <a:ext cx="10515600" cy="486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Atención igualitaria y digna.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Centrarse en usuarios con necesidades, más que ambiente o lugar de origen.  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Evitar prejuicios por causa de reclusión. 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Empatía por miedos a la atención, malas experiencias previas. Re adaptar. 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Comunicación directa con Profesional de salud del centro en caso de urgencias.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Explicación a usuarios de condición bucal, tratamiento a realizar, opciones de tratamiento. 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Educación de salud bucal de forma dinámica y activa con usuarios.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3189b007d3_0_20"/>
          <p:cNvSpPr txBox="1">
            <a:spLocks noGrp="1"/>
          </p:cNvSpPr>
          <p:nvPr>
            <p:ph type="title"/>
          </p:nvPr>
        </p:nvSpPr>
        <p:spPr>
          <a:xfrm>
            <a:off x="838200" y="305727"/>
            <a:ext cx="10515600" cy="774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23189b007d3_0_20"/>
          <p:cNvSpPr txBox="1">
            <a:spLocks noGrp="1"/>
          </p:cNvSpPr>
          <p:nvPr>
            <p:ph type="body" idx="1"/>
          </p:nvPr>
        </p:nvSpPr>
        <p:spPr>
          <a:xfrm>
            <a:off x="838200" y="1304545"/>
            <a:ext cx="10515600" cy="486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6"/>
          <p:cNvSpPr txBox="1">
            <a:spLocks noGrp="1"/>
          </p:cNvSpPr>
          <p:nvPr>
            <p:ph type="ctrTitle"/>
          </p:nvPr>
        </p:nvSpPr>
        <p:spPr>
          <a:xfrm>
            <a:off x="1520595" y="577114"/>
            <a:ext cx="9144000" cy="152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5400"/>
              <a:buFont typeface="Arial"/>
              <a:buNone/>
            </a:pPr>
            <a:r>
              <a:rPr lang="en-US"/>
              <a:t>Gracias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>
            <a:spLocks noGrp="1"/>
          </p:cNvSpPr>
          <p:nvPr>
            <p:ph type="ctrTitle"/>
          </p:nvPr>
        </p:nvSpPr>
        <p:spPr>
          <a:xfrm>
            <a:off x="1524000" y="1539640"/>
            <a:ext cx="9144000" cy="152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5400"/>
              <a:buFont typeface="Arial"/>
              <a:buNone/>
            </a:pPr>
            <a:r>
              <a:rPr lang="en-US"/>
              <a:t>Marco normativo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/>
          <p:nvPr/>
        </p:nvSpPr>
        <p:spPr>
          <a:xfrm>
            <a:off x="551384" y="1196752"/>
            <a:ext cx="573949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B74C9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derechos humanos son garantías jurídicas universales que protegen a los individuos y los grupos contra acciones y omisiones que interfieren con las libertades y los derechos fundamentales y con la dignidad humana, ONU 2012.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B74C9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B74C9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Estado garante de los derechos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Obligación del Estado: respetar, proteger y hacer cumplir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B74C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5"/>
          <p:cNvSpPr txBox="1"/>
          <p:nvPr/>
        </p:nvSpPr>
        <p:spPr>
          <a:xfrm>
            <a:off x="1703512" y="338468"/>
            <a:ext cx="8164513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ENFOQUE DE DERECHOS HUMANOS: SALUD</a:t>
            </a:r>
            <a:endParaRPr/>
          </a:p>
        </p:txBody>
      </p:sp>
      <p:pic>
        <p:nvPicPr>
          <p:cNvPr id="102" name="Google Shape;102;p5" descr="los-30-derechos-humanos-infografia"/>
          <p:cNvPicPr preferRelativeResize="0"/>
          <p:nvPr/>
        </p:nvPicPr>
        <p:blipFill rotWithShape="1">
          <a:blip r:embed="rId3">
            <a:alphaModFix/>
          </a:blip>
          <a:srcRect t="23537" b="26610"/>
          <a:stretch/>
        </p:blipFill>
        <p:spPr>
          <a:xfrm>
            <a:off x="6698178" y="909969"/>
            <a:ext cx="3469079" cy="5839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 txBox="1"/>
          <p:nvPr/>
        </p:nvSpPr>
        <p:spPr>
          <a:xfrm>
            <a:off x="551384" y="1201737"/>
            <a:ext cx="9494755" cy="77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Elementos interrelacionados del derecho a la salud:</a:t>
            </a:r>
            <a:endParaRPr/>
          </a:p>
        </p:txBody>
      </p:sp>
      <p:sp>
        <p:nvSpPr>
          <p:cNvPr id="108" name="Google Shape;108;p6"/>
          <p:cNvSpPr/>
          <p:nvPr/>
        </p:nvSpPr>
        <p:spPr>
          <a:xfrm>
            <a:off x="1703512" y="1829559"/>
            <a:ext cx="2088232" cy="9144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345084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Disponibilidad</a:t>
            </a:r>
            <a:endParaRPr/>
          </a:p>
        </p:txBody>
      </p:sp>
      <p:sp>
        <p:nvSpPr>
          <p:cNvPr id="109" name="Google Shape;109;p6"/>
          <p:cNvSpPr txBox="1"/>
          <p:nvPr/>
        </p:nvSpPr>
        <p:spPr>
          <a:xfrm>
            <a:off x="1631951" y="2765961"/>
            <a:ext cx="2303463" cy="1815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127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Número suficiente de establecimientos,</a:t>
            </a:r>
            <a:endParaRPr/>
          </a:p>
          <a:p>
            <a:pPr marL="0" marR="0" lvl="0" indent="127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bienes y servicios públicos de salud y centros de atención de la salud, así como de programas.</a:t>
            </a:r>
            <a:endParaRPr/>
          </a:p>
          <a:p>
            <a:pPr marL="0" marR="0" lvl="0" indent="127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(agua, condiciones sanitarias, hospitales, etc)</a:t>
            </a:r>
            <a:endParaRPr/>
          </a:p>
        </p:txBody>
      </p:sp>
      <p:sp>
        <p:nvSpPr>
          <p:cNvPr id="110" name="Google Shape;110;p6"/>
          <p:cNvSpPr/>
          <p:nvPr/>
        </p:nvSpPr>
        <p:spPr>
          <a:xfrm>
            <a:off x="4007768" y="1829559"/>
            <a:ext cx="2088000" cy="9144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829DC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Accesibilidad</a:t>
            </a:r>
            <a:endParaRPr/>
          </a:p>
        </p:txBody>
      </p:sp>
      <p:sp>
        <p:nvSpPr>
          <p:cNvPr id="111" name="Google Shape;111;p6"/>
          <p:cNvSpPr/>
          <p:nvPr/>
        </p:nvSpPr>
        <p:spPr>
          <a:xfrm>
            <a:off x="4079876" y="2765961"/>
            <a:ext cx="1871663" cy="281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Dimensiones: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No discriminación.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Accesibilidad física.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Accesibilidad económica.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Accesibilidad de información.</a:t>
            </a: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6240016" y="1829559"/>
            <a:ext cx="2088000" cy="9144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345084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Aceptabilidad</a:t>
            </a:r>
            <a:endParaRPr/>
          </a:p>
        </p:txBody>
      </p:sp>
      <p:sp>
        <p:nvSpPr>
          <p:cNvPr id="113" name="Google Shape;113;p6"/>
          <p:cNvSpPr/>
          <p:nvPr/>
        </p:nvSpPr>
        <p:spPr>
          <a:xfrm>
            <a:off x="6240463" y="2837398"/>
            <a:ext cx="2087562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respeto a ética médica y culturalmente apropiados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cultura de las personas, las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minorías, los pueblos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género y el ciclo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vida, </a:t>
            </a:r>
            <a:endParaRPr/>
          </a:p>
        </p:txBody>
      </p:sp>
      <p:sp>
        <p:nvSpPr>
          <p:cNvPr id="114" name="Google Shape;114;p6"/>
          <p:cNvSpPr/>
          <p:nvPr/>
        </p:nvSpPr>
        <p:spPr>
          <a:xfrm>
            <a:off x="8472264" y="1829559"/>
            <a:ext cx="2088000" cy="9144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7F7F7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Calidad</a:t>
            </a:r>
            <a:endParaRPr/>
          </a:p>
        </p:txBody>
      </p:sp>
      <p:sp>
        <p:nvSpPr>
          <p:cNvPr id="115" name="Google Shape;115;p6"/>
          <p:cNvSpPr/>
          <p:nvPr/>
        </p:nvSpPr>
        <p:spPr>
          <a:xfrm>
            <a:off x="8688388" y="2910423"/>
            <a:ext cx="197961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Apropiados desde el punto de vista científico y médico y ser 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buena calidad</a:t>
            </a:r>
            <a:endParaRPr/>
          </a:p>
        </p:txBody>
      </p:sp>
      <p:sp>
        <p:nvSpPr>
          <p:cNvPr id="116" name="Google Shape;116;p6"/>
          <p:cNvSpPr txBox="1"/>
          <p:nvPr/>
        </p:nvSpPr>
        <p:spPr>
          <a:xfrm>
            <a:off x="1703512" y="338468"/>
            <a:ext cx="8164513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ENFOQUE DE DERECHOS HUMANOS: SALUD</a:t>
            </a:r>
            <a:endParaRPr/>
          </a:p>
        </p:txBody>
      </p:sp>
      <p:sp>
        <p:nvSpPr>
          <p:cNvPr id="117" name="Google Shape;117;p6"/>
          <p:cNvSpPr/>
          <p:nvPr/>
        </p:nvSpPr>
        <p:spPr>
          <a:xfrm>
            <a:off x="1626662" y="6157011"/>
            <a:ext cx="89156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Observación General 14: El derecho al disfrute del más alto nivel posible de salud ,COMITÉ DE DERECHOS ECONÓMICOS,SOCIALES Y CULTURALES, ONU, 2000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>
            <a:spLocks noGrp="1"/>
          </p:cNvSpPr>
          <p:nvPr>
            <p:ph type="body" idx="1"/>
          </p:nvPr>
        </p:nvSpPr>
        <p:spPr>
          <a:xfrm>
            <a:off x="369598" y="33265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>
                <a:latin typeface="Arial"/>
                <a:ea typeface="Arial"/>
                <a:cs typeface="Arial"/>
                <a:sym typeface="Arial"/>
              </a:rPr>
              <a:t>CORTAFUEGOS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>
            <a:off x="2279576" y="1052737"/>
            <a:ext cx="70567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«cortafuegos» desvincula la prestación de atención médica de la aplicación de las leyes de inmigración.</a:t>
            </a:r>
            <a:endParaRPr/>
          </a:p>
        </p:txBody>
      </p:sp>
      <p:sp>
        <p:nvSpPr>
          <p:cNvPr id="124" name="Google Shape;124;p7"/>
          <p:cNvSpPr/>
          <p:nvPr/>
        </p:nvSpPr>
        <p:spPr>
          <a:xfrm>
            <a:off x="1763068" y="5805264"/>
            <a:ext cx="871296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Comité de Derechos Económicos, Sociales y Culturales, Obligaciones de los Estados con respecto a los refugiados y los migrantes en virtud del Pacto Internacional de Derechos Económicos, Sociales y Culturales (13 de marzo de 2017)</a:t>
            </a: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6722360" y="1988840"/>
            <a:ext cx="3753677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“Es posible que las personas migrantes en situación irregular teman ser detenidas a efectos de su expulsión, en particular en los países donde los funcionarios públicos tienen la obligación de informar sobre estas personas. Además de garantizarse el acceso a la atención sanitaria sin discriminación, debe establecerse una rigurosa separación entre el personal de atención sanitaria y las fuerzas del orden...”</a:t>
            </a: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 rotWithShape="1">
          <a:blip r:embed="rId3">
            <a:alphaModFix/>
          </a:blip>
          <a:srcRect l="30164" t="25703" r="14733" b="19647"/>
          <a:stretch/>
        </p:blipFill>
        <p:spPr>
          <a:xfrm>
            <a:off x="1897234" y="2126650"/>
            <a:ext cx="4222318" cy="314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"/>
          <p:cNvSpPr txBox="1">
            <a:spLocks noGrp="1"/>
          </p:cNvSpPr>
          <p:nvPr>
            <p:ph type="title"/>
          </p:nvPr>
        </p:nvSpPr>
        <p:spPr>
          <a:xfrm>
            <a:off x="838200" y="67230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4A7C"/>
              </a:buClr>
              <a:buSzPts val="2800"/>
              <a:buFont typeface="Arial"/>
              <a:buNone/>
            </a:pPr>
            <a:r>
              <a:rPr lang="en-US" sz="2800" b="1">
                <a:latin typeface="Arial"/>
                <a:ea typeface="Arial"/>
                <a:cs typeface="Arial"/>
                <a:sym typeface="Arial"/>
              </a:rPr>
              <a:t>LEY 21.325, LEY DE MIGRACIÓN Y EXTRANJERÍA</a:t>
            </a:r>
            <a:endParaRPr/>
          </a:p>
        </p:txBody>
      </p:sp>
      <p:sp>
        <p:nvSpPr>
          <p:cNvPr id="132" name="Google Shape;132;p8"/>
          <p:cNvSpPr txBox="1">
            <a:spLocks noGrp="1"/>
          </p:cNvSpPr>
          <p:nvPr>
            <p:ph type="body" idx="1"/>
          </p:nvPr>
        </p:nvSpPr>
        <p:spPr>
          <a:xfrm>
            <a:off x="838200" y="2481943"/>
            <a:ext cx="10668000" cy="3314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Artículo 15.- Derecho al acceso a la salud. 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Los extranjeros residentes o en condición migratoria irregular, ya sea en su calidad de titulares o dependientes, tendrán acceso a la salud conforme a los requisitos que la autoridad de salud establezca, en igualdad de condiciones que los nacionales.</a:t>
            </a:r>
            <a:endParaRPr/>
          </a:p>
        </p:txBody>
      </p:sp>
      <p:sp>
        <p:nvSpPr>
          <p:cNvPr id="133" name="Google Shape;133;p8" descr="Firma electrónica"/>
          <p:cNvSpPr/>
          <p:nvPr/>
        </p:nvSpPr>
        <p:spPr>
          <a:xfrm>
            <a:off x="1333500" y="-304800"/>
            <a:ext cx="35560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9"/>
          <p:cNvPicPr preferRelativeResize="0"/>
          <p:nvPr/>
        </p:nvPicPr>
        <p:blipFill rotWithShape="1">
          <a:blip r:embed="rId3">
            <a:alphaModFix/>
          </a:blip>
          <a:srcRect l="22304" t="40271" r="41946" b="21262"/>
          <a:stretch/>
        </p:blipFill>
        <p:spPr>
          <a:xfrm>
            <a:off x="461901" y="1334259"/>
            <a:ext cx="2736305" cy="165618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9" descr="Imagen relacionada"/>
          <p:cNvSpPr/>
          <p:nvPr/>
        </p:nvSpPr>
        <p:spPr>
          <a:xfrm>
            <a:off x="6583392" y="278394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9" descr="Resultado de imagen para migrantes escondidos en autos"/>
          <p:cNvSpPr/>
          <p:nvPr/>
        </p:nvSpPr>
        <p:spPr>
          <a:xfrm>
            <a:off x="6735792" y="293634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066" y="3062451"/>
            <a:ext cx="2847975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9"/>
          <p:cNvSpPr/>
          <p:nvPr/>
        </p:nvSpPr>
        <p:spPr>
          <a:xfrm>
            <a:off x="263352" y="229709"/>
            <a:ext cx="9865095" cy="9784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Mecanismos que explican las Inequidades en Salud:</a:t>
            </a:r>
            <a:endParaRPr/>
          </a:p>
        </p:txBody>
      </p:sp>
      <p:pic>
        <p:nvPicPr>
          <p:cNvPr id="144" name="Google Shape;144;p9" descr="Una persona con un caballo en un campo&#10;&#10;Descripción generada automáticamente con confianza media"/>
          <p:cNvPicPr preferRelativeResize="0"/>
          <p:nvPr/>
        </p:nvPicPr>
        <p:blipFill rotWithShape="1">
          <a:blip r:embed="rId5">
            <a:alphaModFix/>
          </a:blip>
          <a:srcRect b="9721"/>
          <a:stretch/>
        </p:blipFill>
        <p:spPr>
          <a:xfrm>
            <a:off x="381612" y="4747994"/>
            <a:ext cx="2872428" cy="1767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 descr="Imagen que contiene exterior, persona, hombre, pasto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 t="4651" r="4999"/>
          <a:stretch/>
        </p:blipFill>
        <p:spPr>
          <a:xfrm>
            <a:off x="3348279" y="4747994"/>
            <a:ext cx="3098567" cy="174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 descr="Grupo musical sobre un escenario y gente en la arena&#10;&#10;Descripción generada automáticamente con confianza media"/>
          <p:cNvPicPr preferRelativeResize="0"/>
          <p:nvPr/>
        </p:nvPicPr>
        <p:blipFill rotWithShape="1">
          <a:blip r:embed="rId7">
            <a:alphaModFix/>
          </a:blip>
          <a:srcRect t="15067" b="7815"/>
          <a:stretch/>
        </p:blipFill>
        <p:spPr>
          <a:xfrm>
            <a:off x="3330984" y="3069118"/>
            <a:ext cx="3112517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 descr="Imagen que contiene edificio, exterior, niño, hombre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 t="9485"/>
          <a:stretch/>
        </p:blipFill>
        <p:spPr>
          <a:xfrm>
            <a:off x="3303921" y="1390243"/>
            <a:ext cx="3142924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9"/>
          <p:cNvSpPr/>
          <p:nvPr/>
        </p:nvSpPr>
        <p:spPr>
          <a:xfrm>
            <a:off x="6552583" y="2890311"/>
            <a:ext cx="30246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Porcentaje de Población que no pertenec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Ningún Tipo de Sistema de Previsión de Salud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9"/>
          <p:cNvSpPr/>
          <p:nvPr/>
        </p:nvSpPr>
        <p:spPr>
          <a:xfrm>
            <a:off x="6579148" y="4100680"/>
            <a:ext cx="30246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Porcentaje de Niñas y Niños Menores de 14 años (Ningún Sistema de Salud)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0" name="Google Shape;150;p9"/>
          <p:cNvGrpSpPr/>
          <p:nvPr/>
        </p:nvGrpSpPr>
        <p:grpSpPr>
          <a:xfrm>
            <a:off x="9603753" y="2060481"/>
            <a:ext cx="934293" cy="470925"/>
            <a:chOff x="1353524" y="0"/>
            <a:chExt cx="1004400" cy="627900"/>
          </a:xfrm>
        </p:grpSpPr>
        <p:sp>
          <p:nvSpPr>
            <p:cNvPr id="151" name="Google Shape;151;p9"/>
            <p:cNvSpPr/>
            <p:nvPr/>
          </p:nvSpPr>
          <p:spPr>
            <a:xfrm>
              <a:off x="1353524" y="0"/>
              <a:ext cx="1004400" cy="6279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5F80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1371911" y="18387"/>
              <a:ext cx="967800" cy="591000"/>
            </a:xfrm>
            <a:prstGeom prst="rect">
              <a:avLst/>
            </a:prstGeom>
            <a:noFill/>
            <a:ln w="9525" cap="flat" cmpd="sng">
              <a:solidFill>
                <a:srgbClr val="5F80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5700" tIns="10475" rIns="15700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2F4978"/>
                  </a:solidFill>
                  <a:latin typeface="Calibri"/>
                  <a:ea typeface="Calibri"/>
                  <a:cs typeface="Calibri"/>
                  <a:sym typeface="Calibri"/>
                </a:rPr>
                <a:t>Migrantes Internacionales</a:t>
              </a:r>
              <a:endParaRPr/>
            </a:p>
          </p:txBody>
        </p:sp>
      </p:grpSp>
      <p:grpSp>
        <p:nvGrpSpPr>
          <p:cNvPr id="153" name="Google Shape;153;p9"/>
          <p:cNvGrpSpPr/>
          <p:nvPr/>
        </p:nvGrpSpPr>
        <p:grpSpPr>
          <a:xfrm>
            <a:off x="10983625" y="2060478"/>
            <a:ext cx="911493" cy="470925"/>
            <a:chOff x="3175986" y="785310"/>
            <a:chExt cx="1004400" cy="627900"/>
          </a:xfrm>
        </p:grpSpPr>
        <p:sp>
          <p:nvSpPr>
            <p:cNvPr id="154" name="Google Shape;154;p9"/>
            <p:cNvSpPr/>
            <p:nvPr/>
          </p:nvSpPr>
          <p:spPr>
            <a:xfrm>
              <a:off x="3175986" y="785310"/>
              <a:ext cx="1004400" cy="6279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5F80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3194373" y="803697"/>
              <a:ext cx="967800" cy="591000"/>
            </a:xfrm>
            <a:prstGeom prst="rect">
              <a:avLst/>
            </a:prstGeom>
            <a:noFill/>
            <a:ln w="9525" cap="flat" cmpd="sng">
              <a:solidFill>
                <a:srgbClr val="5F80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5700" tIns="10475" rIns="15700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rgbClr val="2F4978"/>
                  </a:solidFill>
                  <a:latin typeface="Calibri"/>
                  <a:ea typeface="Calibri"/>
                  <a:cs typeface="Calibri"/>
                  <a:sym typeface="Calibri"/>
                </a:rPr>
                <a:t>Nacidos en Chile</a:t>
              </a:r>
              <a:endParaRPr/>
            </a:p>
          </p:txBody>
        </p:sp>
      </p:grpSp>
      <p:grpSp>
        <p:nvGrpSpPr>
          <p:cNvPr id="156" name="Google Shape;156;p9"/>
          <p:cNvGrpSpPr/>
          <p:nvPr/>
        </p:nvGrpSpPr>
        <p:grpSpPr>
          <a:xfrm>
            <a:off x="9600085" y="2829743"/>
            <a:ext cx="941625" cy="518017"/>
            <a:chOff x="1355412" y="580"/>
            <a:chExt cx="1255500" cy="627900"/>
          </a:xfrm>
        </p:grpSpPr>
        <p:sp>
          <p:nvSpPr>
            <p:cNvPr id="157" name="Google Shape;157;p9"/>
            <p:cNvSpPr/>
            <p:nvPr/>
          </p:nvSpPr>
          <p:spPr>
            <a:xfrm>
              <a:off x="1355412" y="580"/>
              <a:ext cx="1255500" cy="627900"/>
            </a:xfrm>
            <a:prstGeom prst="roundRect">
              <a:avLst>
                <a:gd name="adj" fmla="val 10000"/>
              </a:avLst>
            </a:prstGeom>
            <a:solidFill>
              <a:srgbClr val="005A7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1373799" y="18967"/>
              <a:ext cx="1218900" cy="591000"/>
            </a:xfrm>
            <a:prstGeom prst="rect">
              <a:avLst/>
            </a:prstGeom>
            <a:solidFill>
              <a:srgbClr val="005A78"/>
            </a:solidFill>
            <a:ln>
              <a:noFill/>
            </a:ln>
          </p:spPr>
          <p:txBody>
            <a:bodyPr spcFirstLastPara="1" wrap="square" lIns="48575" tIns="32375" rIns="48575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15,8%</a:t>
              </a:r>
              <a:endParaRPr/>
            </a:p>
          </p:txBody>
        </p:sp>
      </p:grpSp>
      <p:grpSp>
        <p:nvGrpSpPr>
          <p:cNvPr id="159" name="Google Shape;159;p9"/>
          <p:cNvGrpSpPr/>
          <p:nvPr/>
        </p:nvGrpSpPr>
        <p:grpSpPr>
          <a:xfrm>
            <a:off x="11044767" y="2829733"/>
            <a:ext cx="941625" cy="518017"/>
            <a:chOff x="2992497" y="108891"/>
            <a:chExt cx="1255500" cy="627900"/>
          </a:xfrm>
        </p:grpSpPr>
        <p:sp>
          <p:nvSpPr>
            <p:cNvPr id="160" name="Google Shape;160;p9"/>
            <p:cNvSpPr/>
            <p:nvPr/>
          </p:nvSpPr>
          <p:spPr>
            <a:xfrm>
              <a:off x="2992497" y="108891"/>
              <a:ext cx="1255500" cy="627900"/>
            </a:xfrm>
            <a:prstGeom prst="roundRect">
              <a:avLst>
                <a:gd name="adj" fmla="val 10000"/>
              </a:avLst>
            </a:prstGeom>
            <a:solidFill>
              <a:srgbClr val="005A7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3010884" y="127278"/>
              <a:ext cx="1218900" cy="591000"/>
            </a:xfrm>
            <a:prstGeom prst="rect">
              <a:avLst/>
            </a:prstGeom>
            <a:solidFill>
              <a:srgbClr val="005A78"/>
            </a:solidFill>
            <a:ln>
              <a:noFill/>
            </a:ln>
          </p:spPr>
          <p:txBody>
            <a:bodyPr spcFirstLastPara="1" wrap="square" lIns="48575" tIns="32375" rIns="48575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2,2%</a:t>
              </a:r>
              <a:endParaRPr/>
            </a:p>
          </p:txBody>
        </p:sp>
      </p:grpSp>
      <p:grpSp>
        <p:nvGrpSpPr>
          <p:cNvPr id="162" name="Google Shape;162;p9"/>
          <p:cNvGrpSpPr/>
          <p:nvPr/>
        </p:nvGrpSpPr>
        <p:grpSpPr>
          <a:xfrm>
            <a:off x="9615160" y="4166116"/>
            <a:ext cx="911475" cy="501435"/>
            <a:chOff x="1206794" y="393"/>
            <a:chExt cx="1215300" cy="607800"/>
          </a:xfrm>
        </p:grpSpPr>
        <p:sp>
          <p:nvSpPr>
            <p:cNvPr id="163" name="Google Shape;163;p9"/>
            <p:cNvSpPr/>
            <p:nvPr/>
          </p:nvSpPr>
          <p:spPr>
            <a:xfrm>
              <a:off x="1206794" y="393"/>
              <a:ext cx="1215300" cy="607800"/>
            </a:xfrm>
            <a:prstGeom prst="roundRect">
              <a:avLst>
                <a:gd name="adj" fmla="val 10000"/>
              </a:avLst>
            </a:prstGeom>
            <a:solidFill>
              <a:srgbClr val="005A7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224593" y="18192"/>
              <a:ext cx="1179900" cy="572100"/>
            </a:xfrm>
            <a:prstGeom prst="rect">
              <a:avLst/>
            </a:prstGeom>
            <a:solidFill>
              <a:srgbClr val="005A78"/>
            </a:solidFill>
            <a:ln>
              <a:noFill/>
            </a:ln>
          </p:spPr>
          <p:txBody>
            <a:bodyPr spcFirstLastPara="1" wrap="square" lIns="47125" tIns="31425" rIns="47125" bIns="3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75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21,4%</a:t>
              </a:r>
              <a:endParaRPr/>
            </a:p>
          </p:txBody>
        </p:sp>
      </p:grpSp>
      <p:grpSp>
        <p:nvGrpSpPr>
          <p:cNvPr id="165" name="Google Shape;165;p9"/>
          <p:cNvGrpSpPr/>
          <p:nvPr/>
        </p:nvGrpSpPr>
        <p:grpSpPr>
          <a:xfrm>
            <a:off x="11059846" y="4164676"/>
            <a:ext cx="911475" cy="501435"/>
            <a:chOff x="2791552" y="105242"/>
            <a:chExt cx="1215300" cy="607800"/>
          </a:xfrm>
        </p:grpSpPr>
        <p:sp>
          <p:nvSpPr>
            <p:cNvPr id="166" name="Google Shape;166;p9"/>
            <p:cNvSpPr/>
            <p:nvPr/>
          </p:nvSpPr>
          <p:spPr>
            <a:xfrm>
              <a:off x="2791552" y="105242"/>
              <a:ext cx="1215300" cy="607800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2809351" y="123041"/>
              <a:ext cx="1179900" cy="572100"/>
            </a:xfrm>
            <a:prstGeom prst="rect">
              <a:avLst/>
            </a:prstGeom>
            <a:solidFill>
              <a:srgbClr val="005A78"/>
            </a:solidFill>
            <a:ln>
              <a:noFill/>
            </a:ln>
          </p:spPr>
          <p:txBody>
            <a:bodyPr spcFirstLastPara="1" wrap="square" lIns="47125" tIns="31425" rIns="47125" bIns="3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75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1,6%</a:t>
              </a:r>
              <a:endParaRPr/>
            </a:p>
          </p:txBody>
        </p:sp>
      </p:grpSp>
      <p:sp>
        <p:nvSpPr>
          <p:cNvPr id="168" name="Google Shape;168;p9"/>
          <p:cNvSpPr/>
          <p:nvPr/>
        </p:nvSpPr>
        <p:spPr>
          <a:xfrm>
            <a:off x="6541068" y="5081112"/>
            <a:ext cx="30246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hogares donde alguno de sus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miembros ha sido tratado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injustamente o discriminado (12 meses)</a:t>
            </a:r>
            <a:endParaRPr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9"/>
          <p:cNvSpPr/>
          <p:nvPr/>
        </p:nvSpPr>
        <p:spPr>
          <a:xfrm>
            <a:off x="9659896" y="5242428"/>
            <a:ext cx="885000" cy="429000"/>
          </a:xfrm>
          <a:prstGeom prst="rect">
            <a:avLst/>
          </a:prstGeom>
          <a:solidFill>
            <a:srgbClr val="005A78"/>
          </a:solidFill>
          <a:ln>
            <a:noFill/>
          </a:ln>
        </p:spPr>
        <p:txBody>
          <a:bodyPr spcFirstLastPara="1" wrap="square" lIns="47125" tIns="31425" rIns="47125" bIns="3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5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32,2%</a:t>
            </a:r>
            <a:endParaRPr/>
          </a:p>
        </p:txBody>
      </p:sp>
      <p:grpSp>
        <p:nvGrpSpPr>
          <p:cNvPr id="170" name="Google Shape;170;p9"/>
          <p:cNvGrpSpPr/>
          <p:nvPr/>
        </p:nvGrpSpPr>
        <p:grpSpPr>
          <a:xfrm>
            <a:off x="11059842" y="5228988"/>
            <a:ext cx="911475" cy="455850"/>
            <a:chOff x="2791552" y="105242"/>
            <a:chExt cx="1215300" cy="607800"/>
          </a:xfrm>
        </p:grpSpPr>
        <p:sp>
          <p:nvSpPr>
            <p:cNvPr id="171" name="Google Shape;171;p9"/>
            <p:cNvSpPr/>
            <p:nvPr/>
          </p:nvSpPr>
          <p:spPr>
            <a:xfrm>
              <a:off x="2791552" y="105242"/>
              <a:ext cx="1215300" cy="607800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2809351" y="123041"/>
              <a:ext cx="1179900" cy="572100"/>
            </a:xfrm>
            <a:prstGeom prst="rect">
              <a:avLst/>
            </a:prstGeom>
            <a:solidFill>
              <a:srgbClr val="005A78"/>
            </a:solidFill>
            <a:ln>
              <a:noFill/>
            </a:ln>
          </p:spPr>
          <p:txBody>
            <a:bodyPr spcFirstLastPara="1" wrap="square" lIns="47125" tIns="31425" rIns="47125" bIns="3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75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12,7%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"/>
          <p:cNvSpPr/>
          <p:nvPr/>
        </p:nvSpPr>
        <p:spPr>
          <a:xfrm>
            <a:off x="1812032" y="6333913"/>
            <a:ext cx="838842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2003 Ministerio del Interior – MINSA , Oficio Circular Nº 1179: Atención de salud  a mujeres embarazadas inmigrantes.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2327042" y="5788130"/>
            <a:ext cx="71277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2005 Decreto Ministerio de Relaciones Exteriores, Convención Internacional sobre la protección de los derechos de todos los trabajadores migratorios y sus familias 2005.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1"/>
          <p:cNvSpPr/>
          <p:nvPr/>
        </p:nvSpPr>
        <p:spPr>
          <a:xfrm>
            <a:off x="2727977" y="5380162"/>
            <a:ext cx="617987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2007 Convenio FONASA y Ministerio del Interior  atención de salud a refugiados, 2007.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3143672" y="4856114"/>
            <a:ext cx="67687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2008	Convenio de Colaboración Ministerio del Interior y Ministerio de Salud, Derechos de niños y adolescentes, Resolución Exenta Nº 1914, 2008.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1"/>
          <p:cNvSpPr/>
          <p:nvPr/>
        </p:nvSpPr>
        <p:spPr>
          <a:xfrm>
            <a:off x="3791744" y="4100900"/>
            <a:ext cx="67687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2008	Ordinario	Ministerio de Salud Nº 3229, del MINSAL, Instruye a Servicios de Salud sobre atención en salud de población inmigrante en riesgo social y situación de permanencia no regulada, 2008. (agrega urgencia y bienes públicos de salud)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4179437" y="3389084"/>
            <a:ext cx="61206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2009 Nº 2551, Instruye a Servicios de Salud, FONASA, SEREMI, sobre atención de la red pública a inmigrantes con credencial de FONASA, cédula de identidad vencida y permiso de residencia en trámite, 2009.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4908376" y="2503930"/>
            <a:ext cx="575962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2011 Ley 20.507 sobre Trata de Personas y Tráfico Ilícito de Migrantes.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1"/>
          <p:cNvSpPr/>
          <p:nvPr/>
        </p:nvSpPr>
        <p:spPr>
          <a:xfrm>
            <a:off x="5519936" y="1567826"/>
            <a:ext cx="457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2015	Circular  MINSAL Circular A 15 N°6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5231904" y="1959224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2014	Convenio	FONASA/Departamento de Extranjería y Migración (DEM). Visa en Trámite.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5899869" y="1095128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2016	Decreto Supremo Nº 67, Calificación de Carencia: Inmigrantes en situación irregular o sin documentos.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1"/>
          <p:cNvSpPr/>
          <p:nvPr/>
        </p:nvSpPr>
        <p:spPr>
          <a:xfrm>
            <a:off x="6312024" y="135197"/>
            <a:ext cx="5879976" cy="276959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2023	Circular A15 N° 5</a:t>
            </a: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permite emitir NIP en establecimientos de salud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8016" y="6381328"/>
            <a:ext cx="144016" cy="14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3552" y="5805264"/>
            <a:ext cx="144016" cy="14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600" y="5229200"/>
            <a:ext cx="144016" cy="14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9656" y="4581128"/>
            <a:ext cx="144016" cy="14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1704" y="4149080"/>
            <a:ext cx="144016" cy="14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3792" y="2924944"/>
            <a:ext cx="144016" cy="14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1824" y="2564904"/>
            <a:ext cx="144016" cy="14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1864" y="2060848"/>
            <a:ext cx="144016" cy="14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1904" y="1628800"/>
            <a:ext cx="144016" cy="14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1944" y="1124744"/>
            <a:ext cx="144016" cy="14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6244" y="188640"/>
            <a:ext cx="144016" cy="144016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pic>
      <p:cxnSp>
        <p:nvCxnSpPr>
          <p:cNvPr id="199" name="Google Shape;199;p11"/>
          <p:cNvCxnSpPr/>
          <p:nvPr/>
        </p:nvCxnSpPr>
        <p:spPr>
          <a:xfrm rot="10800000" flipH="1">
            <a:off x="1685764" y="332657"/>
            <a:ext cx="4050196" cy="5703441"/>
          </a:xfrm>
          <a:prstGeom prst="straightConnector1">
            <a:avLst/>
          </a:prstGeom>
          <a:noFill/>
          <a:ln w="25400" cap="flat" cmpd="sng">
            <a:solidFill>
              <a:srgbClr val="189976"/>
            </a:solidFill>
            <a:prstDash val="dot"/>
            <a:round/>
            <a:headEnd type="none" w="sm" len="sm"/>
            <a:tailEnd type="stealth" w="med" len="med"/>
          </a:ln>
        </p:spPr>
      </p:cxnSp>
      <p:sp>
        <p:nvSpPr>
          <p:cNvPr id="200" name="Google Shape;200;p11"/>
          <p:cNvSpPr/>
          <p:nvPr/>
        </p:nvSpPr>
        <p:spPr>
          <a:xfrm>
            <a:off x="119337" y="294979"/>
            <a:ext cx="3779912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MEDIDAS PROGRESIVAS (PRINCIPIO DE NO REGRESIVIDAD)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>
            <a:off x="4433030" y="2852937"/>
            <a:ext cx="57596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2010 Estrategia Nacional de Salud , Objetivo Estratégico 5, DSS, Inequidades y Otros Grupos, Personas Migrantes.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1744" y="3501008"/>
            <a:ext cx="144016" cy="14401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1"/>
          <p:cNvSpPr/>
          <p:nvPr/>
        </p:nvSpPr>
        <p:spPr>
          <a:xfrm>
            <a:off x="6052268" y="620689"/>
            <a:ext cx="51562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2016	Circular MINSAL Circular A 15 N°4 instruye implementación D Nº67 y todas las vías de acceso al sistema de salud.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4344" y="778558"/>
            <a:ext cx="144016" cy="14401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1"/>
          <p:cNvSpPr/>
          <p:nvPr/>
        </p:nvSpPr>
        <p:spPr>
          <a:xfrm>
            <a:off x="6182271" y="403709"/>
            <a:ext cx="47525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2017	Política de Salud de Migrantes Internacionales	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6491" y="457152"/>
            <a:ext cx="144016" cy="144016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GobCL">
      <a:dk1>
        <a:srgbClr val="304978"/>
      </a:dk1>
      <a:lt1>
        <a:srgbClr val="FFFFFF"/>
      </a:lt1>
      <a:dk2>
        <a:srgbClr val="441B3A"/>
      </a:dk2>
      <a:lt2>
        <a:srgbClr val="E3F8FF"/>
      </a:lt2>
      <a:accent1>
        <a:srgbClr val="4E9CCD"/>
      </a:accent1>
      <a:accent2>
        <a:srgbClr val="F93B5C"/>
      </a:accent2>
      <a:accent3>
        <a:srgbClr val="437744"/>
      </a:accent3>
      <a:accent4>
        <a:srgbClr val="FFC000"/>
      </a:accent4>
      <a:accent5>
        <a:srgbClr val="4C6598"/>
      </a:accent5>
      <a:accent6>
        <a:srgbClr val="70AD47"/>
      </a:accent6>
      <a:hlink>
        <a:srgbClr val="FA2B4F"/>
      </a:hlink>
      <a:folHlink>
        <a:srgbClr val="C128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1574</Words>
  <Application>Microsoft Office PowerPoint</Application>
  <PresentationFormat>Panorámica</PresentationFormat>
  <Paragraphs>198</Paragraphs>
  <Slides>26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Arial</vt:lpstr>
      <vt:lpstr>Calibri</vt:lpstr>
      <vt:lpstr>Verdana</vt:lpstr>
      <vt:lpstr>Tema de Office</vt:lpstr>
      <vt:lpstr>Acceso y atención de salud intercultural con jóvenes migrantes privados de libertad</vt:lpstr>
      <vt:lpstr>Índice</vt:lpstr>
      <vt:lpstr>Marco normativo</vt:lpstr>
      <vt:lpstr>Presentación de PowerPoint</vt:lpstr>
      <vt:lpstr>Presentación de PowerPoint</vt:lpstr>
      <vt:lpstr>Presentación de PowerPoint</vt:lpstr>
      <vt:lpstr>LEY 21.325, LEY DE MIGRACIÓN Y EXTRANJERÍA</vt:lpstr>
      <vt:lpstr>Presentación de PowerPoint</vt:lpstr>
      <vt:lpstr>Presentación de PowerPoint</vt:lpstr>
      <vt:lpstr>DECRETO SUPREMO Nº67</vt:lpstr>
      <vt:lpstr>Presentación de PowerPoint</vt:lpstr>
      <vt:lpstr>Presentación de PowerPoint</vt:lpstr>
      <vt:lpstr>Presentación de PowerPoint</vt:lpstr>
      <vt:lpstr>Presentación de PowerPoint</vt:lpstr>
      <vt:lpstr>Buenas prácticas</vt:lpstr>
      <vt:lpstr> CESFAM Raúl Brañes Farmer– CIP San Bernardo </vt:lpstr>
      <vt:lpstr>Objetivos </vt:lpstr>
      <vt:lpstr>Buenas Prácticas</vt:lpstr>
      <vt:lpstr>Beneficios de esta estrategia</vt:lpstr>
      <vt:lpstr>Nuestra Visión </vt:lpstr>
      <vt:lpstr>Programa Mejor Niñez y SENAME CESFAM Dra Maria Cristina Rojas Antofagasta </vt:lpstr>
      <vt:lpstr>Objetivos de atención.</vt:lpstr>
      <vt:lpstr>Experiencia en CIP-CRC-CSC</vt:lpstr>
      <vt:lpstr>Buenas prácticas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Acceso y atención de salud intercultural con jóvenes migrantes privados de libertad</dc:title>
  <dc:creator>Equipo: MXL61020FB</dc:creator>
  <cp:lastModifiedBy>Arriagada Sanchez, Soledad</cp:lastModifiedBy>
  <cp:revision>1</cp:revision>
  <dcterms:created xsi:type="dcterms:W3CDTF">2022-06-08T20:50:38Z</dcterms:created>
  <dcterms:modified xsi:type="dcterms:W3CDTF">2023-07-24T14:07:20Z</dcterms:modified>
</cp:coreProperties>
</file>