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65" r:id="rId2"/>
    <p:sldId id="266" r:id="rId3"/>
    <p:sldId id="280" r:id="rId4"/>
    <p:sldId id="270" r:id="rId5"/>
    <p:sldId id="275" r:id="rId6"/>
    <p:sldId id="271" r:id="rId7"/>
    <p:sldId id="272" r:id="rId8"/>
    <p:sldId id="277" r:id="rId9"/>
    <p:sldId id="283" r:id="rId10"/>
    <p:sldId id="287" r:id="rId11"/>
    <p:sldId id="282" r:id="rId12"/>
    <p:sldId id="281" r:id="rId13"/>
    <p:sldId id="285" r:id="rId14"/>
    <p:sldId id="288" r:id="rId15"/>
    <p:sldId id="289" r:id="rId16"/>
    <p:sldId id="290" r:id="rId17"/>
    <p:sldId id="291"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7" userDrawn="1">
          <p15:clr>
            <a:srgbClr val="A4A3A4"/>
          </p15:clr>
        </p15:guide>
        <p15:guide id="2" orient="horz" pos="985" userDrawn="1">
          <p15:clr>
            <a:srgbClr val="A4A3A4"/>
          </p15:clr>
        </p15:guide>
        <p15:guide id="3" pos="2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77"/>
    <a:srgbClr val="E73D44"/>
    <a:srgbClr val="4B6852"/>
    <a:srgbClr val="C91F80"/>
    <a:srgbClr val="BC8366"/>
    <a:srgbClr val="1C2E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6405"/>
  </p:normalViewPr>
  <p:slideViewPr>
    <p:cSldViewPr snapToGrid="0">
      <p:cViewPr varScale="1">
        <p:scale>
          <a:sx n="152" d="100"/>
          <a:sy n="152" d="100"/>
        </p:scale>
        <p:origin x="378" y="132"/>
      </p:cViewPr>
      <p:guideLst>
        <p:guide orient="horz" pos="577"/>
        <p:guide orient="horz" pos="985"/>
        <p:guide pos="2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8393F0-8FA5-41CA-A015-8EDB57E3B1C0}" type="datetimeFigureOut">
              <a:rPr lang="es-CL" smtClean="0"/>
              <a:t>24-07-2023</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4317E9-3724-437D-BD2A-BD4FEED24BD2}" type="slidenum">
              <a:rPr lang="es-CL" smtClean="0"/>
              <a:t>‹Nº›</a:t>
            </a:fld>
            <a:endParaRPr lang="es-CL"/>
          </a:p>
        </p:txBody>
      </p:sp>
    </p:spTree>
    <p:extLst>
      <p:ext uri="{BB962C8B-B14F-4D97-AF65-F5344CB8AC3E}">
        <p14:creationId xmlns:p14="http://schemas.microsoft.com/office/powerpoint/2010/main" val="614074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3331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EDC00E11-7062-C54E-8013-799FFE41C5CA}" type="datetimeFigureOut">
              <a:rPr lang="es-CL" smtClean="0"/>
              <a:t>24-07-2023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452D5D-D58D-4E4B-BF79-4BBDEE415D1D}" type="slidenum">
              <a:rPr lang="es-CL" smtClean="0"/>
              <a:t>‹Nº›</a:t>
            </a:fld>
            <a:endParaRPr lang="es-CL"/>
          </a:p>
        </p:txBody>
      </p:sp>
    </p:spTree>
    <p:extLst>
      <p:ext uri="{BB962C8B-B14F-4D97-AF65-F5344CB8AC3E}">
        <p14:creationId xmlns:p14="http://schemas.microsoft.com/office/powerpoint/2010/main" val="818668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EDC00E11-7062-C54E-8013-799FFE41C5CA}" type="datetimeFigureOut">
              <a:rPr lang="es-CL" smtClean="0"/>
              <a:t>24-07-2023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D452D5D-D58D-4E4B-BF79-4BBDEE415D1D}" type="slidenum">
              <a:rPr lang="es-CL" smtClean="0"/>
              <a:t>‹Nº›</a:t>
            </a:fld>
            <a:endParaRPr lang="es-CL"/>
          </a:p>
        </p:txBody>
      </p:sp>
    </p:spTree>
    <p:extLst>
      <p:ext uri="{BB962C8B-B14F-4D97-AF65-F5344CB8AC3E}">
        <p14:creationId xmlns:p14="http://schemas.microsoft.com/office/powerpoint/2010/main" val="256435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0C576727-F522-77ED-DCC3-F3D1D37A3966}"/>
              </a:ext>
            </a:extLst>
          </p:cNvPr>
          <p:cNvPicPr>
            <a:picLocks noChangeAspect="1"/>
          </p:cNvPicPr>
          <p:nvPr userDrawn="1"/>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2897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F951997A-5297-4863-3A50-F902E2B80073}"/>
              </a:ext>
            </a:extLst>
          </p:cNvPr>
          <p:cNvPicPr>
            <a:picLocks noChangeAspect="1"/>
          </p:cNvPicPr>
          <p:nvPr userDrawn="1"/>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249042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EDC00E11-7062-C54E-8013-799FFE41C5CA}" type="datetimeFigureOut">
              <a:rPr lang="es-CL" smtClean="0"/>
              <a:t>24-07-2023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D452D5D-D58D-4E4B-BF79-4BBDEE415D1D}" type="slidenum">
              <a:rPr lang="es-CL" smtClean="0"/>
              <a:t>‹Nº›</a:t>
            </a:fld>
            <a:endParaRPr lang="es-CL"/>
          </a:p>
        </p:txBody>
      </p:sp>
    </p:spTree>
    <p:extLst>
      <p:ext uri="{BB962C8B-B14F-4D97-AF65-F5344CB8AC3E}">
        <p14:creationId xmlns:p14="http://schemas.microsoft.com/office/powerpoint/2010/main" val="178561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MX"/>
              <a:t>Haga clic para modificar los estilos de texto del patrón</a:t>
            </a:r>
          </a:p>
        </p:txBody>
      </p:sp>
      <p:sp>
        <p:nvSpPr>
          <p:cNvPr id="4" name="Content Placeholder 3"/>
          <p:cNvSpPr>
            <a:spLocks noGrp="1"/>
          </p:cNvSpPr>
          <p:nvPr>
            <p:ph sz="half" idx="2"/>
          </p:nvPr>
        </p:nvSpPr>
        <p:spPr>
          <a:xfrm>
            <a:off x="629842" y="1878806"/>
            <a:ext cx="3868340" cy="276344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MX"/>
              <a:t>Haga clic para modificar los estilos de texto del patrón</a:t>
            </a:r>
          </a:p>
        </p:txBody>
      </p:sp>
      <p:sp>
        <p:nvSpPr>
          <p:cNvPr id="6" name="Content Placeholder 5"/>
          <p:cNvSpPr>
            <a:spLocks noGrp="1"/>
          </p:cNvSpPr>
          <p:nvPr>
            <p:ph sz="quarter" idx="4"/>
          </p:nvPr>
        </p:nvSpPr>
        <p:spPr>
          <a:xfrm>
            <a:off x="4629150" y="1878806"/>
            <a:ext cx="3887391" cy="276344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EDC00E11-7062-C54E-8013-799FFE41C5CA}" type="datetimeFigureOut">
              <a:rPr lang="es-CL" smtClean="0"/>
              <a:t>24-07-2023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9D452D5D-D58D-4E4B-BF79-4BBDEE415D1D}" type="slidenum">
              <a:rPr lang="es-CL" smtClean="0"/>
              <a:t>‹Nº›</a:t>
            </a:fld>
            <a:endParaRPr lang="es-CL"/>
          </a:p>
        </p:txBody>
      </p:sp>
    </p:spTree>
    <p:extLst>
      <p:ext uri="{BB962C8B-B14F-4D97-AF65-F5344CB8AC3E}">
        <p14:creationId xmlns:p14="http://schemas.microsoft.com/office/powerpoint/2010/main" val="1526248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EDC00E11-7062-C54E-8013-799FFE41C5CA}" type="datetimeFigureOut">
              <a:rPr lang="es-CL" smtClean="0"/>
              <a:t>24-07-2023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9D452D5D-D58D-4E4B-BF79-4BBDEE415D1D}" type="slidenum">
              <a:rPr lang="es-CL" smtClean="0"/>
              <a:t>‹Nº›</a:t>
            </a:fld>
            <a:endParaRPr lang="es-CL"/>
          </a:p>
        </p:txBody>
      </p:sp>
    </p:spTree>
    <p:extLst>
      <p:ext uri="{BB962C8B-B14F-4D97-AF65-F5344CB8AC3E}">
        <p14:creationId xmlns:p14="http://schemas.microsoft.com/office/powerpoint/2010/main" val="3938775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00E11-7062-C54E-8013-799FFE41C5CA}" type="datetimeFigureOut">
              <a:rPr lang="es-CL" smtClean="0"/>
              <a:t>24-07-2023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9D452D5D-D58D-4E4B-BF79-4BBDEE415D1D}" type="slidenum">
              <a:rPr lang="es-CL" smtClean="0"/>
              <a:t>‹Nº›</a:t>
            </a:fld>
            <a:endParaRPr lang="es-CL"/>
          </a:p>
        </p:txBody>
      </p:sp>
    </p:spTree>
    <p:extLst>
      <p:ext uri="{BB962C8B-B14F-4D97-AF65-F5344CB8AC3E}">
        <p14:creationId xmlns:p14="http://schemas.microsoft.com/office/powerpoint/2010/main" val="4152031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s-MX"/>
              <a:t>Haz clic para modificar el estilo de título del patrón</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EDC00E11-7062-C54E-8013-799FFE41C5CA}" type="datetimeFigureOut">
              <a:rPr lang="es-CL" smtClean="0"/>
              <a:t>24-07-2023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D452D5D-D58D-4E4B-BF79-4BBDEE415D1D}" type="slidenum">
              <a:rPr lang="es-CL" smtClean="0"/>
              <a:t>‹Nº›</a:t>
            </a:fld>
            <a:endParaRPr lang="es-CL"/>
          </a:p>
        </p:txBody>
      </p:sp>
    </p:spTree>
    <p:extLst>
      <p:ext uri="{BB962C8B-B14F-4D97-AF65-F5344CB8AC3E}">
        <p14:creationId xmlns:p14="http://schemas.microsoft.com/office/powerpoint/2010/main" val="260816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EDC00E11-7062-C54E-8013-799FFE41C5CA}" type="datetimeFigureOut">
              <a:rPr lang="es-CL" smtClean="0"/>
              <a:t>24-07-2023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D452D5D-D58D-4E4B-BF79-4BBDEE415D1D}" type="slidenum">
              <a:rPr lang="es-CL" smtClean="0"/>
              <a:t>‹Nº›</a:t>
            </a:fld>
            <a:endParaRPr lang="es-CL"/>
          </a:p>
        </p:txBody>
      </p:sp>
    </p:spTree>
    <p:extLst>
      <p:ext uri="{BB962C8B-B14F-4D97-AF65-F5344CB8AC3E}">
        <p14:creationId xmlns:p14="http://schemas.microsoft.com/office/powerpoint/2010/main" val="1631293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EDC00E11-7062-C54E-8013-799FFE41C5CA}" type="datetimeFigureOut">
              <a:rPr lang="es-CL" smtClean="0"/>
              <a:t>24-07-2023</a:t>
            </a:fld>
            <a:endParaRPr lang="es-CL"/>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D452D5D-D58D-4E4B-BF79-4BBDEE415D1D}" type="slidenum">
              <a:rPr lang="es-CL" smtClean="0"/>
              <a:t>‹Nº›</a:t>
            </a:fld>
            <a:endParaRPr lang="es-CL"/>
          </a:p>
        </p:txBody>
      </p:sp>
    </p:spTree>
    <p:extLst>
      <p:ext uri="{BB962C8B-B14F-4D97-AF65-F5344CB8AC3E}">
        <p14:creationId xmlns:p14="http://schemas.microsoft.com/office/powerpoint/2010/main" val="1531593057"/>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dx.doi.org/10.4067/S0719-26812015000200003"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dx.doi.org/10.5354/0719-3769.2016.44534"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dx.doi.org/10.5354/0719-3769.2016.44534"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dx.doi.org/10.4067/S0718-22362018000300180"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rma libre 9">
            <a:extLst>
              <a:ext uri="{FF2B5EF4-FFF2-40B4-BE49-F238E27FC236}">
                <a16:creationId xmlns:a16="http://schemas.microsoft.com/office/drawing/2014/main" id="{B01E205C-536C-CB2C-840F-00503668B0BD}"/>
              </a:ext>
            </a:extLst>
          </p:cNvPr>
          <p:cNvSpPr/>
          <p:nvPr/>
        </p:nvSpPr>
        <p:spPr>
          <a:xfrm>
            <a:off x="1942135" y="1351675"/>
            <a:ext cx="6297296" cy="1031506"/>
          </a:xfrm>
          <a:custGeom>
            <a:avLst/>
            <a:gdLst>
              <a:gd name="connsiteX0" fmla="*/ 0 w 3041246"/>
              <a:gd name="connsiteY0" fmla="*/ 0 h 600716"/>
              <a:gd name="connsiteX1" fmla="*/ 3041247 w 3041246"/>
              <a:gd name="connsiteY1" fmla="*/ 0 h 600716"/>
              <a:gd name="connsiteX2" fmla="*/ 3041247 w 3041246"/>
              <a:gd name="connsiteY2" fmla="*/ 600717 h 600716"/>
              <a:gd name="connsiteX3" fmla="*/ 0 w 3041246"/>
              <a:gd name="connsiteY3" fmla="*/ 600717 h 600716"/>
            </a:gdLst>
            <a:ahLst/>
            <a:cxnLst>
              <a:cxn ang="0">
                <a:pos x="connsiteX0" y="connsiteY0"/>
              </a:cxn>
              <a:cxn ang="0">
                <a:pos x="connsiteX1" y="connsiteY1"/>
              </a:cxn>
              <a:cxn ang="0">
                <a:pos x="connsiteX2" y="connsiteY2"/>
              </a:cxn>
              <a:cxn ang="0">
                <a:pos x="connsiteX3" y="connsiteY3"/>
              </a:cxn>
            </a:cxnLst>
            <a:rect l="l" t="t" r="r" b="b"/>
            <a:pathLst>
              <a:path w="3041246" h="600716">
                <a:moveTo>
                  <a:pt x="0" y="0"/>
                </a:moveTo>
                <a:lnTo>
                  <a:pt x="3041247" y="0"/>
                </a:lnTo>
                <a:lnTo>
                  <a:pt x="3041247" y="600717"/>
                </a:lnTo>
                <a:lnTo>
                  <a:pt x="0" y="600717"/>
                </a:lnTo>
                <a:close/>
              </a:path>
            </a:pathLst>
          </a:custGeom>
          <a:solidFill>
            <a:srgbClr val="004676"/>
          </a:solidFill>
          <a:ln w="15768"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es-MX" sz="1350" dirty="0"/>
          </a:p>
          <a:p>
            <a:endParaRPr lang="es-CL" sz="1350" dirty="0"/>
          </a:p>
        </p:txBody>
      </p:sp>
      <p:sp>
        <p:nvSpPr>
          <p:cNvPr id="11" name="Forma libre 10">
            <a:extLst>
              <a:ext uri="{FF2B5EF4-FFF2-40B4-BE49-F238E27FC236}">
                <a16:creationId xmlns:a16="http://schemas.microsoft.com/office/drawing/2014/main" id="{33DC30F7-B628-8724-8D13-E7E3408CA325}"/>
              </a:ext>
            </a:extLst>
          </p:cNvPr>
          <p:cNvSpPr/>
          <p:nvPr/>
        </p:nvSpPr>
        <p:spPr>
          <a:xfrm>
            <a:off x="4842638" y="2430958"/>
            <a:ext cx="3396793" cy="1374126"/>
          </a:xfrm>
          <a:custGeom>
            <a:avLst/>
            <a:gdLst>
              <a:gd name="connsiteX0" fmla="*/ 0 w 5705492"/>
              <a:gd name="connsiteY0" fmla="*/ 0 h 600716"/>
              <a:gd name="connsiteX1" fmla="*/ 5705493 w 5705492"/>
              <a:gd name="connsiteY1" fmla="*/ 0 h 600716"/>
              <a:gd name="connsiteX2" fmla="*/ 5705493 w 5705492"/>
              <a:gd name="connsiteY2" fmla="*/ 600717 h 600716"/>
              <a:gd name="connsiteX3" fmla="*/ 0 w 5705492"/>
              <a:gd name="connsiteY3" fmla="*/ 600717 h 600716"/>
            </a:gdLst>
            <a:ahLst/>
            <a:cxnLst>
              <a:cxn ang="0">
                <a:pos x="connsiteX0" y="connsiteY0"/>
              </a:cxn>
              <a:cxn ang="0">
                <a:pos x="connsiteX1" y="connsiteY1"/>
              </a:cxn>
              <a:cxn ang="0">
                <a:pos x="connsiteX2" y="connsiteY2"/>
              </a:cxn>
              <a:cxn ang="0">
                <a:pos x="connsiteX3" y="connsiteY3"/>
              </a:cxn>
            </a:cxnLst>
            <a:rect l="l" t="t" r="r" b="b"/>
            <a:pathLst>
              <a:path w="5705492" h="600716">
                <a:moveTo>
                  <a:pt x="0" y="0"/>
                </a:moveTo>
                <a:lnTo>
                  <a:pt x="5705493" y="0"/>
                </a:lnTo>
                <a:lnTo>
                  <a:pt x="5705493" y="600717"/>
                </a:lnTo>
                <a:lnTo>
                  <a:pt x="0" y="600717"/>
                </a:lnTo>
                <a:close/>
              </a:path>
            </a:pathLst>
          </a:custGeom>
          <a:solidFill>
            <a:srgbClr val="004676"/>
          </a:solidFill>
          <a:ln w="15768"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es-CL" sz="1350"/>
          </a:p>
        </p:txBody>
      </p:sp>
      <p:sp>
        <p:nvSpPr>
          <p:cNvPr id="2" name="CuadroTexto 1">
            <a:extLst>
              <a:ext uri="{FF2B5EF4-FFF2-40B4-BE49-F238E27FC236}">
                <a16:creationId xmlns:a16="http://schemas.microsoft.com/office/drawing/2014/main" id="{0BD55B92-DBC5-3AD3-674D-43F25BE1EE05}"/>
              </a:ext>
            </a:extLst>
          </p:cNvPr>
          <p:cNvSpPr txBox="1"/>
          <p:nvPr/>
        </p:nvSpPr>
        <p:spPr>
          <a:xfrm>
            <a:off x="2303601" y="1448999"/>
            <a:ext cx="5768683" cy="707886"/>
          </a:xfrm>
          <a:prstGeom prst="rect">
            <a:avLst/>
          </a:prstGeom>
          <a:noFill/>
        </p:spPr>
        <p:txBody>
          <a:bodyPr wrap="square" rtlCol="0">
            <a:spAutoFit/>
          </a:bodyPr>
          <a:lstStyle/>
          <a:p>
            <a:r>
              <a:rPr lang="es-MX" sz="2000" b="1" dirty="0">
                <a:solidFill>
                  <a:schemeClr val="bg1"/>
                </a:solidFill>
                <a:latin typeface="Verdana" panose="020B0604030504040204" pitchFamily="34" charset="0"/>
                <a:ea typeface="Verdana" panose="020B0604030504040204" pitchFamily="34" charset="0"/>
                <a:cs typeface="Verdana" panose="020B0604030504040204" pitchFamily="34" charset="0"/>
              </a:rPr>
              <a:t>R</a:t>
            </a:r>
            <a:r>
              <a:rPr lang="es-CL" sz="2000" b="1" dirty="0">
                <a:solidFill>
                  <a:schemeClr val="bg1"/>
                </a:solidFill>
                <a:latin typeface="Verdana" panose="020B0604030504040204" pitchFamily="34" charset="0"/>
                <a:ea typeface="Verdana" panose="020B0604030504040204" pitchFamily="34" charset="0"/>
                <a:cs typeface="Verdana" panose="020B0604030504040204" pitchFamily="34" charset="0"/>
              </a:rPr>
              <a:t>einserción social y adolescentes migrantes en conflicto con la ley penal</a:t>
            </a:r>
          </a:p>
        </p:txBody>
      </p:sp>
      <p:sp>
        <p:nvSpPr>
          <p:cNvPr id="3" name="CuadroTexto 2">
            <a:extLst>
              <a:ext uri="{FF2B5EF4-FFF2-40B4-BE49-F238E27FC236}">
                <a16:creationId xmlns:a16="http://schemas.microsoft.com/office/drawing/2014/main" id="{E6B0BF1C-88AD-6B4F-0585-98D5803FCB4A}"/>
              </a:ext>
            </a:extLst>
          </p:cNvPr>
          <p:cNvSpPr txBox="1"/>
          <p:nvPr/>
        </p:nvSpPr>
        <p:spPr>
          <a:xfrm>
            <a:off x="4931141" y="2526512"/>
            <a:ext cx="3141143" cy="1200329"/>
          </a:xfrm>
          <a:prstGeom prst="rect">
            <a:avLst/>
          </a:prstGeom>
          <a:noFill/>
        </p:spPr>
        <p:txBody>
          <a:bodyPr wrap="square" rtlCol="0">
            <a:spAutoFit/>
          </a:bodyPr>
          <a:lstStyle/>
          <a:p>
            <a:r>
              <a:rPr lang="es-MX" dirty="0">
                <a:solidFill>
                  <a:schemeClr val="bg1"/>
                </a:solidFill>
                <a:latin typeface="Verdana" panose="020B0604030504040204" pitchFamily="34" charset="0"/>
                <a:ea typeface="Verdana" panose="020B0604030504040204" pitchFamily="34" charset="0"/>
                <a:cs typeface="Verdana" panose="020B0604030504040204" pitchFamily="34" charset="0"/>
              </a:rPr>
              <a:t>Proposiciones</a:t>
            </a:r>
          </a:p>
          <a:p>
            <a:r>
              <a:rPr lang="es-MX" dirty="0">
                <a:solidFill>
                  <a:schemeClr val="bg1"/>
                </a:solidFill>
                <a:latin typeface="Verdana" panose="020B0604030504040204" pitchFamily="34" charset="0"/>
                <a:ea typeface="Verdana" panose="020B0604030504040204" pitchFamily="34" charset="0"/>
                <a:cs typeface="Verdana" panose="020B0604030504040204" pitchFamily="34" charset="0"/>
              </a:rPr>
              <a:t>desde una experiencia de intervención en Libertad Asistida Especial</a:t>
            </a:r>
            <a:endParaRPr lang="es-CL"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1026" name="Imagen 3">
            <a:extLst>
              <a:ext uri="{FF2B5EF4-FFF2-40B4-BE49-F238E27FC236}">
                <a16:creationId xmlns:a16="http://schemas.microsoft.com/office/drawing/2014/main" id="{2A935E68-2765-BBC7-E83C-49CC987F01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9251" y="426075"/>
            <a:ext cx="872062"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1372420"/>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034C753-D8AB-0996-9A1F-807744059EA5}"/>
              </a:ext>
            </a:extLst>
          </p:cNvPr>
          <p:cNvSpPr txBox="1"/>
          <p:nvPr/>
        </p:nvSpPr>
        <p:spPr>
          <a:xfrm>
            <a:off x="241737" y="273269"/>
            <a:ext cx="8619233" cy="4604402"/>
          </a:xfrm>
          <a:prstGeom prst="rect">
            <a:avLst/>
          </a:prstGeom>
          <a:noFill/>
        </p:spPr>
        <p:txBody>
          <a:bodyPr wrap="square" rtlCol="0">
            <a:spAutoFit/>
          </a:bodyPr>
          <a:lstStyle/>
          <a:p>
            <a:r>
              <a:rPr lang="es-MX" b="1" dirty="0">
                <a:solidFill>
                  <a:schemeClr val="tx2"/>
                </a:solidFill>
              </a:rPr>
              <a:t>NUDOS CRÍTICOS</a:t>
            </a:r>
          </a:p>
          <a:p>
            <a:pPr>
              <a:lnSpc>
                <a:spcPct val="107000"/>
              </a:lnSpc>
              <a:spcAft>
                <a:spcPts val="800"/>
              </a:spcAft>
            </a:pPr>
            <a:endParaRPr lang="es-MX" sz="11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100" b="1"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600" b="1" kern="100" dirty="0">
                <a:effectLst/>
                <a:latin typeface="Calibri" panose="020F0502020204030204" pitchFamily="34" charset="0"/>
                <a:ea typeface="Calibri" panose="020F0502020204030204" pitchFamily="34" charset="0"/>
                <a:cs typeface="Times New Roman" panose="02020603050405020304" pitchFamily="18" charset="0"/>
              </a:rPr>
              <a:t>De contenido respecto del enfoque</a:t>
            </a:r>
            <a:endParaRPr lang="es-CL"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es-MX" sz="1400" kern="100" dirty="0">
                <a:effectLst/>
                <a:latin typeface="Calibri" panose="020F0502020204030204" pitchFamily="34" charset="0"/>
                <a:ea typeface="Calibri" panose="020F0502020204030204" pitchFamily="34" charset="0"/>
                <a:cs typeface="Times New Roman" panose="02020603050405020304" pitchFamily="18" charset="0"/>
              </a:rPr>
              <a:t>Transición de un entorno restrictivo a uno permisivo. Ejemplo: la estigmatización en Venezuela del consumo droga en espacios públicos.</a:t>
            </a:r>
            <a:endParaRPr lang="es-CL"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es-MX" sz="1400" kern="100" dirty="0">
                <a:effectLst/>
                <a:latin typeface="Calibri" panose="020F0502020204030204" pitchFamily="34" charset="0"/>
                <a:ea typeface="Calibri" panose="020F0502020204030204" pitchFamily="34" charset="0"/>
                <a:cs typeface="Times New Roman" panose="02020603050405020304" pitchFamily="18" charset="0"/>
              </a:rPr>
              <a:t>La construcción de la masculinidad en otros países latinoamericanos, conflictúan con el desarrollo de la identidad masculina juvenil local.</a:t>
            </a:r>
            <a:endParaRPr lang="es-CL"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es-MX" sz="1400" kern="100" dirty="0">
                <a:effectLst/>
                <a:latin typeface="Calibri" panose="020F0502020204030204" pitchFamily="34" charset="0"/>
                <a:ea typeface="Calibri" panose="020F0502020204030204" pitchFamily="34" charset="0"/>
                <a:cs typeface="Times New Roman" panose="02020603050405020304" pitchFamily="18" charset="0"/>
              </a:rPr>
              <a:t>Discursivamente se posicionan como personas con madurez a su edad cronológica. Se observan procesos de </a:t>
            </a:r>
            <a:r>
              <a:rPr lang="es-MX" sz="1400" kern="100" dirty="0" err="1">
                <a:effectLst/>
                <a:latin typeface="Calibri" panose="020F0502020204030204" pitchFamily="34" charset="0"/>
                <a:ea typeface="Calibri" panose="020F0502020204030204" pitchFamily="34" charset="0"/>
                <a:cs typeface="Times New Roman" panose="02020603050405020304" pitchFamily="18" charset="0"/>
              </a:rPr>
              <a:t>adultización</a:t>
            </a:r>
            <a:r>
              <a:rPr lang="es-MX" sz="1400" kern="100" dirty="0">
                <a:effectLst/>
                <a:latin typeface="Calibri" panose="020F0502020204030204" pitchFamily="34" charset="0"/>
                <a:ea typeface="Calibri" panose="020F0502020204030204" pitchFamily="34" charset="0"/>
                <a:cs typeface="Times New Roman" panose="02020603050405020304" pitchFamily="18" charset="0"/>
              </a:rPr>
              <a:t> traumática por necesidades propias de generar ingresos. </a:t>
            </a:r>
            <a:endParaRPr lang="es-CL"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es-MX" sz="1400" kern="100" dirty="0">
                <a:effectLst/>
                <a:latin typeface="Calibri" panose="020F0502020204030204" pitchFamily="34" charset="0"/>
                <a:ea typeface="Calibri" panose="020F0502020204030204" pitchFamily="34" charset="0"/>
                <a:cs typeface="Times New Roman" panose="02020603050405020304" pitchFamily="18" charset="0"/>
              </a:rPr>
              <a:t>Estigmatización y segregación de población chilena a determinados grupos migrantes. También entre comunidades migrantes.</a:t>
            </a:r>
            <a:endParaRPr lang="es-CL"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es-MX" sz="1400" kern="100" dirty="0">
                <a:effectLst/>
                <a:latin typeface="Calibri" panose="020F0502020204030204" pitchFamily="34" charset="0"/>
                <a:ea typeface="Calibri" panose="020F0502020204030204" pitchFamily="34" charset="0"/>
                <a:cs typeface="Times New Roman" panose="02020603050405020304" pitchFamily="18" charset="0"/>
              </a:rPr>
              <a:t>Dificultad de contar con progenitores, al contar con jornadas de trabajo extensas, por lo cual dificulta el trabajo en red junto al grupo familiar.</a:t>
            </a:r>
          </a:p>
          <a:p>
            <a:pPr marL="342900" indent="-342900" algn="just">
              <a:lnSpc>
                <a:spcPct val="107000"/>
              </a:lnSpc>
              <a:spcAft>
                <a:spcPts val="800"/>
              </a:spcAft>
              <a:buFont typeface="+mj-lt"/>
              <a:buAutoNum type="arabicParenR"/>
            </a:pPr>
            <a:r>
              <a:rPr lang="es-MX" sz="1400" kern="100" dirty="0">
                <a:effectLst/>
                <a:latin typeface="Calibri" panose="020F0502020204030204" pitchFamily="34" charset="0"/>
                <a:ea typeface="Calibri" panose="020F0502020204030204" pitchFamily="34" charset="0"/>
                <a:cs typeface="Times New Roman" panose="02020603050405020304" pitchFamily="18" charset="0"/>
              </a:rPr>
              <a:t>Vulneración de derechos desde institucionalidad (maltrato institucional)</a:t>
            </a:r>
            <a:endParaRPr lang="es-CL"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endParaRPr lang="es-CL"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2310405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98CE3AC-6DDC-E053-2CF4-6FD5B92EEF35}"/>
              </a:ext>
            </a:extLst>
          </p:cNvPr>
          <p:cNvSpPr txBox="1"/>
          <p:nvPr/>
        </p:nvSpPr>
        <p:spPr>
          <a:xfrm>
            <a:off x="220716" y="304800"/>
            <a:ext cx="8692055" cy="5474832"/>
          </a:xfrm>
          <a:prstGeom prst="rect">
            <a:avLst/>
          </a:prstGeom>
          <a:noFill/>
        </p:spPr>
        <p:txBody>
          <a:bodyPr wrap="square" rtlCol="0">
            <a:spAutoFit/>
          </a:bodyPr>
          <a:lstStyle/>
          <a:p>
            <a:r>
              <a:rPr lang="es-MX" sz="2000" b="1" dirty="0">
                <a:solidFill>
                  <a:schemeClr val="tx2"/>
                </a:solidFill>
              </a:rPr>
              <a:t>NUDOS CRÍTICOS</a:t>
            </a:r>
          </a:p>
          <a:p>
            <a:pPr>
              <a:lnSpc>
                <a:spcPct val="107000"/>
              </a:lnSpc>
              <a:spcAft>
                <a:spcPts val="800"/>
              </a:spcAft>
            </a:pPr>
            <a:endParaRPr lang="es-MX"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800" b="1" kern="100" dirty="0" smtClean="0">
                <a:effectLst/>
                <a:latin typeface="Calibri" panose="020F0502020204030204" pitchFamily="34" charset="0"/>
                <a:ea typeface="Calibri" panose="020F0502020204030204" pitchFamily="34" charset="0"/>
                <a:cs typeface="Times New Roman" panose="02020603050405020304" pitchFamily="18" charset="0"/>
              </a:rPr>
              <a:t>En la </a:t>
            </a:r>
            <a:r>
              <a:rPr lang="es-MX" sz="1800" b="1" kern="100" dirty="0">
                <a:effectLst/>
                <a:latin typeface="Calibri" panose="020F0502020204030204" pitchFamily="34" charset="0"/>
                <a:ea typeface="Calibri" panose="020F0502020204030204" pitchFamily="34" charset="0"/>
                <a:cs typeface="Times New Roman" panose="02020603050405020304" pitchFamily="18" charset="0"/>
              </a:rPr>
              <a:t>intervención con adolescentes en situación migratoria regular e irregular.</a:t>
            </a:r>
            <a:endParaRPr lang="es-CL"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Principal dificultad relacionada con reunir la documentación para regularizar. Barreras de acceso a redes intersectoriales por problemas de identificación.</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La ejecución del protocolo SENAME para migrantes, es un proceso lento.  Presión del Servicio por regularizar la situación migratoria. </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Familias presentan un grado de desconfianza, ingreso por paso no habilitado (representación de la figur</a:t>
            </a:r>
            <a:r>
              <a:rPr lang="es-MX" kern="100" dirty="0">
                <a:latin typeface="Calibri" panose="020F0502020204030204" pitchFamily="34" charset="0"/>
                <a:ea typeface="Calibri" panose="020F0502020204030204" pitchFamily="34" charset="0"/>
                <a:cs typeface="Times New Roman" panose="02020603050405020304" pitchFamily="18" charset="0"/>
              </a:rPr>
              <a:t>a de delegado/a</a:t>
            </a: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 como amenaza).</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aren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Dificultad de regularización para menores de edad, si no existe documentación del país de origen. Identificaciones provisorias (números de </a:t>
            </a:r>
            <a:r>
              <a:rPr lang="es-MX" sz="1800" kern="100" dirty="0" err="1">
                <a:effectLst/>
                <a:latin typeface="Calibri" panose="020F0502020204030204" pitchFamily="34" charset="0"/>
                <a:ea typeface="Calibri" panose="020F0502020204030204" pitchFamily="34" charset="0"/>
                <a:cs typeface="Times New Roman" panose="02020603050405020304" pitchFamily="18" charset="0"/>
              </a:rPr>
              <a:t>rut</a:t>
            </a: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 según cada servicio sean judicial, salud, etc.</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b="1" dirty="0">
              <a:solidFill>
                <a:schemeClr val="tx2"/>
              </a:solidFill>
            </a:endParaRPr>
          </a:p>
          <a:p>
            <a:endParaRPr lang="es-MX" dirty="0"/>
          </a:p>
          <a:p>
            <a:endParaRPr lang="es-MX" dirty="0"/>
          </a:p>
          <a:p>
            <a:endParaRPr lang="es-CL" dirty="0"/>
          </a:p>
        </p:txBody>
      </p:sp>
    </p:spTree>
    <p:extLst>
      <p:ext uri="{BB962C8B-B14F-4D97-AF65-F5344CB8AC3E}">
        <p14:creationId xmlns:p14="http://schemas.microsoft.com/office/powerpoint/2010/main" val="3402605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4D99269-242A-503F-94A5-F81CE1A987A7}"/>
              </a:ext>
            </a:extLst>
          </p:cNvPr>
          <p:cNvSpPr txBox="1"/>
          <p:nvPr/>
        </p:nvSpPr>
        <p:spPr>
          <a:xfrm>
            <a:off x="178676" y="241738"/>
            <a:ext cx="8681545" cy="4655249"/>
          </a:xfrm>
          <a:prstGeom prst="rect">
            <a:avLst/>
          </a:prstGeom>
          <a:noFill/>
        </p:spPr>
        <p:txBody>
          <a:bodyPr wrap="square" rtlCol="0">
            <a:spAutoFit/>
          </a:bodyPr>
          <a:lstStyle/>
          <a:p>
            <a:r>
              <a:rPr lang="es-MX" sz="2000" b="1" dirty="0">
                <a:solidFill>
                  <a:schemeClr val="tx2"/>
                </a:solidFill>
              </a:rPr>
              <a:t>NUDOS CRÍTICOS</a:t>
            </a:r>
          </a:p>
          <a:p>
            <a:pPr algn="just">
              <a:lnSpc>
                <a:spcPct val="107000"/>
              </a:lnSpc>
              <a:spcAft>
                <a:spcPts val="800"/>
              </a:spcAft>
            </a:pPr>
            <a:endParaRPr lang="es-MX"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b="1"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1800" b="1" kern="100" dirty="0">
                <a:effectLst/>
                <a:latin typeface="Calibri" panose="020F0502020204030204" pitchFamily="34" charset="0"/>
                <a:ea typeface="Calibri" panose="020F0502020204030204" pitchFamily="34" charset="0"/>
                <a:cs typeface="Times New Roman" panose="02020603050405020304" pitchFamily="18" charset="0"/>
              </a:rPr>
              <a:t>De carácter interinstitucional</a:t>
            </a:r>
            <a:endParaRPr lang="es-CL"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Desconocimiento del funcionamiento de la institucionalidad local (justicia, salud, educación, etc.)</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Dificultades para la validación de estudios. Contar con documentación de país de origen.</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Dificultades para gestionar documentos personales del país de origen.</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Inserción laboral mermada por falta de regularización.</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Necesidad de generar redes informales para facilitar o agilizar acceso en atención en distintos Servicios.</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sz="2000" b="1" dirty="0">
              <a:solidFill>
                <a:schemeClr val="tx2"/>
              </a:solidFill>
            </a:endParaRPr>
          </a:p>
          <a:p>
            <a:endParaRPr lang="es-CL" dirty="0"/>
          </a:p>
        </p:txBody>
      </p:sp>
    </p:spTree>
    <p:extLst>
      <p:ext uri="{BB962C8B-B14F-4D97-AF65-F5344CB8AC3E}">
        <p14:creationId xmlns:p14="http://schemas.microsoft.com/office/powerpoint/2010/main" val="2568180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C6AF0C8-3A7E-CE0F-15C7-9C0D80990175}"/>
              </a:ext>
            </a:extLst>
          </p:cNvPr>
          <p:cNvSpPr txBox="1"/>
          <p:nvPr/>
        </p:nvSpPr>
        <p:spPr>
          <a:xfrm>
            <a:off x="241738" y="273269"/>
            <a:ext cx="8607972" cy="4847481"/>
          </a:xfrm>
          <a:prstGeom prst="rect">
            <a:avLst/>
          </a:prstGeom>
          <a:noFill/>
        </p:spPr>
        <p:txBody>
          <a:bodyPr wrap="square" rtlCol="0">
            <a:spAutoFit/>
          </a:bodyPr>
          <a:lstStyle/>
          <a:p>
            <a:r>
              <a:rPr lang="es-MX" b="1" dirty="0">
                <a:solidFill>
                  <a:schemeClr val="tx2"/>
                </a:solidFill>
              </a:rPr>
              <a:t>MARCOS REFERENCIALES</a:t>
            </a:r>
          </a:p>
          <a:p>
            <a:endParaRPr lang="es-MX" b="1" dirty="0">
              <a:solidFill>
                <a:schemeClr val="tx2"/>
              </a:solidFill>
            </a:endParaRPr>
          </a:p>
          <a:p>
            <a:endParaRPr lang="es-MX" b="1" dirty="0">
              <a:solidFill>
                <a:schemeClr val="tx2"/>
              </a:solidFill>
            </a:endParaRPr>
          </a:p>
          <a:p>
            <a:pPr algn="just"/>
            <a:endParaRPr lang="es-MX" i="1" dirty="0"/>
          </a:p>
          <a:p>
            <a:pPr algn="just"/>
            <a:endParaRPr lang="es-MX" i="1" dirty="0"/>
          </a:p>
          <a:p>
            <a:pPr algn="just"/>
            <a:r>
              <a:rPr lang="es-MX" i="1" dirty="0"/>
              <a:t>Cuando hablamos del enfoque intercultural, o de interculturalidad en general, nos referimos a una forma de posicionarnos en el mundo, de mirar la realidad que nos rodea a través del prisma de la diversidad y la complejidad que nos caracteriza. </a:t>
            </a:r>
            <a:r>
              <a:rPr lang="es-MX" b="1" i="1" dirty="0"/>
              <a:t>Esto implica, entre otras cosas, considerar la diversidad como inherente al ser humano y no como un déficit que necesita compensarse. </a:t>
            </a:r>
          </a:p>
          <a:p>
            <a:pPr algn="just"/>
            <a:endParaRPr lang="es-MX" b="1" i="1" dirty="0">
              <a:solidFill>
                <a:schemeClr val="tx2"/>
              </a:solidFill>
            </a:endParaRPr>
          </a:p>
          <a:p>
            <a:pPr algn="just"/>
            <a:endParaRPr lang="es-MX" b="1" i="1" dirty="0">
              <a:solidFill>
                <a:schemeClr val="tx2"/>
              </a:solidFill>
            </a:endParaRPr>
          </a:p>
          <a:p>
            <a:pPr algn="just"/>
            <a:endParaRPr lang="es-MX" b="1" i="1" dirty="0">
              <a:solidFill>
                <a:schemeClr val="tx2"/>
              </a:solidFill>
            </a:endParaRPr>
          </a:p>
          <a:p>
            <a:pPr algn="just"/>
            <a:endParaRPr lang="es-MX" b="1" i="1" dirty="0">
              <a:solidFill>
                <a:schemeClr val="tx2"/>
              </a:solidFill>
            </a:endParaRPr>
          </a:p>
          <a:p>
            <a:pPr algn="just"/>
            <a:endParaRPr lang="es-MX" b="1" i="1" dirty="0">
              <a:solidFill>
                <a:schemeClr val="tx2"/>
              </a:solidFill>
            </a:endParaRPr>
          </a:p>
          <a:p>
            <a:pPr algn="just"/>
            <a:endParaRPr lang="es-MX" b="1" i="1" dirty="0">
              <a:solidFill>
                <a:schemeClr val="tx2"/>
              </a:solidFill>
            </a:endParaRPr>
          </a:p>
          <a:p>
            <a:pPr algn="just"/>
            <a:r>
              <a:rPr lang="es-MX" sz="1050" b="0" i="0" dirty="0">
                <a:solidFill>
                  <a:srgbClr val="000000"/>
                </a:solidFill>
                <a:effectLst/>
                <a:latin typeface="Arial" panose="020B0604020202020204" pitchFamily="34" charset="0"/>
              </a:rPr>
              <a:t>Malik Liévano, Beatriz, &amp; Ballesteros Velázquez, Belén. (2015). LA CONSTRUCCIÓN DEL CONOCIMIENTO DESDE EL ENFOQUE INTERCULTURAL. </a:t>
            </a:r>
            <a:r>
              <a:rPr lang="es-MX" sz="1050" b="0" i="1" dirty="0">
                <a:solidFill>
                  <a:srgbClr val="000000"/>
                </a:solidFill>
                <a:effectLst/>
                <a:latin typeface="Arial" panose="020B0604020202020204" pitchFamily="34" charset="0"/>
              </a:rPr>
              <a:t>Diálogo andino</a:t>
            </a:r>
            <a:r>
              <a:rPr lang="es-MX" sz="1050" b="0" i="0" dirty="0">
                <a:solidFill>
                  <a:srgbClr val="000000"/>
                </a:solidFill>
                <a:effectLst/>
                <a:latin typeface="Arial" panose="020B0604020202020204" pitchFamily="34" charset="0"/>
              </a:rPr>
              <a:t>, (47), 15-25. </a:t>
            </a:r>
            <a:r>
              <a:rPr lang="es-MX" sz="1050" b="0" i="0" u="none" strike="noStrike" dirty="0">
                <a:solidFill>
                  <a:srgbClr val="555555"/>
                </a:solidFill>
                <a:effectLst/>
                <a:latin typeface="Arial" panose="020B0604020202020204" pitchFamily="34" charset="0"/>
                <a:hlinkClick r:id="rId2"/>
              </a:rPr>
              <a:t>https://dx.doi.org/10.4067/S0719-26812015000200003</a:t>
            </a:r>
            <a:endParaRPr lang="es-CL" sz="1050" b="1" i="1" dirty="0">
              <a:solidFill>
                <a:schemeClr val="tx2"/>
              </a:solidFill>
            </a:endParaRPr>
          </a:p>
        </p:txBody>
      </p:sp>
    </p:spTree>
    <p:extLst>
      <p:ext uri="{BB962C8B-B14F-4D97-AF65-F5344CB8AC3E}">
        <p14:creationId xmlns:p14="http://schemas.microsoft.com/office/powerpoint/2010/main" val="2790776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C6AF0C8-3A7E-CE0F-15C7-9C0D80990175}"/>
              </a:ext>
            </a:extLst>
          </p:cNvPr>
          <p:cNvSpPr txBox="1"/>
          <p:nvPr/>
        </p:nvSpPr>
        <p:spPr>
          <a:xfrm>
            <a:off x="241738" y="273269"/>
            <a:ext cx="8607972" cy="4632037"/>
          </a:xfrm>
          <a:prstGeom prst="rect">
            <a:avLst/>
          </a:prstGeom>
          <a:noFill/>
        </p:spPr>
        <p:txBody>
          <a:bodyPr wrap="square" rtlCol="0">
            <a:spAutoFit/>
          </a:bodyPr>
          <a:lstStyle/>
          <a:p>
            <a:r>
              <a:rPr lang="es-MX" b="1" dirty="0">
                <a:solidFill>
                  <a:schemeClr val="tx2"/>
                </a:solidFill>
              </a:rPr>
              <a:t>MARCOS REFERENCIALES</a:t>
            </a:r>
          </a:p>
          <a:p>
            <a:endParaRPr lang="es-MX" b="1" dirty="0">
              <a:solidFill>
                <a:schemeClr val="tx2"/>
              </a:solidFill>
            </a:endParaRPr>
          </a:p>
          <a:p>
            <a:endParaRPr lang="es-MX" b="1" dirty="0">
              <a:solidFill>
                <a:schemeClr val="tx2"/>
              </a:solidFill>
            </a:endParaRPr>
          </a:p>
          <a:p>
            <a:pPr algn="just"/>
            <a:endParaRPr lang="es-MX" i="1" dirty="0"/>
          </a:p>
          <a:p>
            <a:pPr algn="just"/>
            <a:endParaRPr lang="es-MX" i="1" dirty="0"/>
          </a:p>
          <a:p>
            <a:pPr marL="285750" indent="-285750" algn="just">
              <a:buFont typeface="Wingdings" panose="05000000000000000000" pitchFamily="2" charset="2"/>
              <a:buChar char="ü"/>
            </a:pPr>
            <a:r>
              <a:rPr lang="es-MX" sz="1600" i="1" dirty="0"/>
              <a:t>Encuentro igualitario entre grupos diversos.</a:t>
            </a:r>
          </a:p>
          <a:p>
            <a:pPr marL="285750" indent="-285750" algn="just">
              <a:buFont typeface="Wingdings" panose="05000000000000000000" pitchFamily="2" charset="2"/>
              <a:buChar char="ü"/>
            </a:pPr>
            <a:endParaRPr lang="es-MX" sz="1600" i="1" dirty="0"/>
          </a:p>
          <a:p>
            <a:pPr marL="285750" indent="-285750" algn="just">
              <a:buFont typeface="Wingdings" panose="05000000000000000000" pitchFamily="2" charset="2"/>
              <a:buChar char="ü"/>
            </a:pPr>
            <a:r>
              <a:rPr lang="es-MX" sz="1600" i="1" dirty="0"/>
              <a:t>Diálogo entre distintas posiciones y saberes, y la construcción conjunta de prioridades y estrategias</a:t>
            </a:r>
            <a:r>
              <a:rPr lang="es-MX" sz="1600" b="1" i="1" dirty="0"/>
              <a:t>. </a:t>
            </a:r>
          </a:p>
          <a:p>
            <a:pPr marL="285750" indent="-285750" algn="just">
              <a:buFont typeface="Wingdings" panose="05000000000000000000" pitchFamily="2" charset="2"/>
              <a:buChar char="ü"/>
            </a:pPr>
            <a:endParaRPr lang="es-MX" sz="1600" b="1" i="1" dirty="0"/>
          </a:p>
          <a:p>
            <a:pPr marL="285750" indent="-285750" algn="just">
              <a:buFont typeface="Wingdings" panose="05000000000000000000" pitchFamily="2" charset="2"/>
              <a:buChar char="ü"/>
            </a:pPr>
            <a:r>
              <a:rPr lang="es-MX" sz="1600" i="1" dirty="0"/>
              <a:t>Reflexión crítica sobre aquello que se identifica como las formas culturales propias, lo que permitiría entender su carácter relativo e histórico.</a:t>
            </a:r>
            <a:endParaRPr lang="es-MX" sz="1600" b="1" i="1" dirty="0">
              <a:solidFill>
                <a:schemeClr val="tx2"/>
              </a:solidFill>
            </a:endParaRPr>
          </a:p>
          <a:p>
            <a:pPr algn="just"/>
            <a:endParaRPr lang="es-MX" b="1" i="1" dirty="0">
              <a:solidFill>
                <a:schemeClr val="tx2"/>
              </a:solidFill>
            </a:endParaRPr>
          </a:p>
          <a:p>
            <a:pPr algn="just"/>
            <a:endParaRPr lang="es-MX" b="1" i="1" dirty="0">
              <a:solidFill>
                <a:schemeClr val="tx2"/>
              </a:solidFill>
            </a:endParaRPr>
          </a:p>
          <a:p>
            <a:pPr algn="just"/>
            <a:endParaRPr lang="es-MX" b="1" i="1" dirty="0">
              <a:solidFill>
                <a:schemeClr val="tx2"/>
              </a:solidFill>
            </a:endParaRPr>
          </a:p>
          <a:p>
            <a:pPr algn="just"/>
            <a:endParaRPr lang="es-MX" b="1" i="1" dirty="0">
              <a:solidFill>
                <a:schemeClr val="tx2"/>
              </a:solidFill>
            </a:endParaRPr>
          </a:p>
          <a:p>
            <a:pPr algn="just"/>
            <a:r>
              <a:rPr lang="es-MX" sz="1050" b="0" i="0" dirty="0" err="1">
                <a:solidFill>
                  <a:srgbClr val="000000"/>
                </a:solidFill>
                <a:effectLst/>
                <a:latin typeface="Arial" panose="020B0604020202020204" pitchFamily="34" charset="0"/>
              </a:rPr>
              <a:t>Stefoni</a:t>
            </a:r>
            <a:r>
              <a:rPr lang="es-MX" sz="1050" b="0" i="0" dirty="0">
                <a:solidFill>
                  <a:srgbClr val="000000"/>
                </a:solidFill>
                <a:effectLst/>
                <a:latin typeface="Arial" panose="020B0604020202020204" pitchFamily="34" charset="0"/>
              </a:rPr>
              <a:t>, Carolina, </a:t>
            </a:r>
            <a:r>
              <a:rPr lang="es-MX" sz="1050" b="0" i="0" dirty="0" err="1">
                <a:solidFill>
                  <a:srgbClr val="000000"/>
                </a:solidFill>
                <a:effectLst/>
                <a:latin typeface="Arial" panose="020B0604020202020204" pitchFamily="34" charset="0"/>
              </a:rPr>
              <a:t>Stang</a:t>
            </a:r>
            <a:r>
              <a:rPr lang="es-MX" sz="1050" b="0" i="0" dirty="0">
                <a:solidFill>
                  <a:srgbClr val="000000"/>
                </a:solidFill>
                <a:effectLst/>
                <a:latin typeface="Arial" panose="020B0604020202020204" pitchFamily="34" charset="0"/>
              </a:rPr>
              <a:t>, Fernanda, &amp; </a:t>
            </a:r>
            <a:r>
              <a:rPr lang="es-MX" sz="1050" b="0" i="0" dirty="0" err="1">
                <a:solidFill>
                  <a:srgbClr val="000000"/>
                </a:solidFill>
                <a:effectLst/>
                <a:latin typeface="Arial" panose="020B0604020202020204" pitchFamily="34" charset="0"/>
              </a:rPr>
              <a:t>Riedemann</a:t>
            </a:r>
            <a:r>
              <a:rPr lang="es-MX" sz="1050" b="0" i="0" dirty="0">
                <a:solidFill>
                  <a:srgbClr val="000000"/>
                </a:solidFill>
                <a:effectLst/>
                <a:latin typeface="Arial" panose="020B0604020202020204" pitchFamily="34" charset="0"/>
              </a:rPr>
              <a:t>, Andrea. (2016). Educación e interculturalidad en Chile: Un marco para el análisis. </a:t>
            </a:r>
            <a:r>
              <a:rPr lang="es-MX" sz="1050" b="0" i="1" dirty="0">
                <a:solidFill>
                  <a:srgbClr val="000000"/>
                </a:solidFill>
                <a:effectLst/>
                <a:latin typeface="Arial" panose="020B0604020202020204" pitchFamily="34" charset="0"/>
              </a:rPr>
              <a:t>Estudios internacionales (Santiago)</a:t>
            </a:r>
            <a:r>
              <a:rPr lang="es-MX" sz="1050" b="0" i="0" dirty="0">
                <a:solidFill>
                  <a:srgbClr val="000000"/>
                </a:solidFill>
                <a:effectLst/>
                <a:latin typeface="Arial" panose="020B0604020202020204" pitchFamily="34" charset="0"/>
              </a:rPr>
              <a:t>, </a:t>
            </a:r>
            <a:r>
              <a:rPr lang="es-MX" sz="1050" b="0" i="1" dirty="0">
                <a:solidFill>
                  <a:srgbClr val="000000"/>
                </a:solidFill>
                <a:effectLst/>
                <a:latin typeface="Arial" panose="020B0604020202020204" pitchFamily="34" charset="0"/>
              </a:rPr>
              <a:t>48</a:t>
            </a:r>
            <a:r>
              <a:rPr lang="es-MX" sz="1050" b="0" i="0" dirty="0">
                <a:solidFill>
                  <a:srgbClr val="000000"/>
                </a:solidFill>
                <a:effectLst/>
                <a:latin typeface="Arial" panose="020B0604020202020204" pitchFamily="34" charset="0"/>
              </a:rPr>
              <a:t>(185), 153-182. </a:t>
            </a:r>
            <a:r>
              <a:rPr lang="es-MX" sz="1050" b="0" i="0" u="none" strike="noStrike" dirty="0">
                <a:solidFill>
                  <a:srgbClr val="555555"/>
                </a:solidFill>
                <a:effectLst/>
                <a:latin typeface="Arial" panose="020B0604020202020204" pitchFamily="34" charset="0"/>
                <a:hlinkClick r:id="rId2"/>
              </a:rPr>
              <a:t>https://dx.doi.org/10.5354/0719-3769.2016.44534</a:t>
            </a:r>
            <a:endParaRPr lang="es-MX" sz="1050" b="1" i="1" dirty="0">
              <a:solidFill>
                <a:schemeClr val="tx2"/>
              </a:solidFill>
            </a:endParaRPr>
          </a:p>
        </p:txBody>
      </p:sp>
    </p:spTree>
    <p:extLst>
      <p:ext uri="{BB962C8B-B14F-4D97-AF65-F5344CB8AC3E}">
        <p14:creationId xmlns:p14="http://schemas.microsoft.com/office/powerpoint/2010/main" val="1647692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C6AF0C8-3A7E-CE0F-15C7-9C0D80990175}"/>
              </a:ext>
            </a:extLst>
          </p:cNvPr>
          <p:cNvSpPr txBox="1"/>
          <p:nvPr/>
        </p:nvSpPr>
        <p:spPr>
          <a:xfrm>
            <a:off x="241738" y="273269"/>
            <a:ext cx="7010400" cy="4924425"/>
          </a:xfrm>
          <a:prstGeom prst="rect">
            <a:avLst/>
          </a:prstGeom>
          <a:noFill/>
        </p:spPr>
        <p:txBody>
          <a:bodyPr wrap="square" rtlCol="0">
            <a:spAutoFit/>
          </a:bodyPr>
          <a:lstStyle/>
          <a:p>
            <a:r>
              <a:rPr lang="es-MX" b="1" dirty="0">
                <a:solidFill>
                  <a:schemeClr val="tx2"/>
                </a:solidFill>
              </a:rPr>
              <a:t>MARCOS REFERENCIALES</a:t>
            </a:r>
          </a:p>
          <a:p>
            <a:pPr algn="just"/>
            <a:r>
              <a:rPr lang="es-MX" dirty="0"/>
              <a:t>En este sentido es que, finalmente, nos parece útil traer a colación los "criterios fundamentales" que, según </a:t>
            </a:r>
            <a:r>
              <a:rPr lang="es-MX" dirty="0" err="1"/>
              <a:t>Teun</a:t>
            </a:r>
            <a:r>
              <a:rPr lang="es-MX" dirty="0"/>
              <a:t> van Dijk (2013), debiesen tener en cuenta las políticas que se implementen en sociedades diversas. </a:t>
            </a:r>
          </a:p>
          <a:p>
            <a:pPr algn="just"/>
            <a:endParaRPr lang="es-MX" i="1" dirty="0"/>
          </a:p>
          <a:p>
            <a:pPr marL="171450" indent="-171450" algn="just">
              <a:buFont typeface="Wingdings" panose="05000000000000000000" pitchFamily="2" charset="2"/>
              <a:buChar char="ü"/>
            </a:pPr>
            <a:r>
              <a:rPr lang="es-MX" b="1" i="1" dirty="0" smtClean="0"/>
              <a:t>Conocimiento </a:t>
            </a:r>
            <a:r>
              <a:rPr lang="es-MX" b="1" i="1" dirty="0"/>
              <a:t>intercultural</a:t>
            </a:r>
          </a:p>
          <a:p>
            <a:pPr marL="171450" indent="-171450" algn="just">
              <a:buFont typeface="Wingdings" panose="05000000000000000000" pitchFamily="2" charset="2"/>
              <a:buChar char="ü"/>
            </a:pPr>
            <a:endParaRPr lang="es-MX" b="1" i="1" dirty="0"/>
          </a:p>
          <a:p>
            <a:pPr marL="171450" indent="-171450" algn="just">
              <a:buFont typeface="Wingdings" panose="05000000000000000000" pitchFamily="2" charset="2"/>
              <a:buChar char="ü"/>
            </a:pPr>
            <a:r>
              <a:rPr lang="es-MX" b="1" i="1" dirty="0"/>
              <a:t>Comunicación intercultural</a:t>
            </a:r>
          </a:p>
          <a:p>
            <a:pPr marL="171450" indent="-171450" algn="just">
              <a:buFont typeface="Wingdings" panose="05000000000000000000" pitchFamily="2" charset="2"/>
              <a:buChar char="ü"/>
            </a:pPr>
            <a:endParaRPr lang="es-MX" b="1" i="1" dirty="0"/>
          </a:p>
          <a:p>
            <a:pPr marL="171450" indent="-171450" algn="just">
              <a:buFont typeface="Wingdings" panose="05000000000000000000" pitchFamily="2" charset="2"/>
              <a:buChar char="ü"/>
            </a:pPr>
            <a:r>
              <a:rPr lang="es-MX" b="1" i="1" dirty="0"/>
              <a:t>Información intercultural</a:t>
            </a:r>
          </a:p>
          <a:p>
            <a:pPr marL="171450" indent="-171450" algn="just">
              <a:buFont typeface="Wingdings" panose="05000000000000000000" pitchFamily="2" charset="2"/>
              <a:buChar char="ü"/>
            </a:pPr>
            <a:endParaRPr lang="es-MX" b="1" i="1" dirty="0"/>
          </a:p>
          <a:p>
            <a:pPr marL="171450" indent="-171450" algn="just">
              <a:buFont typeface="Wingdings" panose="05000000000000000000" pitchFamily="2" charset="2"/>
              <a:buChar char="ü"/>
            </a:pPr>
            <a:r>
              <a:rPr lang="es-MX" b="1" i="1" dirty="0" smtClean="0"/>
              <a:t>Representación </a:t>
            </a:r>
            <a:r>
              <a:rPr lang="es-MX" b="1" i="1" dirty="0"/>
              <a:t>y cooperación intercultural</a:t>
            </a:r>
          </a:p>
          <a:p>
            <a:pPr marL="171450" indent="-171450" algn="just">
              <a:buFont typeface="Wingdings" panose="05000000000000000000" pitchFamily="2" charset="2"/>
              <a:buChar char="ü"/>
            </a:pPr>
            <a:endParaRPr lang="es-MX" b="1" i="1" dirty="0"/>
          </a:p>
          <a:p>
            <a:pPr marL="171450" indent="-171450" algn="just">
              <a:buFont typeface="Wingdings" panose="05000000000000000000" pitchFamily="2" charset="2"/>
              <a:buChar char="ü"/>
            </a:pPr>
            <a:r>
              <a:rPr lang="es-MX" b="1" i="1" dirty="0"/>
              <a:t>Toma de decisiones intercultural</a:t>
            </a:r>
          </a:p>
          <a:p>
            <a:pPr marL="171450" indent="-171450" algn="just">
              <a:buFont typeface="Wingdings" panose="05000000000000000000" pitchFamily="2" charset="2"/>
              <a:buChar char="ü"/>
            </a:pPr>
            <a:endParaRPr lang="es-MX" sz="1200" b="1" i="1" dirty="0"/>
          </a:p>
          <a:p>
            <a:pPr marL="171450" indent="-171450" algn="just">
              <a:buFont typeface="Wingdings" panose="05000000000000000000" pitchFamily="2" charset="2"/>
              <a:buChar char="ü"/>
            </a:pPr>
            <a:endParaRPr lang="es-MX" sz="1200" b="1" i="1" dirty="0"/>
          </a:p>
          <a:p>
            <a:pPr algn="just"/>
            <a:endParaRPr lang="es-MX" sz="2000" i="1" dirty="0"/>
          </a:p>
          <a:p>
            <a:pPr algn="just"/>
            <a:r>
              <a:rPr lang="es-MX" sz="900" b="0" i="0" dirty="0" err="1">
                <a:solidFill>
                  <a:srgbClr val="000000"/>
                </a:solidFill>
                <a:effectLst/>
                <a:latin typeface="Arial" panose="020B0604020202020204" pitchFamily="34" charset="0"/>
              </a:rPr>
              <a:t>Stefoni</a:t>
            </a:r>
            <a:r>
              <a:rPr lang="es-MX" sz="900" b="0" i="0" dirty="0">
                <a:solidFill>
                  <a:srgbClr val="000000"/>
                </a:solidFill>
                <a:effectLst/>
                <a:latin typeface="Arial" panose="020B0604020202020204" pitchFamily="34" charset="0"/>
              </a:rPr>
              <a:t>, Carolina, </a:t>
            </a:r>
            <a:r>
              <a:rPr lang="es-MX" sz="900" b="0" i="0" dirty="0" err="1">
                <a:solidFill>
                  <a:srgbClr val="000000"/>
                </a:solidFill>
                <a:effectLst/>
                <a:latin typeface="Arial" panose="020B0604020202020204" pitchFamily="34" charset="0"/>
              </a:rPr>
              <a:t>Stang</a:t>
            </a:r>
            <a:r>
              <a:rPr lang="es-MX" sz="900" b="0" i="0" dirty="0">
                <a:solidFill>
                  <a:srgbClr val="000000"/>
                </a:solidFill>
                <a:effectLst/>
                <a:latin typeface="Arial" panose="020B0604020202020204" pitchFamily="34" charset="0"/>
              </a:rPr>
              <a:t>, Fernanda, &amp; </a:t>
            </a:r>
            <a:r>
              <a:rPr lang="es-MX" sz="900" b="0" i="0" dirty="0" err="1">
                <a:solidFill>
                  <a:srgbClr val="000000"/>
                </a:solidFill>
                <a:effectLst/>
                <a:latin typeface="Arial" panose="020B0604020202020204" pitchFamily="34" charset="0"/>
              </a:rPr>
              <a:t>Riedemann</a:t>
            </a:r>
            <a:r>
              <a:rPr lang="es-MX" sz="900" b="0" i="0" dirty="0">
                <a:solidFill>
                  <a:srgbClr val="000000"/>
                </a:solidFill>
                <a:effectLst/>
                <a:latin typeface="Arial" panose="020B0604020202020204" pitchFamily="34" charset="0"/>
              </a:rPr>
              <a:t>, Andrea. (2016). Educación e interculturalidad en Chile: Un marco para el análisis. </a:t>
            </a:r>
            <a:r>
              <a:rPr lang="es-MX" sz="900" b="0" i="1" dirty="0">
                <a:solidFill>
                  <a:srgbClr val="000000"/>
                </a:solidFill>
                <a:effectLst/>
                <a:latin typeface="Arial" panose="020B0604020202020204" pitchFamily="34" charset="0"/>
              </a:rPr>
              <a:t>Estudios internacionales (Santiago)</a:t>
            </a:r>
            <a:r>
              <a:rPr lang="es-MX" sz="900" b="0" i="0" dirty="0">
                <a:solidFill>
                  <a:srgbClr val="000000"/>
                </a:solidFill>
                <a:effectLst/>
                <a:latin typeface="Arial" panose="020B0604020202020204" pitchFamily="34" charset="0"/>
              </a:rPr>
              <a:t>, </a:t>
            </a:r>
            <a:r>
              <a:rPr lang="es-MX" sz="900" b="0" i="1" dirty="0">
                <a:solidFill>
                  <a:srgbClr val="000000"/>
                </a:solidFill>
                <a:effectLst/>
                <a:latin typeface="Arial" panose="020B0604020202020204" pitchFamily="34" charset="0"/>
              </a:rPr>
              <a:t>48</a:t>
            </a:r>
            <a:r>
              <a:rPr lang="es-MX" sz="900" b="0" i="0" dirty="0">
                <a:solidFill>
                  <a:srgbClr val="000000"/>
                </a:solidFill>
                <a:effectLst/>
                <a:latin typeface="Arial" panose="020B0604020202020204" pitchFamily="34" charset="0"/>
              </a:rPr>
              <a:t>(185), 153-182. </a:t>
            </a:r>
            <a:r>
              <a:rPr lang="es-MX" sz="900" b="0" i="0" u="none" strike="noStrike" dirty="0">
                <a:solidFill>
                  <a:srgbClr val="555555"/>
                </a:solidFill>
                <a:effectLst/>
                <a:latin typeface="Arial" panose="020B0604020202020204" pitchFamily="34" charset="0"/>
                <a:hlinkClick r:id="rId2"/>
              </a:rPr>
              <a:t>https://dx.doi.org/10.5354/0719-3769.2016.44534</a:t>
            </a:r>
            <a:endParaRPr lang="es-MX" sz="900" b="1" i="1" dirty="0">
              <a:solidFill>
                <a:schemeClr val="tx2"/>
              </a:solidFill>
            </a:endParaRPr>
          </a:p>
        </p:txBody>
      </p:sp>
    </p:spTree>
    <p:extLst>
      <p:ext uri="{BB962C8B-B14F-4D97-AF65-F5344CB8AC3E}">
        <p14:creationId xmlns:p14="http://schemas.microsoft.com/office/powerpoint/2010/main" val="2570230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C6AF0C8-3A7E-CE0F-15C7-9C0D80990175}"/>
              </a:ext>
            </a:extLst>
          </p:cNvPr>
          <p:cNvSpPr txBox="1"/>
          <p:nvPr/>
        </p:nvSpPr>
        <p:spPr>
          <a:xfrm>
            <a:off x="241737" y="273269"/>
            <a:ext cx="8618483" cy="4724370"/>
          </a:xfrm>
          <a:prstGeom prst="rect">
            <a:avLst/>
          </a:prstGeom>
          <a:noFill/>
        </p:spPr>
        <p:txBody>
          <a:bodyPr wrap="square" rtlCol="0">
            <a:spAutoFit/>
          </a:bodyPr>
          <a:lstStyle/>
          <a:p>
            <a:r>
              <a:rPr lang="es-MX" b="1" dirty="0">
                <a:solidFill>
                  <a:schemeClr val="tx2"/>
                </a:solidFill>
              </a:rPr>
              <a:t>MARCOS REFERENCIALES</a:t>
            </a:r>
          </a:p>
          <a:p>
            <a:endParaRPr lang="es-MX" sz="1600" b="1" dirty="0">
              <a:solidFill>
                <a:schemeClr val="tx2"/>
              </a:solidFill>
            </a:endParaRPr>
          </a:p>
          <a:p>
            <a:pPr algn="just"/>
            <a:endParaRPr lang="es-MX" sz="1600" b="1" i="1" dirty="0">
              <a:solidFill>
                <a:schemeClr val="tx2"/>
              </a:solidFill>
            </a:endParaRPr>
          </a:p>
          <a:p>
            <a:pPr algn="just"/>
            <a:endParaRPr lang="es-MX" sz="1600" b="1" i="1" dirty="0">
              <a:solidFill>
                <a:schemeClr val="tx2"/>
              </a:solidFill>
            </a:endParaRPr>
          </a:p>
          <a:p>
            <a:pPr algn="just"/>
            <a:r>
              <a:rPr lang="es-MX" sz="1600" b="1" i="1" dirty="0"/>
              <a:t>Territorios interculturales </a:t>
            </a:r>
            <a:r>
              <a:rPr lang="es-MX" sz="1600" i="1" dirty="0"/>
              <a:t>implican dos o más identidades en las que muchas subjetividades convergen, por lo que pueden aparecer, ocupar y desocupar una, varias o todas las espacialidades, pero sin pertenecer a ninguna estrictamente-</a:t>
            </a:r>
          </a:p>
          <a:p>
            <a:pPr algn="just"/>
            <a:endParaRPr lang="es-MX" sz="1600" b="1" i="1" dirty="0"/>
          </a:p>
          <a:p>
            <a:pPr algn="just"/>
            <a:r>
              <a:rPr lang="es-MX" sz="1600" b="1" i="1" dirty="0"/>
              <a:t>Espacios intermedios </a:t>
            </a:r>
            <a:r>
              <a:rPr lang="es-MX" sz="1600" i="1" dirty="0"/>
              <a:t>que los jóvenes habitan/deshabitan o invaden/abandonan a partir de cuestionarnos cómo es que ellos negocian sus identidades y subjetividades en/desde las fronteras, y también explorar si sus identidades o subjetividades tradicionales en base al género, la sexualidad, la raza, la etnia, la nacionalidad, la clase social o la capacidad de representación les permiten salir de esos espacios intersticiales en medio de las fronteras sociales y culturales de forma asertiva y emancipada. </a:t>
            </a:r>
          </a:p>
          <a:p>
            <a:pPr algn="just"/>
            <a:endParaRPr lang="es-MX" b="1" i="1" dirty="0">
              <a:solidFill>
                <a:schemeClr val="tx2"/>
              </a:solidFill>
            </a:endParaRPr>
          </a:p>
          <a:p>
            <a:pPr algn="just"/>
            <a:endParaRPr lang="es-MX" b="1" i="1" dirty="0">
              <a:solidFill>
                <a:schemeClr val="tx2"/>
              </a:solidFill>
            </a:endParaRPr>
          </a:p>
          <a:p>
            <a:pPr algn="just"/>
            <a:endParaRPr lang="es-MX" b="1" i="1" dirty="0">
              <a:solidFill>
                <a:schemeClr val="tx2"/>
              </a:solidFill>
            </a:endParaRPr>
          </a:p>
          <a:p>
            <a:pPr algn="just"/>
            <a:r>
              <a:rPr lang="es-MX" sz="1050" b="0" i="0" dirty="0">
                <a:solidFill>
                  <a:srgbClr val="000000"/>
                </a:solidFill>
                <a:effectLst/>
                <a:latin typeface="Arial" panose="020B0604020202020204" pitchFamily="34" charset="0"/>
              </a:rPr>
              <a:t>Marcial Vázquez, Rogelio. (2018). Fronteras juveniles y delito. </a:t>
            </a:r>
            <a:r>
              <a:rPr lang="es-MX" sz="1050" b="0" i="1" dirty="0">
                <a:solidFill>
                  <a:srgbClr val="000000"/>
                </a:solidFill>
                <a:effectLst/>
                <a:latin typeface="Arial" panose="020B0604020202020204" pitchFamily="34" charset="0"/>
              </a:rPr>
              <a:t>Ultima década</a:t>
            </a:r>
            <a:r>
              <a:rPr lang="es-MX" sz="1050" b="0" i="0" dirty="0">
                <a:solidFill>
                  <a:srgbClr val="000000"/>
                </a:solidFill>
                <a:effectLst/>
                <a:latin typeface="Arial" panose="020B0604020202020204" pitchFamily="34" charset="0"/>
              </a:rPr>
              <a:t>, </a:t>
            </a:r>
            <a:r>
              <a:rPr lang="es-MX" sz="1050" b="0" i="1" dirty="0">
                <a:solidFill>
                  <a:srgbClr val="000000"/>
                </a:solidFill>
                <a:effectLst/>
                <a:latin typeface="Arial" panose="020B0604020202020204" pitchFamily="34" charset="0"/>
              </a:rPr>
              <a:t>26</a:t>
            </a:r>
            <a:r>
              <a:rPr lang="es-MX" sz="1050" b="0" i="0" dirty="0">
                <a:solidFill>
                  <a:srgbClr val="000000"/>
                </a:solidFill>
                <a:effectLst/>
                <a:latin typeface="Arial" panose="020B0604020202020204" pitchFamily="34" charset="0"/>
              </a:rPr>
              <a:t>(50), 180-197. </a:t>
            </a:r>
            <a:r>
              <a:rPr lang="es-MX" sz="1050" b="0" i="0" u="none" strike="noStrike" dirty="0">
                <a:solidFill>
                  <a:srgbClr val="555555"/>
                </a:solidFill>
                <a:effectLst/>
                <a:latin typeface="Arial" panose="020B0604020202020204" pitchFamily="34" charset="0"/>
                <a:hlinkClick r:id="rId2"/>
              </a:rPr>
              <a:t>https://dx.doi.org/10.4067/S0718-22362018000300180</a:t>
            </a:r>
            <a:endParaRPr lang="es-MX" sz="1050" b="1" i="1" dirty="0">
              <a:solidFill>
                <a:schemeClr val="tx2"/>
              </a:solidFill>
            </a:endParaRPr>
          </a:p>
        </p:txBody>
      </p:sp>
    </p:spTree>
    <p:extLst>
      <p:ext uri="{BB962C8B-B14F-4D97-AF65-F5344CB8AC3E}">
        <p14:creationId xmlns:p14="http://schemas.microsoft.com/office/powerpoint/2010/main" val="4168718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rma libre 9">
            <a:extLst>
              <a:ext uri="{FF2B5EF4-FFF2-40B4-BE49-F238E27FC236}">
                <a16:creationId xmlns:a16="http://schemas.microsoft.com/office/drawing/2014/main" id="{B01E205C-536C-CB2C-840F-00503668B0BD}"/>
              </a:ext>
            </a:extLst>
          </p:cNvPr>
          <p:cNvSpPr/>
          <p:nvPr/>
        </p:nvSpPr>
        <p:spPr>
          <a:xfrm>
            <a:off x="1942135" y="1261100"/>
            <a:ext cx="6297296" cy="1031506"/>
          </a:xfrm>
          <a:custGeom>
            <a:avLst/>
            <a:gdLst>
              <a:gd name="connsiteX0" fmla="*/ 0 w 3041246"/>
              <a:gd name="connsiteY0" fmla="*/ 0 h 600716"/>
              <a:gd name="connsiteX1" fmla="*/ 3041247 w 3041246"/>
              <a:gd name="connsiteY1" fmla="*/ 0 h 600716"/>
              <a:gd name="connsiteX2" fmla="*/ 3041247 w 3041246"/>
              <a:gd name="connsiteY2" fmla="*/ 600717 h 600716"/>
              <a:gd name="connsiteX3" fmla="*/ 0 w 3041246"/>
              <a:gd name="connsiteY3" fmla="*/ 600717 h 600716"/>
            </a:gdLst>
            <a:ahLst/>
            <a:cxnLst>
              <a:cxn ang="0">
                <a:pos x="connsiteX0" y="connsiteY0"/>
              </a:cxn>
              <a:cxn ang="0">
                <a:pos x="connsiteX1" y="connsiteY1"/>
              </a:cxn>
              <a:cxn ang="0">
                <a:pos x="connsiteX2" y="connsiteY2"/>
              </a:cxn>
              <a:cxn ang="0">
                <a:pos x="connsiteX3" y="connsiteY3"/>
              </a:cxn>
            </a:cxnLst>
            <a:rect l="l" t="t" r="r" b="b"/>
            <a:pathLst>
              <a:path w="3041246" h="600716">
                <a:moveTo>
                  <a:pt x="0" y="0"/>
                </a:moveTo>
                <a:lnTo>
                  <a:pt x="3041247" y="0"/>
                </a:lnTo>
                <a:lnTo>
                  <a:pt x="3041247" y="600717"/>
                </a:lnTo>
                <a:lnTo>
                  <a:pt x="0" y="600717"/>
                </a:lnTo>
                <a:close/>
              </a:path>
            </a:pathLst>
          </a:custGeom>
          <a:solidFill>
            <a:srgbClr val="004676"/>
          </a:solidFill>
          <a:ln w="15768"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es-CL" sz="1350" dirty="0"/>
          </a:p>
        </p:txBody>
      </p:sp>
      <p:sp>
        <p:nvSpPr>
          <p:cNvPr id="11" name="Forma libre 10">
            <a:extLst>
              <a:ext uri="{FF2B5EF4-FFF2-40B4-BE49-F238E27FC236}">
                <a16:creationId xmlns:a16="http://schemas.microsoft.com/office/drawing/2014/main" id="{33DC30F7-B628-8724-8D13-E7E3408CA325}"/>
              </a:ext>
            </a:extLst>
          </p:cNvPr>
          <p:cNvSpPr/>
          <p:nvPr/>
        </p:nvSpPr>
        <p:spPr>
          <a:xfrm>
            <a:off x="4842638" y="2430958"/>
            <a:ext cx="3396793" cy="1265971"/>
          </a:xfrm>
          <a:custGeom>
            <a:avLst/>
            <a:gdLst>
              <a:gd name="connsiteX0" fmla="*/ 0 w 5705492"/>
              <a:gd name="connsiteY0" fmla="*/ 0 h 600716"/>
              <a:gd name="connsiteX1" fmla="*/ 5705493 w 5705492"/>
              <a:gd name="connsiteY1" fmla="*/ 0 h 600716"/>
              <a:gd name="connsiteX2" fmla="*/ 5705493 w 5705492"/>
              <a:gd name="connsiteY2" fmla="*/ 600717 h 600716"/>
              <a:gd name="connsiteX3" fmla="*/ 0 w 5705492"/>
              <a:gd name="connsiteY3" fmla="*/ 600717 h 600716"/>
            </a:gdLst>
            <a:ahLst/>
            <a:cxnLst>
              <a:cxn ang="0">
                <a:pos x="connsiteX0" y="connsiteY0"/>
              </a:cxn>
              <a:cxn ang="0">
                <a:pos x="connsiteX1" y="connsiteY1"/>
              </a:cxn>
              <a:cxn ang="0">
                <a:pos x="connsiteX2" y="connsiteY2"/>
              </a:cxn>
              <a:cxn ang="0">
                <a:pos x="connsiteX3" y="connsiteY3"/>
              </a:cxn>
            </a:cxnLst>
            <a:rect l="l" t="t" r="r" b="b"/>
            <a:pathLst>
              <a:path w="5705492" h="600716">
                <a:moveTo>
                  <a:pt x="0" y="0"/>
                </a:moveTo>
                <a:lnTo>
                  <a:pt x="5705493" y="0"/>
                </a:lnTo>
                <a:lnTo>
                  <a:pt x="5705493" y="600717"/>
                </a:lnTo>
                <a:lnTo>
                  <a:pt x="0" y="600717"/>
                </a:lnTo>
                <a:close/>
              </a:path>
            </a:pathLst>
          </a:custGeom>
          <a:solidFill>
            <a:srgbClr val="004676"/>
          </a:solidFill>
          <a:ln w="15768"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es-CL" sz="1350"/>
          </a:p>
        </p:txBody>
      </p:sp>
      <p:sp>
        <p:nvSpPr>
          <p:cNvPr id="2" name="CuadroTexto 1">
            <a:extLst>
              <a:ext uri="{FF2B5EF4-FFF2-40B4-BE49-F238E27FC236}">
                <a16:creationId xmlns:a16="http://schemas.microsoft.com/office/drawing/2014/main" id="{0BD55B92-DBC5-3AD3-674D-43F25BE1EE05}"/>
              </a:ext>
            </a:extLst>
          </p:cNvPr>
          <p:cNvSpPr txBox="1"/>
          <p:nvPr/>
        </p:nvSpPr>
        <p:spPr>
          <a:xfrm>
            <a:off x="2303601" y="1448999"/>
            <a:ext cx="5768683" cy="584775"/>
          </a:xfrm>
          <a:prstGeom prst="rect">
            <a:avLst/>
          </a:prstGeom>
          <a:noFill/>
        </p:spPr>
        <p:txBody>
          <a:bodyPr wrap="square" rtlCol="0">
            <a:spAutoFit/>
          </a:bodyPr>
          <a:lstStyle/>
          <a:p>
            <a:r>
              <a:rPr lang="es-MX" sz="1600" b="1" dirty="0">
                <a:solidFill>
                  <a:schemeClr val="bg1"/>
                </a:solidFill>
                <a:latin typeface="Verdana" panose="020B0604030504040204" pitchFamily="34" charset="0"/>
                <a:ea typeface="Verdana" panose="020B0604030504040204" pitchFamily="34" charset="0"/>
                <a:cs typeface="Verdana" panose="020B0604030504040204" pitchFamily="34" charset="0"/>
              </a:rPr>
              <a:t>R</a:t>
            </a:r>
            <a:r>
              <a:rPr lang="es-CL" sz="1600" b="1" dirty="0">
                <a:solidFill>
                  <a:schemeClr val="bg1"/>
                </a:solidFill>
                <a:latin typeface="Verdana" panose="020B0604030504040204" pitchFamily="34" charset="0"/>
                <a:ea typeface="Verdana" panose="020B0604030504040204" pitchFamily="34" charset="0"/>
                <a:cs typeface="Verdana" panose="020B0604030504040204" pitchFamily="34" charset="0"/>
              </a:rPr>
              <a:t>einserción social y adolescentes migrantes en conflicto con la ley penal</a:t>
            </a:r>
          </a:p>
        </p:txBody>
      </p:sp>
      <p:sp>
        <p:nvSpPr>
          <p:cNvPr id="3" name="CuadroTexto 2">
            <a:extLst>
              <a:ext uri="{FF2B5EF4-FFF2-40B4-BE49-F238E27FC236}">
                <a16:creationId xmlns:a16="http://schemas.microsoft.com/office/drawing/2014/main" id="{E6B0BF1C-88AD-6B4F-0585-98D5803FCB4A}"/>
              </a:ext>
            </a:extLst>
          </p:cNvPr>
          <p:cNvSpPr txBox="1"/>
          <p:nvPr/>
        </p:nvSpPr>
        <p:spPr>
          <a:xfrm>
            <a:off x="4931141" y="2526512"/>
            <a:ext cx="3141143" cy="1077218"/>
          </a:xfrm>
          <a:prstGeom prst="rect">
            <a:avLst/>
          </a:prstGeom>
          <a:noFill/>
        </p:spPr>
        <p:txBody>
          <a:bodyPr wrap="square" rtlCol="0">
            <a:spAutoFit/>
          </a:bodyPr>
          <a:lstStyle/>
          <a:p>
            <a:r>
              <a:rPr lang="es-MX" sz="1600" dirty="0">
                <a:solidFill>
                  <a:schemeClr val="bg1"/>
                </a:solidFill>
                <a:latin typeface="Verdana" panose="020B0604030504040204" pitchFamily="34" charset="0"/>
                <a:ea typeface="Verdana" panose="020B0604030504040204" pitchFamily="34" charset="0"/>
                <a:cs typeface="Verdana" panose="020B0604030504040204" pitchFamily="34" charset="0"/>
              </a:rPr>
              <a:t>Proposiciones</a:t>
            </a:r>
          </a:p>
          <a:p>
            <a:r>
              <a:rPr lang="es-MX" sz="1600" dirty="0">
                <a:solidFill>
                  <a:schemeClr val="bg1"/>
                </a:solidFill>
                <a:latin typeface="Verdana" panose="020B0604030504040204" pitchFamily="34" charset="0"/>
                <a:ea typeface="Verdana" panose="020B0604030504040204" pitchFamily="34" charset="0"/>
                <a:cs typeface="Verdana" panose="020B0604030504040204" pitchFamily="34" charset="0"/>
              </a:rPr>
              <a:t>desde una experiencia de intervención en Libertad Asistida Especial</a:t>
            </a:r>
            <a:endParaRPr lang="es-CL"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5122" name="Imagen 3">
            <a:extLst>
              <a:ext uri="{FF2B5EF4-FFF2-40B4-BE49-F238E27FC236}">
                <a16:creationId xmlns:a16="http://schemas.microsoft.com/office/drawing/2014/main" id="{D6F6CF58-4B36-A301-66F1-1F81C063E1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2135" y="287723"/>
            <a:ext cx="910247"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1512429"/>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4"/>
          <p:cNvSpPr>
            <a:spLocks noGrp="1"/>
          </p:cNvSpPr>
          <p:nvPr>
            <p:ph type="title" idx="4294967295"/>
          </p:nvPr>
        </p:nvSpPr>
        <p:spPr>
          <a:xfrm>
            <a:off x="1031758" y="794637"/>
            <a:ext cx="6814384" cy="1406323"/>
          </a:xfrm>
          <a:prstGeom prst="rect">
            <a:avLst/>
          </a:prstGeom>
        </p:spPr>
        <p:txBody>
          <a:bodyPr>
            <a:noAutofit/>
          </a:bodyPr>
          <a:lstStyle/>
          <a:p>
            <a:pPr algn="ctr"/>
            <a: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t/>
            </a:r>
            <a:b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br>
            <a: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t/>
            </a:r>
            <a:b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br>
            <a: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t/>
            </a:r>
            <a:b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br>
            <a: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t/>
            </a:r>
            <a:b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br>
            <a: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t/>
            </a:r>
            <a:br>
              <a:rPr lang="es-CL" sz="2100" b="1" dirty="0">
                <a:solidFill>
                  <a:srgbClr val="004677"/>
                </a:solidFill>
                <a:latin typeface="Tahoma" panose="020B0604030504040204" pitchFamily="34" charset="0"/>
                <a:ea typeface="Tahoma" panose="020B0604030504040204" pitchFamily="34" charset="0"/>
                <a:cs typeface="Tahoma" panose="020B0604030504040204" pitchFamily="34" charset="0"/>
              </a:rPr>
            </a:br>
            <a:r>
              <a:rPr lang="es-MX" sz="2400" b="1" dirty="0">
                <a:solidFill>
                  <a:srgbClr val="004677"/>
                </a:solidFill>
                <a:latin typeface="Tahoma" panose="020B0604030504040204" pitchFamily="34" charset="0"/>
                <a:ea typeface="Tahoma" panose="020B0604030504040204" pitchFamily="34" charset="0"/>
                <a:cs typeface="Tahoma" panose="020B0604030504040204" pitchFamily="34" charset="0"/>
              </a:rPr>
              <a:t>Reinserción social y adolescentes migrantes en conflicto con la ley penal.</a:t>
            </a:r>
            <a:r>
              <a:rPr lang="es-CL" sz="2400" b="1" dirty="0">
                <a:solidFill>
                  <a:srgbClr val="004677"/>
                </a:solidFill>
                <a:latin typeface="Tahoma" panose="020B0604030504040204" pitchFamily="34" charset="0"/>
                <a:ea typeface="Tahoma" panose="020B0604030504040204" pitchFamily="34" charset="0"/>
                <a:cs typeface="Tahoma" panose="020B0604030504040204" pitchFamily="34" charset="0"/>
              </a:rPr>
              <a:t/>
            </a:r>
            <a:br>
              <a:rPr lang="es-CL" sz="2400" b="1" dirty="0">
                <a:solidFill>
                  <a:srgbClr val="004677"/>
                </a:solidFill>
                <a:latin typeface="Tahoma" panose="020B0604030504040204" pitchFamily="34" charset="0"/>
                <a:ea typeface="Tahoma" panose="020B0604030504040204" pitchFamily="34" charset="0"/>
                <a:cs typeface="Tahoma" panose="020B0604030504040204" pitchFamily="34" charset="0"/>
              </a:rPr>
            </a:br>
            <a:r>
              <a:rPr lang="es-MX" sz="2400" dirty="0">
                <a:solidFill>
                  <a:srgbClr val="004677"/>
                </a:solidFill>
                <a:latin typeface="Tahoma" panose="020B0604030504040204" pitchFamily="34" charset="0"/>
                <a:ea typeface="Tahoma" panose="020B0604030504040204" pitchFamily="34" charset="0"/>
                <a:cs typeface="Tahoma" panose="020B0604030504040204" pitchFamily="34" charset="0"/>
              </a:rPr>
              <a:t>Proposiciones</a:t>
            </a:r>
            <a:br>
              <a:rPr lang="es-MX" sz="2400" dirty="0">
                <a:solidFill>
                  <a:srgbClr val="004677"/>
                </a:solidFill>
                <a:latin typeface="Tahoma" panose="020B0604030504040204" pitchFamily="34" charset="0"/>
                <a:ea typeface="Tahoma" panose="020B0604030504040204" pitchFamily="34" charset="0"/>
                <a:cs typeface="Tahoma" panose="020B0604030504040204" pitchFamily="34" charset="0"/>
              </a:rPr>
            </a:br>
            <a:r>
              <a:rPr lang="es-MX" sz="2400" dirty="0">
                <a:solidFill>
                  <a:srgbClr val="004677"/>
                </a:solidFill>
                <a:latin typeface="Tahoma" panose="020B0604030504040204" pitchFamily="34" charset="0"/>
                <a:ea typeface="Tahoma" panose="020B0604030504040204" pitchFamily="34" charset="0"/>
                <a:cs typeface="Tahoma" panose="020B0604030504040204" pitchFamily="34" charset="0"/>
              </a:rPr>
              <a:t>desde una experiencia de intervención en Libertad Asistida Especial.</a:t>
            </a:r>
            <a:endParaRPr lang="es-CL" sz="2400" dirty="0">
              <a:solidFill>
                <a:srgbClr val="004677"/>
              </a:solidFill>
              <a:latin typeface="Tahoma" panose="020B0604030504040204" pitchFamily="34" charset="0"/>
              <a:ea typeface="Tahoma" panose="020B0604030504040204" pitchFamily="34" charset="0"/>
              <a:cs typeface="Tahoma" panose="020B0604030504040204" pitchFamily="34" charset="0"/>
            </a:endParaRPr>
          </a:p>
        </p:txBody>
      </p:sp>
      <p:cxnSp>
        <p:nvCxnSpPr>
          <p:cNvPr id="11" name="Conector recto 10">
            <a:extLst>
              <a:ext uri="{FF2B5EF4-FFF2-40B4-BE49-F238E27FC236}">
                <a16:creationId xmlns:a16="http://schemas.microsoft.com/office/drawing/2014/main" id="{B45F0A4D-8DC5-A78C-D1D5-771CC9AD99AD}"/>
              </a:ext>
            </a:extLst>
          </p:cNvPr>
          <p:cNvCxnSpPr>
            <a:cxnSpLocks/>
          </p:cNvCxnSpPr>
          <p:nvPr/>
        </p:nvCxnSpPr>
        <p:spPr>
          <a:xfrm>
            <a:off x="429567" y="4900165"/>
            <a:ext cx="8540262" cy="0"/>
          </a:xfrm>
          <a:prstGeom prst="line">
            <a:avLst/>
          </a:prstGeom>
          <a:ln>
            <a:solidFill>
              <a:srgbClr val="004677"/>
            </a:solidFill>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3291007A-9435-89D5-C64E-8A86AF4AAF80}"/>
              </a:ext>
            </a:extLst>
          </p:cNvPr>
          <p:cNvSpPr txBox="1"/>
          <p:nvPr/>
        </p:nvSpPr>
        <p:spPr>
          <a:xfrm>
            <a:off x="2352272" y="3230915"/>
            <a:ext cx="4590997" cy="1015663"/>
          </a:xfrm>
          <a:prstGeom prst="rect">
            <a:avLst/>
          </a:prstGeom>
          <a:noFill/>
        </p:spPr>
        <p:txBody>
          <a:bodyPr wrap="square" rtlCol="0">
            <a:spAutoFit/>
          </a:bodyPr>
          <a:lstStyle/>
          <a:p>
            <a:pPr algn="ctr"/>
            <a:r>
              <a:rPr lang="es-MX" sz="2000" b="1" dirty="0"/>
              <a:t>Eduardo </a:t>
            </a:r>
            <a:r>
              <a:rPr lang="es-MX" sz="2000" b="1" dirty="0" err="1"/>
              <a:t>Parry</a:t>
            </a:r>
            <a:r>
              <a:rPr lang="es-MX" sz="2000" b="1" dirty="0"/>
              <a:t> </a:t>
            </a:r>
            <a:r>
              <a:rPr lang="es-MX" sz="2000" b="1" dirty="0" err="1"/>
              <a:t>Mobarec</a:t>
            </a:r>
            <a:endParaRPr lang="es-MX" sz="2000" b="1" dirty="0"/>
          </a:p>
          <a:p>
            <a:pPr algn="ctr"/>
            <a:r>
              <a:rPr lang="es-MX" sz="2000" b="1" dirty="0"/>
              <a:t>Jason Torres Rodríguez</a:t>
            </a:r>
          </a:p>
          <a:p>
            <a:pPr algn="ctr"/>
            <a:r>
              <a:rPr lang="es-MX" sz="2000" b="1" dirty="0"/>
              <a:t>Fundación DEM</a:t>
            </a:r>
            <a:endParaRPr lang="es-CL" sz="2000" b="1" dirty="0"/>
          </a:p>
        </p:txBody>
      </p:sp>
      <p:pic>
        <p:nvPicPr>
          <p:cNvPr id="2050" name="Imagen 3">
            <a:extLst>
              <a:ext uri="{FF2B5EF4-FFF2-40B4-BE49-F238E27FC236}">
                <a16:creationId xmlns:a16="http://schemas.microsoft.com/office/drawing/2014/main" id="{A9FDE260-9F92-1972-64B4-F520BD06F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158" y="243334"/>
            <a:ext cx="870430"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125000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E8E2031-71D1-4F69-C3EB-A2AD96F4E3B6}"/>
              </a:ext>
            </a:extLst>
          </p:cNvPr>
          <p:cNvSpPr txBox="1"/>
          <p:nvPr/>
        </p:nvSpPr>
        <p:spPr>
          <a:xfrm>
            <a:off x="462455" y="1471449"/>
            <a:ext cx="8418786" cy="1754326"/>
          </a:xfrm>
          <a:prstGeom prst="rect">
            <a:avLst/>
          </a:prstGeom>
          <a:noFill/>
        </p:spPr>
        <p:txBody>
          <a:bodyPr wrap="square" rtlCol="0">
            <a:spAutoFit/>
          </a:bodyPr>
          <a:lstStyle/>
          <a:p>
            <a:pPr algn="just"/>
            <a:r>
              <a:rPr lang="es-MX" dirty="0"/>
              <a:t>Proponemos una reflexión dirigida a los equipos interventores que permita adecuar las acciones del dispositivo ambulatorio PLAE a las realidades culturales, entendiendo que es también un deber de los programas, considerar especialmente la pertenencia cultural del adolescente y joven que cumple una sanción en medio libre, en tanto representa un componente del enfoque de derechos y previene toda forma de discriminación o estigmatización por motivos identitarios.</a:t>
            </a:r>
            <a:endParaRPr lang="es-CL" dirty="0"/>
          </a:p>
        </p:txBody>
      </p:sp>
    </p:spTree>
    <p:extLst>
      <p:ext uri="{BB962C8B-B14F-4D97-AF65-F5344CB8AC3E}">
        <p14:creationId xmlns:p14="http://schemas.microsoft.com/office/powerpoint/2010/main" val="1976010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C5FFC74-167E-1733-8554-A2FD988E6BDB}"/>
              </a:ext>
            </a:extLst>
          </p:cNvPr>
          <p:cNvSpPr txBox="1"/>
          <p:nvPr/>
        </p:nvSpPr>
        <p:spPr>
          <a:xfrm>
            <a:off x="588579" y="325821"/>
            <a:ext cx="6653049" cy="4893647"/>
          </a:xfrm>
          <a:prstGeom prst="rect">
            <a:avLst/>
          </a:prstGeom>
          <a:noFill/>
        </p:spPr>
        <p:txBody>
          <a:bodyPr wrap="square" rtlCol="0">
            <a:spAutoFit/>
          </a:bodyPr>
          <a:lstStyle/>
          <a:p>
            <a:r>
              <a:rPr lang="es-MX" sz="2400" b="1" dirty="0">
                <a:solidFill>
                  <a:schemeClr val="tx2"/>
                </a:solidFill>
              </a:rPr>
              <a:t>Contenido</a:t>
            </a:r>
          </a:p>
          <a:p>
            <a:endParaRPr lang="es-MX" dirty="0"/>
          </a:p>
          <a:p>
            <a:r>
              <a:rPr lang="es-MX" b="1" dirty="0"/>
              <a:t>Contexto Línea programática RPA </a:t>
            </a:r>
          </a:p>
          <a:p>
            <a:pPr marL="285750" indent="-285750">
              <a:buFont typeface="Wingdings" panose="05000000000000000000" pitchFamily="2" charset="2"/>
              <a:buChar char="ü"/>
            </a:pPr>
            <a:r>
              <a:rPr lang="es-MX" dirty="0"/>
              <a:t>Población migrante atendida en PLE-DEM.</a:t>
            </a:r>
          </a:p>
          <a:p>
            <a:endParaRPr lang="es-MX" dirty="0"/>
          </a:p>
          <a:p>
            <a:r>
              <a:rPr lang="es-MX" b="1" dirty="0"/>
              <a:t>Contexto Específico</a:t>
            </a:r>
          </a:p>
          <a:p>
            <a:pPr marL="285750" indent="-285750">
              <a:buFont typeface="Arial" panose="020B0604020202020204" pitchFamily="34" charset="0"/>
              <a:buChar char="•"/>
            </a:pPr>
            <a:r>
              <a:rPr lang="es-MX" dirty="0"/>
              <a:t>Diagnóstico de experiencias</a:t>
            </a:r>
          </a:p>
          <a:p>
            <a:pPr marL="285750" indent="-285750">
              <a:buFont typeface="Arial" panose="020B0604020202020204" pitchFamily="34" charset="0"/>
              <a:buChar char="•"/>
            </a:pPr>
            <a:r>
              <a:rPr lang="es-MX" dirty="0"/>
              <a:t>Hipótesis de trabajo desarrolladas en PLE-DEM</a:t>
            </a:r>
          </a:p>
          <a:p>
            <a:pPr marL="285750" indent="-285750">
              <a:buFont typeface="Arial" panose="020B0604020202020204" pitchFamily="34" charset="0"/>
              <a:buChar char="•"/>
            </a:pPr>
            <a:r>
              <a:rPr lang="es-MX" dirty="0"/>
              <a:t>Nudos críticos</a:t>
            </a:r>
          </a:p>
          <a:p>
            <a:pPr marL="400050" indent="-400050">
              <a:buFont typeface="+mj-lt"/>
              <a:buAutoNum type="alphaLcParenR"/>
            </a:pPr>
            <a:r>
              <a:rPr lang="es-MX" dirty="0"/>
              <a:t>De contenido</a:t>
            </a:r>
          </a:p>
          <a:p>
            <a:pPr marL="400050" indent="-400050">
              <a:buFont typeface="+mj-lt"/>
              <a:buAutoNum type="alphaLcParenR"/>
            </a:pPr>
            <a:r>
              <a:rPr lang="es-MX" dirty="0"/>
              <a:t>De aspectos técnico-interventivos</a:t>
            </a:r>
          </a:p>
          <a:p>
            <a:pPr marL="400050" indent="-400050">
              <a:buFont typeface="+mj-lt"/>
              <a:buAutoNum type="alphaLcParenR"/>
            </a:pPr>
            <a:r>
              <a:rPr lang="es-MX" dirty="0"/>
              <a:t>Interinstitucionales</a:t>
            </a:r>
          </a:p>
          <a:p>
            <a:endParaRPr lang="es-MX" dirty="0"/>
          </a:p>
          <a:p>
            <a:r>
              <a:rPr lang="es-MX" b="1" dirty="0"/>
              <a:t>Propuestas de lectura</a:t>
            </a:r>
          </a:p>
          <a:p>
            <a:pPr marL="285750" indent="-285750">
              <a:buFont typeface="Wingdings" panose="05000000000000000000" pitchFamily="2" charset="2"/>
              <a:buChar char="§"/>
            </a:pPr>
            <a:r>
              <a:rPr lang="es-MX" dirty="0"/>
              <a:t>Marcos referenciales enfoque intercultural</a:t>
            </a:r>
          </a:p>
          <a:p>
            <a:r>
              <a:rPr lang="es-MX" dirty="0"/>
              <a:t> </a:t>
            </a:r>
          </a:p>
          <a:p>
            <a:endParaRPr lang="es-MX" dirty="0"/>
          </a:p>
        </p:txBody>
      </p:sp>
    </p:spTree>
    <p:extLst>
      <p:ext uri="{BB962C8B-B14F-4D97-AF65-F5344CB8AC3E}">
        <p14:creationId xmlns:p14="http://schemas.microsoft.com/office/powerpoint/2010/main" val="3916751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0D66F475-B3AE-A684-41D4-73DA2B09AB06}"/>
              </a:ext>
            </a:extLst>
          </p:cNvPr>
          <p:cNvGraphicFramePr>
            <a:graphicFrameLocks noGrp="1"/>
          </p:cNvGraphicFramePr>
          <p:nvPr>
            <p:extLst>
              <p:ext uri="{D42A27DB-BD31-4B8C-83A1-F6EECF244321}">
                <p14:modId xmlns:p14="http://schemas.microsoft.com/office/powerpoint/2010/main" val="2543233904"/>
              </p:ext>
            </p:extLst>
          </p:nvPr>
        </p:nvGraphicFramePr>
        <p:xfrm>
          <a:off x="106909" y="618788"/>
          <a:ext cx="3223145" cy="2678873"/>
        </p:xfrm>
        <a:graphic>
          <a:graphicData uri="http://schemas.openxmlformats.org/drawingml/2006/table">
            <a:tbl>
              <a:tblPr firstRow="1" firstCol="1" bandRow="1"/>
              <a:tblGrid>
                <a:gridCol w="1113041">
                  <a:extLst>
                    <a:ext uri="{9D8B030D-6E8A-4147-A177-3AD203B41FA5}">
                      <a16:colId xmlns:a16="http://schemas.microsoft.com/office/drawing/2014/main" val="805268451"/>
                    </a:ext>
                  </a:extLst>
                </a:gridCol>
                <a:gridCol w="1026993">
                  <a:extLst>
                    <a:ext uri="{9D8B030D-6E8A-4147-A177-3AD203B41FA5}">
                      <a16:colId xmlns:a16="http://schemas.microsoft.com/office/drawing/2014/main" val="2320008800"/>
                    </a:ext>
                  </a:extLst>
                </a:gridCol>
                <a:gridCol w="1083111">
                  <a:extLst>
                    <a:ext uri="{9D8B030D-6E8A-4147-A177-3AD203B41FA5}">
                      <a16:colId xmlns:a16="http://schemas.microsoft.com/office/drawing/2014/main" val="585455173"/>
                    </a:ext>
                  </a:extLst>
                </a:gridCol>
              </a:tblGrid>
              <a:tr h="0">
                <a:tc gridSpan="3">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Población Adolescente </a:t>
                      </a:r>
                    </a:p>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Atendida por PLE-DEM 2022</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160386378"/>
                  </a:ext>
                </a:extLst>
              </a:tr>
              <a:tr h="252249">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Nacionalidad</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Frecuencia</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93015311"/>
                  </a:ext>
                </a:extLst>
              </a:tr>
              <a:tr h="252249">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Chilena</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232</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93,9</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94252688"/>
                  </a:ext>
                </a:extLst>
              </a:tr>
              <a:tr h="252249">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Colombiana</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4</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1,6</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914854"/>
                  </a:ext>
                </a:extLst>
              </a:tr>
              <a:tr h="252249">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Dominicana</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3</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1,2</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14888073"/>
                  </a:ext>
                </a:extLst>
              </a:tr>
              <a:tr h="252249">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Peruana</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7</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2,8</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3112029"/>
                  </a:ext>
                </a:extLst>
              </a:tr>
              <a:tr h="252249">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Venezolana</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0,4</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4204835"/>
                  </a:ext>
                </a:extLst>
              </a:tr>
              <a:tr h="252249">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Subtotal Migrante</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15</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6,1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76731654"/>
                  </a:ext>
                </a:extLst>
              </a:tr>
              <a:tr h="252249">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Total</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247</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100,0</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558789334"/>
                  </a:ext>
                </a:extLst>
              </a:tr>
            </a:tbl>
          </a:graphicData>
        </a:graphic>
      </p:graphicFrame>
      <p:graphicFrame>
        <p:nvGraphicFramePr>
          <p:cNvPr id="3" name="Tabla 2">
            <a:extLst>
              <a:ext uri="{FF2B5EF4-FFF2-40B4-BE49-F238E27FC236}">
                <a16:creationId xmlns:a16="http://schemas.microsoft.com/office/drawing/2014/main" id="{A37769FC-8AE3-F475-E598-F3D8397DCC6B}"/>
              </a:ext>
            </a:extLst>
          </p:cNvPr>
          <p:cNvGraphicFramePr>
            <a:graphicFrameLocks noGrp="1"/>
          </p:cNvGraphicFramePr>
          <p:nvPr>
            <p:extLst>
              <p:ext uri="{D42A27DB-BD31-4B8C-83A1-F6EECF244321}">
                <p14:modId xmlns:p14="http://schemas.microsoft.com/office/powerpoint/2010/main" val="2290697839"/>
              </p:ext>
            </p:extLst>
          </p:nvPr>
        </p:nvGraphicFramePr>
        <p:xfrm>
          <a:off x="3487422" y="1246230"/>
          <a:ext cx="5575114" cy="2436641"/>
        </p:xfrm>
        <a:graphic>
          <a:graphicData uri="http://schemas.openxmlformats.org/drawingml/2006/table">
            <a:tbl>
              <a:tblPr firstRow="1" firstCol="1" bandRow="1"/>
              <a:tblGrid>
                <a:gridCol w="1241947">
                  <a:extLst>
                    <a:ext uri="{9D8B030D-6E8A-4147-A177-3AD203B41FA5}">
                      <a16:colId xmlns:a16="http://schemas.microsoft.com/office/drawing/2014/main" val="1292351594"/>
                    </a:ext>
                  </a:extLst>
                </a:gridCol>
                <a:gridCol w="1003111">
                  <a:extLst>
                    <a:ext uri="{9D8B030D-6E8A-4147-A177-3AD203B41FA5}">
                      <a16:colId xmlns:a16="http://schemas.microsoft.com/office/drawing/2014/main" val="3492162419"/>
                    </a:ext>
                  </a:extLst>
                </a:gridCol>
                <a:gridCol w="1343470">
                  <a:extLst>
                    <a:ext uri="{9D8B030D-6E8A-4147-A177-3AD203B41FA5}">
                      <a16:colId xmlns:a16="http://schemas.microsoft.com/office/drawing/2014/main" val="2371353759"/>
                    </a:ext>
                  </a:extLst>
                </a:gridCol>
                <a:gridCol w="993293">
                  <a:extLst>
                    <a:ext uri="{9D8B030D-6E8A-4147-A177-3AD203B41FA5}">
                      <a16:colId xmlns:a16="http://schemas.microsoft.com/office/drawing/2014/main" val="2453119112"/>
                    </a:ext>
                  </a:extLst>
                </a:gridCol>
                <a:gridCol w="993293">
                  <a:extLst>
                    <a:ext uri="{9D8B030D-6E8A-4147-A177-3AD203B41FA5}">
                      <a16:colId xmlns:a16="http://schemas.microsoft.com/office/drawing/2014/main" val="4206007743"/>
                    </a:ext>
                  </a:extLst>
                </a:gridCol>
              </a:tblGrid>
              <a:tr h="159452">
                <a:tc gridSpan="5">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Comunas de Residencia de la Población Migrante </a:t>
                      </a:r>
                    </a:p>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Atendida por PLE-DEM 2022</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244436098"/>
                  </a:ext>
                </a:extLst>
              </a:tr>
              <a:tr h="427751">
                <a:tc>
                  <a:txBody>
                    <a:bodyPr/>
                    <a:lstStyle/>
                    <a:p>
                      <a:pPr algn="r">
                        <a:lnSpc>
                          <a:spcPts val="13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Nacionalidad</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ts val="13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CONCHALÍ</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ts val="13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INDEPENDENCIA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ts val="13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QUILICURA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ts val="13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RECOLETA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216736132"/>
                  </a:ext>
                </a:extLst>
              </a:tr>
              <a:tr h="310465">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Colombiana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3</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682706"/>
                  </a:ext>
                </a:extLst>
              </a:tr>
              <a:tr h="310465">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Dominicana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3</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3480056"/>
                  </a:ext>
                </a:extLst>
              </a:tr>
              <a:tr h="310465">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Peruana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4</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5022952"/>
                  </a:ext>
                </a:extLst>
              </a:tr>
              <a:tr h="310465">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Venezolana</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1355804"/>
                  </a:ext>
                </a:extLst>
              </a:tr>
              <a:tr h="310465">
                <a:tc>
                  <a:txBody>
                    <a:bodyPr/>
                    <a:lstStyle/>
                    <a:p>
                      <a:pPr algn="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Total</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8</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5</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967195738"/>
                  </a:ext>
                </a:extLst>
              </a:tr>
            </a:tbl>
          </a:graphicData>
        </a:graphic>
      </p:graphicFrame>
      <p:sp>
        <p:nvSpPr>
          <p:cNvPr id="4" name="CuadroTexto 3">
            <a:extLst>
              <a:ext uri="{FF2B5EF4-FFF2-40B4-BE49-F238E27FC236}">
                <a16:creationId xmlns:a16="http://schemas.microsoft.com/office/drawing/2014/main" id="{34402465-AA63-F632-8076-289D1E68BCBA}"/>
              </a:ext>
            </a:extLst>
          </p:cNvPr>
          <p:cNvSpPr txBox="1"/>
          <p:nvPr/>
        </p:nvSpPr>
        <p:spPr>
          <a:xfrm>
            <a:off x="236561" y="109496"/>
            <a:ext cx="6800193" cy="400110"/>
          </a:xfrm>
          <a:prstGeom prst="rect">
            <a:avLst/>
          </a:prstGeom>
          <a:noFill/>
        </p:spPr>
        <p:txBody>
          <a:bodyPr wrap="square" rtlCol="0">
            <a:spAutoFit/>
          </a:bodyPr>
          <a:lstStyle/>
          <a:p>
            <a:r>
              <a:rPr lang="es-MX" sz="2000" b="1" dirty="0">
                <a:solidFill>
                  <a:schemeClr val="tx2"/>
                </a:solidFill>
              </a:rPr>
              <a:t>Población migrante atendida en PLE-DEM</a:t>
            </a:r>
            <a:endParaRPr lang="es-CL" sz="2000" b="1" dirty="0">
              <a:solidFill>
                <a:schemeClr val="tx2"/>
              </a:solidFill>
            </a:endParaRPr>
          </a:p>
        </p:txBody>
      </p:sp>
      <p:sp>
        <p:nvSpPr>
          <p:cNvPr id="5" name="CuadroTexto 4"/>
          <p:cNvSpPr txBox="1"/>
          <p:nvPr/>
        </p:nvSpPr>
        <p:spPr>
          <a:xfrm>
            <a:off x="317467" y="3871134"/>
            <a:ext cx="8284925" cy="1200329"/>
          </a:xfrm>
          <a:prstGeom prst="rect">
            <a:avLst/>
          </a:prstGeom>
          <a:noFill/>
        </p:spPr>
        <p:txBody>
          <a:bodyPr wrap="square" rtlCol="0">
            <a:spAutoFit/>
          </a:bodyPr>
          <a:lstStyle/>
          <a:p>
            <a:pPr algn="just"/>
            <a:r>
              <a:rPr lang="es-CL" dirty="0"/>
              <a:t>La distribución de los/as adolescentes atendidos en PLE-DEM muestran por una parte una mayor presencia de población peruana y colombiana y una residencia en comunas que tradicionalmente ofrecen mayor asentamiento migrante en la zona Norte de Santiago.  </a:t>
            </a:r>
          </a:p>
        </p:txBody>
      </p:sp>
    </p:spTree>
    <p:extLst>
      <p:ext uri="{BB962C8B-B14F-4D97-AF65-F5344CB8AC3E}">
        <p14:creationId xmlns:p14="http://schemas.microsoft.com/office/powerpoint/2010/main" val="1173620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9D65EA99-F68A-B614-3D21-7B6EB1B46C8D}"/>
              </a:ext>
            </a:extLst>
          </p:cNvPr>
          <p:cNvGraphicFramePr>
            <a:graphicFrameLocks noGrp="1"/>
          </p:cNvGraphicFramePr>
          <p:nvPr>
            <p:extLst>
              <p:ext uri="{D42A27DB-BD31-4B8C-83A1-F6EECF244321}">
                <p14:modId xmlns:p14="http://schemas.microsoft.com/office/powerpoint/2010/main" val="4238493254"/>
              </p:ext>
            </p:extLst>
          </p:nvPr>
        </p:nvGraphicFramePr>
        <p:xfrm>
          <a:off x="760707" y="2679087"/>
          <a:ext cx="6726621" cy="2261239"/>
        </p:xfrm>
        <a:graphic>
          <a:graphicData uri="http://schemas.openxmlformats.org/drawingml/2006/table">
            <a:tbl>
              <a:tblPr firstRow="1" firstCol="1" bandRow="1"/>
              <a:tblGrid>
                <a:gridCol w="1159534">
                  <a:extLst>
                    <a:ext uri="{9D8B030D-6E8A-4147-A177-3AD203B41FA5}">
                      <a16:colId xmlns:a16="http://schemas.microsoft.com/office/drawing/2014/main" val="467566339"/>
                    </a:ext>
                  </a:extLst>
                </a:gridCol>
                <a:gridCol w="721607">
                  <a:extLst>
                    <a:ext uri="{9D8B030D-6E8A-4147-A177-3AD203B41FA5}">
                      <a16:colId xmlns:a16="http://schemas.microsoft.com/office/drawing/2014/main" val="1672400930"/>
                    </a:ext>
                  </a:extLst>
                </a:gridCol>
                <a:gridCol w="969096">
                  <a:extLst>
                    <a:ext uri="{9D8B030D-6E8A-4147-A177-3AD203B41FA5}">
                      <a16:colId xmlns:a16="http://schemas.microsoft.com/office/drawing/2014/main" val="3462856981"/>
                    </a:ext>
                  </a:extLst>
                </a:gridCol>
                <a:gridCol w="969096">
                  <a:extLst>
                    <a:ext uri="{9D8B030D-6E8A-4147-A177-3AD203B41FA5}">
                      <a16:colId xmlns:a16="http://schemas.microsoft.com/office/drawing/2014/main" val="2553343105"/>
                    </a:ext>
                  </a:extLst>
                </a:gridCol>
                <a:gridCol w="969096">
                  <a:extLst>
                    <a:ext uri="{9D8B030D-6E8A-4147-A177-3AD203B41FA5}">
                      <a16:colId xmlns:a16="http://schemas.microsoft.com/office/drawing/2014/main" val="2791163037"/>
                    </a:ext>
                  </a:extLst>
                </a:gridCol>
                <a:gridCol w="969096">
                  <a:extLst>
                    <a:ext uri="{9D8B030D-6E8A-4147-A177-3AD203B41FA5}">
                      <a16:colId xmlns:a16="http://schemas.microsoft.com/office/drawing/2014/main" val="2233238867"/>
                    </a:ext>
                  </a:extLst>
                </a:gridCol>
                <a:gridCol w="969096">
                  <a:extLst>
                    <a:ext uri="{9D8B030D-6E8A-4147-A177-3AD203B41FA5}">
                      <a16:colId xmlns:a16="http://schemas.microsoft.com/office/drawing/2014/main" val="664278979"/>
                    </a:ext>
                  </a:extLst>
                </a:gridCol>
              </a:tblGrid>
              <a:tr h="245869">
                <a:tc gridSpan="7">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Edad según Nacionalidad del Adolescente - Joven Migrante Atendida por PLE-DEM 2022</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724975779"/>
                  </a:ext>
                </a:extLst>
              </a:tr>
              <a:tr h="287910">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Nacionalidad</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16 años</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17 años</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18 años</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19 años</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20 años</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23 años</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404126679"/>
                  </a:ext>
                </a:extLst>
              </a:tr>
              <a:tr h="287910">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Colombiana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0</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2</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534152"/>
                  </a:ext>
                </a:extLst>
              </a:tr>
              <a:tr h="287910">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Dominicana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0</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4259001"/>
                  </a:ext>
                </a:extLst>
              </a:tr>
              <a:tr h="287910">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Peruana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1</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2</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2685216"/>
                  </a:ext>
                </a:extLst>
              </a:tr>
              <a:tr h="287910">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Venezolana</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0</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0</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0</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186612"/>
                  </a:ext>
                </a:extLst>
              </a:tr>
              <a:tr h="287910">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Total </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3</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3</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4</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3</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pPr>
                      <a:r>
                        <a:rPr lang="es-CL" sz="1400">
                          <a:solidFill>
                            <a:srgbClr val="000000"/>
                          </a:solidFill>
                          <a:effectLst/>
                          <a:latin typeface="+mn-lt"/>
                          <a:ea typeface="Times New Roman" panose="02020603050405020304" pitchFamily="18" charset="0"/>
                          <a:cs typeface="Times New Roman" panose="02020603050405020304" pitchFamily="18" charset="0"/>
                        </a:rPr>
                        <a:t>1</a:t>
                      </a:r>
                      <a:endParaRPr lang="es-CL" sz="140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8489159"/>
                  </a:ext>
                </a:extLst>
              </a:tr>
              <a:tr h="287910">
                <a:tc>
                  <a:txBody>
                    <a:bodyPr/>
                    <a:lstStyle/>
                    <a:p>
                      <a:pPr algn="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Distribución</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gridSpan="2">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4</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hMerge="1">
                  <a:txBody>
                    <a:bodyPr/>
                    <a:lstStyle/>
                    <a:p>
                      <a:endParaRPr lang="es-CL"/>
                    </a:p>
                  </a:txBody>
                  <a:tcPr/>
                </a:tc>
                <a:tc gridSpan="4">
                  <a:txBody>
                    <a:bodyPr/>
                    <a:lstStyle/>
                    <a:p>
                      <a:pPr algn="ctr">
                        <a:lnSpc>
                          <a:spcPct val="107000"/>
                        </a:lnSpc>
                      </a:pPr>
                      <a:r>
                        <a:rPr lang="es-CL" sz="1400" dirty="0">
                          <a:solidFill>
                            <a:srgbClr val="000000"/>
                          </a:solidFill>
                          <a:effectLst/>
                          <a:latin typeface="+mn-lt"/>
                          <a:ea typeface="Times New Roman" panose="02020603050405020304" pitchFamily="18" charset="0"/>
                          <a:cs typeface="Times New Roman" panose="02020603050405020304" pitchFamily="18" charset="0"/>
                        </a:rPr>
                        <a:t>11</a:t>
                      </a:r>
                      <a:endParaRPr lang="es-CL" sz="1400" dirty="0">
                        <a:effectLst/>
                        <a:latin typeface="+mn-lt"/>
                        <a:ea typeface="Times New Roman" panose="02020603050405020304" pitchFamily="18"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678738754"/>
                  </a:ext>
                </a:extLst>
              </a:tr>
            </a:tbl>
          </a:graphicData>
        </a:graphic>
      </p:graphicFrame>
      <p:sp>
        <p:nvSpPr>
          <p:cNvPr id="3" name="CuadroTexto 2">
            <a:extLst>
              <a:ext uri="{FF2B5EF4-FFF2-40B4-BE49-F238E27FC236}">
                <a16:creationId xmlns:a16="http://schemas.microsoft.com/office/drawing/2014/main" id="{2CA6F6E7-6AE7-166B-185A-2B9657185CED}"/>
              </a:ext>
            </a:extLst>
          </p:cNvPr>
          <p:cNvSpPr txBox="1"/>
          <p:nvPr/>
        </p:nvSpPr>
        <p:spPr>
          <a:xfrm>
            <a:off x="304800" y="273269"/>
            <a:ext cx="6999890" cy="400110"/>
          </a:xfrm>
          <a:prstGeom prst="rect">
            <a:avLst/>
          </a:prstGeom>
          <a:noFill/>
        </p:spPr>
        <p:txBody>
          <a:bodyPr wrap="square" rtlCol="0">
            <a:spAutoFit/>
          </a:bodyPr>
          <a:lstStyle/>
          <a:p>
            <a:r>
              <a:rPr lang="es-MX" sz="2000" b="1" dirty="0">
                <a:solidFill>
                  <a:schemeClr val="tx2"/>
                </a:solidFill>
              </a:rPr>
              <a:t>Población migrante atendida en PLE-DEM</a:t>
            </a:r>
            <a:endParaRPr lang="es-CL" sz="2000" b="1" dirty="0">
              <a:solidFill>
                <a:schemeClr val="tx2"/>
              </a:solidFill>
            </a:endParaRPr>
          </a:p>
        </p:txBody>
      </p:sp>
      <p:sp>
        <p:nvSpPr>
          <p:cNvPr id="4" name="CuadroTexto 3"/>
          <p:cNvSpPr txBox="1"/>
          <p:nvPr/>
        </p:nvSpPr>
        <p:spPr>
          <a:xfrm>
            <a:off x="304800" y="647762"/>
            <a:ext cx="6938688" cy="2031325"/>
          </a:xfrm>
          <a:prstGeom prst="rect">
            <a:avLst/>
          </a:prstGeom>
          <a:noFill/>
        </p:spPr>
        <p:txBody>
          <a:bodyPr wrap="square" rtlCol="0">
            <a:spAutoFit/>
          </a:bodyPr>
          <a:lstStyle/>
          <a:p>
            <a:pPr algn="just"/>
            <a:r>
              <a:rPr lang="es-CL" dirty="0"/>
              <a:t>Un aspecto interesante es que las edades de cumplimiento de sanción PLE entre la población migrante, es que mayoritariamente inician su cumplimiento siendo mayores de edad. Dicha condición desafía al Programa no sólo a dar una respuesta que considere el estatus migratorio y las identidades culturales, sino también a fortalecer la intervención en el ámbito de la vida independiente y la habilitación laboral.</a:t>
            </a:r>
          </a:p>
        </p:txBody>
      </p:sp>
    </p:spTree>
    <p:extLst>
      <p:ext uri="{BB962C8B-B14F-4D97-AF65-F5344CB8AC3E}">
        <p14:creationId xmlns:p14="http://schemas.microsoft.com/office/powerpoint/2010/main" val="3938542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3353A2F-AD2B-01DC-7784-5FC468DDD794}"/>
              </a:ext>
            </a:extLst>
          </p:cNvPr>
          <p:cNvSpPr txBox="1"/>
          <p:nvPr/>
        </p:nvSpPr>
        <p:spPr>
          <a:xfrm>
            <a:off x="357352" y="336331"/>
            <a:ext cx="8481848" cy="5939959"/>
          </a:xfrm>
          <a:prstGeom prst="rect">
            <a:avLst/>
          </a:prstGeom>
          <a:noFill/>
        </p:spPr>
        <p:txBody>
          <a:bodyPr wrap="square" rtlCol="0">
            <a:spAutoFit/>
          </a:bodyPr>
          <a:lstStyle/>
          <a:p>
            <a:r>
              <a:rPr lang="es-MX" sz="2000" b="1" dirty="0">
                <a:solidFill>
                  <a:schemeClr val="tx2"/>
                </a:solidFill>
              </a:rPr>
              <a:t>DIAGNÓSTICO DE EXPERIENCIAS</a:t>
            </a:r>
          </a:p>
          <a:p>
            <a:endParaRPr lang="es-MX" dirty="0"/>
          </a:p>
          <a:p>
            <a:pPr lvl="0" algn="just">
              <a:lnSpc>
                <a:spcPct val="107000"/>
              </a:lnSpc>
            </a:pPr>
            <a:endParaRPr lang="es-MX" sz="1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endParaRPr lang="es-MX" kern="1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Estrategias adaptativas con respecto a grupos de pares: adolescentes migrantes con o sin trayectoria delictual previa.</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Criminógena: adaptativa con trayectoria previa al circuito </a:t>
            </a:r>
            <a:r>
              <a:rPr lang="es-MX" sz="1800" kern="100" dirty="0" err="1">
                <a:effectLst/>
                <a:latin typeface="Calibri" panose="020F0502020204030204" pitchFamily="34" charset="0"/>
                <a:ea typeface="Calibri" panose="020F0502020204030204" pitchFamily="34" charset="0"/>
                <a:cs typeface="Times New Roman" panose="02020603050405020304" pitchFamily="18" charset="0"/>
              </a:rPr>
              <a:t>infraccional</a:t>
            </a: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Socialización: adaptativa sin trayectoria previa por presencia de pandillas en el entorno residencial.</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Pertenencia y soporte: adaptativa con o sin trayectoria dada la protección de pares (identificación afectiva con pares).</a:t>
            </a:r>
            <a:endParaRPr lang="es-CL"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a:p>
            <a:endParaRPr lang="es-MX" dirty="0"/>
          </a:p>
          <a:p>
            <a:endParaRPr lang="es-MX" dirty="0"/>
          </a:p>
          <a:p>
            <a:endParaRPr lang="es-MX" dirty="0"/>
          </a:p>
          <a:p>
            <a:endParaRPr lang="es-MX" dirty="0"/>
          </a:p>
          <a:p>
            <a:endParaRPr lang="es-MX" dirty="0"/>
          </a:p>
          <a:p>
            <a:endParaRPr lang="es-MX" dirty="0"/>
          </a:p>
          <a:p>
            <a:endParaRPr lang="es-MX" dirty="0"/>
          </a:p>
          <a:p>
            <a:endParaRPr lang="es-CL" dirty="0"/>
          </a:p>
        </p:txBody>
      </p:sp>
    </p:spTree>
    <p:extLst>
      <p:ext uri="{BB962C8B-B14F-4D97-AF65-F5344CB8AC3E}">
        <p14:creationId xmlns:p14="http://schemas.microsoft.com/office/powerpoint/2010/main" val="846903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62F95BD-E796-F323-943D-BB922DEE591B}"/>
              </a:ext>
            </a:extLst>
          </p:cNvPr>
          <p:cNvSpPr txBox="1"/>
          <p:nvPr/>
        </p:nvSpPr>
        <p:spPr>
          <a:xfrm>
            <a:off x="189186" y="283779"/>
            <a:ext cx="6936828" cy="7808356"/>
          </a:xfrm>
          <a:prstGeom prst="rect">
            <a:avLst/>
          </a:prstGeom>
          <a:noFill/>
        </p:spPr>
        <p:txBody>
          <a:bodyPr wrap="square" rtlCol="0">
            <a:spAutoFit/>
          </a:bodyPr>
          <a:lstStyle/>
          <a:p>
            <a:r>
              <a:rPr lang="es-MX" sz="2000" b="1" dirty="0">
                <a:solidFill>
                  <a:schemeClr val="tx2"/>
                </a:solidFill>
              </a:rPr>
              <a:t>HIPÓTESIS DE TRABAJO PLE-DEM</a:t>
            </a:r>
          </a:p>
          <a:p>
            <a:pPr algn="just">
              <a:lnSpc>
                <a:spcPct val="107000"/>
              </a:lnSpc>
              <a:spcAft>
                <a:spcPts val="800"/>
              </a:spcAft>
            </a:pPr>
            <a:r>
              <a:rPr lang="es-MX" sz="1600" b="1" kern="100" dirty="0">
                <a:effectLst/>
                <a:latin typeface="Calibri" panose="020F0502020204030204" pitchFamily="34" charset="0"/>
                <a:ea typeface="Calibri" panose="020F0502020204030204" pitchFamily="34" charset="0"/>
                <a:cs typeface="Times New Roman" panose="02020603050405020304" pitchFamily="18" charset="0"/>
              </a:rPr>
              <a:t>H1: Captación criminógena de adultos a AIL extranjeros por su situación migratoria irregular y ausencia de antecedentes penales en Chile.</a:t>
            </a:r>
            <a:endParaRPr lang="es-CL"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Determinantes culturales sensibles a la autoridad del adulto/</a:t>
            </a:r>
            <a:r>
              <a:rPr lang="es-MX" sz="1600" kern="100" dirty="0" err="1">
                <a:effectLst/>
                <a:latin typeface="Calibri" panose="020F0502020204030204" pitchFamily="34" charset="0"/>
                <a:ea typeface="Calibri" panose="020F0502020204030204" pitchFamily="34" charset="0"/>
                <a:cs typeface="Times New Roman" panose="02020603050405020304" pitchFamily="18" charset="0"/>
              </a:rPr>
              <a:t>adultocéntrica</a:t>
            </a: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Menor percepción del riesgo respecto a sanción/judicialización.</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Función de protección material y simbólica por parte de adultos</a:t>
            </a:r>
            <a:r>
              <a:rPr lang="es-MX"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s-MX"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1600" b="1" kern="100" dirty="0">
                <a:effectLst/>
                <a:latin typeface="Calibri" panose="020F0502020204030204" pitchFamily="34" charset="0"/>
                <a:ea typeface="Calibri" panose="020F0502020204030204" pitchFamily="34" charset="0"/>
                <a:cs typeface="Times New Roman" panose="02020603050405020304" pitchFamily="18" charset="0"/>
              </a:rPr>
              <a:t>H2: El éxito del desistimiento y la reinserción social, estaría determinado por la afinidad cultural (idioma y matriz cultural) de los ejecutores de atención y sus usuarios.</a:t>
            </a:r>
            <a:endParaRPr lang="es-CL"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600" i="1" kern="100" dirty="0">
                <a:effectLst/>
                <a:latin typeface="Calibri" panose="020F0502020204030204" pitchFamily="34" charset="0"/>
                <a:ea typeface="Calibri" panose="020F0502020204030204" pitchFamily="34" charset="0"/>
                <a:cs typeface="Times New Roman" panose="02020603050405020304" pitchFamily="18" charset="0"/>
              </a:rPr>
              <a:t>Choque cultural</a:t>
            </a: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 la presencia de barreras culturales impide cumplir con los propósitos y desarrollar eficazmente los objetivos de la sanción. </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Condicionantes lingüísticas: Alcance de potencial de reinserción social en la ejecución social estaría limitada por barreras lingüísticas y de formas de socialización y de vida en comunidad en poblaciones no sudamericanas. </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Diagnósticos: Los instrumentos diagnósticos no son aplicables de manera universal al no ser sensibles a las particularidades culturales. </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sz="1600" dirty="0"/>
          </a:p>
          <a:p>
            <a:endParaRPr lang="es-MX" sz="1600" dirty="0"/>
          </a:p>
          <a:p>
            <a:endParaRPr lang="es-MX" sz="1600" dirty="0"/>
          </a:p>
          <a:p>
            <a:endParaRPr lang="es-MX" sz="1600" dirty="0"/>
          </a:p>
          <a:p>
            <a:endParaRPr lang="es-MX" dirty="0"/>
          </a:p>
          <a:p>
            <a:endParaRPr lang="es-MX" dirty="0"/>
          </a:p>
          <a:p>
            <a:endParaRPr lang="es-MX" dirty="0"/>
          </a:p>
          <a:p>
            <a:endParaRPr lang="es-MX" dirty="0"/>
          </a:p>
          <a:p>
            <a:endParaRPr lang="es-MX" dirty="0"/>
          </a:p>
          <a:p>
            <a:endParaRPr lang="es-CL" dirty="0"/>
          </a:p>
        </p:txBody>
      </p:sp>
    </p:spTree>
    <p:extLst>
      <p:ext uri="{BB962C8B-B14F-4D97-AF65-F5344CB8AC3E}">
        <p14:creationId xmlns:p14="http://schemas.microsoft.com/office/powerpoint/2010/main" val="945896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034C753-D8AB-0996-9A1F-807744059EA5}"/>
              </a:ext>
            </a:extLst>
          </p:cNvPr>
          <p:cNvSpPr txBox="1"/>
          <p:nvPr/>
        </p:nvSpPr>
        <p:spPr>
          <a:xfrm>
            <a:off x="241737" y="273269"/>
            <a:ext cx="8630119" cy="4146520"/>
          </a:xfrm>
          <a:prstGeom prst="rect">
            <a:avLst/>
          </a:prstGeom>
          <a:noFill/>
        </p:spPr>
        <p:txBody>
          <a:bodyPr wrap="square" rtlCol="0">
            <a:spAutoFit/>
          </a:bodyPr>
          <a:lstStyle/>
          <a:p>
            <a:r>
              <a:rPr lang="es-MX" sz="2000" b="1" dirty="0">
                <a:solidFill>
                  <a:schemeClr val="tx2"/>
                </a:solidFill>
              </a:rPr>
              <a:t>NUDOS CRÍTICOS</a:t>
            </a:r>
          </a:p>
          <a:p>
            <a:pPr>
              <a:lnSpc>
                <a:spcPct val="107000"/>
              </a:lnSpc>
              <a:spcAft>
                <a:spcPts val="800"/>
              </a:spcAft>
            </a:pPr>
            <a:endParaRPr lang="es-MX"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600" b="1"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1600" b="1" kern="100" dirty="0">
                <a:effectLst/>
                <a:latin typeface="Calibri" panose="020F0502020204030204" pitchFamily="34" charset="0"/>
                <a:ea typeface="Calibri" panose="020F0502020204030204" pitchFamily="34" charset="0"/>
                <a:cs typeface="Times New Roman" panose="02020603050405020304" pitchFamily="18" charset="0"/>
              </a:rPr>
              <a:t>De contenido respecto del enfoque</a:t>
            </a:r>
            <a:endParaRPr lang="es-CL"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La diferencia cultural queda subsumida bajo el diagnóstico de instrumentos existentes.</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No se dispone de evidencias obtenidas mediante estudios respecto a conductas criminógenas específicas de población migrante.</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Capacitación y autobservación de prácticas de intervención etnocéntricos.</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AIL regularizados e irregulares, presentan movilidad territorial sin fijar domicilio</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Pautas de crianza y de conformación de familia (roles parentales, funciones de cuidado) de orientación patriarcal, con responsabilidad materna.</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s-MX" sz="1600" kern="100" dirty="0">
                <a:effectLst/>
                <a:latin typeface="Calibri" panose="020F0502020204030204" pitchFamily="34" charset="0"/>
                <a:ea typeface="Calibri" panose="020F0502020204030204" pitchFamily="34" charset="0"/>
                <a:cs typeface="Times New Roman" panose="02020603050405020304" pitchFamily="18" charset="0"/>
              </a:rPr>
              <a:t>Transición de un entorno restrictivo a uno permisivo. Ejemplo: la estigmatización en Venezuela del consumo droga en espacios públicos.</a:t>
            </a:r>
            <a:endParaRPr lang="es-CL"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79926970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TotalTime>
  <Words>1520</Words>
  <Application>Microsoft Office PowerPoint</Application>
  <PresentationFormat>Presentación en pantalla (16:9)</PresentationFormat>
  <Paragraphs>262</Paragraphs>
  <Slides>17</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17</vt:i4>
      </vt:variant>
    </vt:vector>
  </HeadingPairs>
  <TitlesOfParts>
    <vt:vector size="26" baseType="lpstr">
      <vt:lpstr>Arial</vt:lpstr>
      <vt:lpstr>Calibri</vt:lpstr>
      <vt:lpstr>Calibri Light</vt:lpstr>
      <vt:lpstr>Symbol</vt:lpstr>
      <vt:lpstr>Tahoma</vt:lpstr>
      <vt:lpstr>Times New Roman</vt:lpstr>
      <vt:lpstr>Verdana</vt:lpstr>
      <vt:lpstr>Wingdings</vt:lpstr>
      <vt:lpstr>Tema de Office</vt:lpstr>
      <vt:lpstr>Presentación de PowerPoint</vt:lpstr>
      <vt:lpstr>     Reinserción social y adolescentes migrantes en conflicto con la ley penal. Proposiciones desde una experiencia de intervención en Libertad Asistida Especial.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Arriado Ruiz, Cristian</dc:creator>
  <cp:lastModifiedBy>Arriagada Sanchez, Soledad</cp:lastModifiedBy>
  <cp:revision>34</cp:revision>
  <dcterms:created xsi:type="dcterms:W3CDTF">2023-03-21T13:57:45Z</dcterms:created>
  <dcterms:modified xsi:type="dcterms:W3CDTF">2023-07-24T13:30:16Z</dcterms:modified>
</cp:coreProperties>
</file>