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5" r:id="rId2"/>
    <p:sldId id="266" r:id="rId3"/>
    <p:sldId id="278" r:id="rId4"/>
    <p:sldId id="279" r:id="rId5"/>
    <p:sldId id="281" r:id="rId6"/>
    <p:sldId id="283" r:id="rId7"/>
    <p:sldId id="284" r:id="rId8"/>
    <p:sldId id="273" r:id="rId9"/>
    <p:sldId id="274" r:id="rId10"/>
    <p:sldId id="275" r:id="rId11"/>
    <p:sldId id="276" r:id="rId12"/>
    <p:sldId id="277" r:id="rId13"/>
    <p:sldId id="282" r:id="rId14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orient="horz" pos="985" userDrawn="1">
          <p15:clr>
            <a:srgbClr val="A4A3A4"/>
          </p15:clr>
        </p15:guide>
        <p15:guide id="3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E45"/>
    <a:srgbClr val="004677"/>
    <a:srgbClr val="E73D44"/>
    <a:srgbClr val="4B6852"/>
    <a:srgbClr val="C91F80"/>
    <a:srgbClr val="BC8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/>
    <p:restoredTop sz="96405"/>
  </p:normalViewPr>
  <p:slideViewPr>
    <p:cSldViewPr snapToGrid="0">
      <p:cViewPr varScale="1">
        <p:scale>
          <a:sx n="152" d="100"/>
          <a:sy n="152" d="100"/>
        </p:scale>
        <p:origin x="246" y="132"/>
      </p:cViewPr>
      <p:guideLst>
        <p:guide orient="horz" pos="577"/>
        <p:guide orient="horz" pos="985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77700215612235E-2"/>
          <c:y val="0.17407407407407405"/>
          <c:w val="0.9218336966578119"/>
          <c:h val="0.64893392955510198"/>
        </c:manualLayout>
      </c:layout>
      <c:lineChart>
        <c:grouping val="standard"/>
        <c:varyColors val="0"/>
        <c:ser>
          <c:idx val="0"/>
          <c:order val="0"/>
          <c:tx>
            <c:strRef>
              <c:f>'TD ingresados x codnino'!$W$22</c:f>
              <c:strCache>
                <c:ptCount val="1"/>
                <c:pt idx="0">
                  <c:v>Boliviana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'TD ingresados x codnino'!$V$23:$V$29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'TD ingresados x codnino'!$W$23:$W$29</c:f>
              <c:numCache>
                <c:formatCode>0.0%</c:formatCode>
                <c:ptCount val="7"/>
                <c:pt idx="0">
                  <c:v>0.5714285714285714</c:v>
                </c:pt>
                <c:pt idx="1">
                  <c:v>0.14285714285714285</c:v>
                </c:pt>
                <c:pt idx="2">
                  <c:v>0.45454545454545453</c:v>
                </c:pt>
                <c:pt idx="3">
                  <c:v>0.5</c:v>
                </c:pt>
                <c:pt idx="4">
                  <c:v>0.4375</c:v>
                </c:pt>
                <c:pt idx="5">
                  <c:v>0.58064516129032262</c:v>
                </c:pt>
                <c:pt idx="6">
                  <c:v>0.65217391304347827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0C-482D-B078-A334697D367E}"/>
            </c:ext>
          </c:extLst>
        </c:ser>
        <c:ser>
          <c:idx val="1"/>
          <c:order val="1"/>
          <c:tx>
            <c:strRef>
              <c:f>'TD ingresados x codnino'!$X$22</c:f>
              <c:strCache>
                <c:ptCount val="1"/>
                <c:pt idx="0">
                  <c:v>Colombiana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'TD ingresados x codnino'!$V$23:$V$29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'TD ingresados x codnino'!$X$23:$X$29</c:f>
              <c:numCache>
                <c:formatCode>0.0%</c:formatCode>
                <c:ptCount val="7"/>
                <c:pt idx="0">
                  <c:v>0.14285714285714285</c:v>
                </c:pt>
                <c:pt idx="1">
                  <c:v>0.42857142857142855</c:v>
                </c:pt>
                <c:pt idx="2">
                  <c:v>0.54545454545454541</c:v>
                </c:pt>
                <c:pt idx="3">
                  <c:v>0.3</c:v>
                </c:pt>
                <c:pt idx="4">
                  <c:v>0.125</c:v>
                </c:pt>
                <c:pt idx="5">
                  <c:v>0.22580645161290322</c:v>
                </c:pt>
                <c:pt idx="6">
                  <c:v>0.17391304347826086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0C-482D-B078-A334697D367E}"/>
            </c:ext>
          </c:extLst>
        </c:ser>
        <c:ser>
          <c:idx val="2"/>
          <c:order val="2"/>
          <c:tx>
            <c:strRef>
              <c:f>'TD ingresados x codnino'!$Y$22</c:f>
              <c:strCache>
                <c:ptCount val="1"/>
                <c:pt idx="0">
                  <c:v>Ecuatoriana</c:v>
                </c:pt>
              </c:strCache>
            </c:strRef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'TD ingresados x codnino'!$V$23:$V$29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'TD ingresados x codnino'!$Y$23:$Y$29</c:f>
              <c:numCache>
                <c:formatCode>0.0%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4.3478260869565216E-2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0C-482D-B078-A334697D367E}"/>
            </c:ext>
          </c:extLst>
        </c:ser>
        <c:ser>
          <c:idx val="3"/>
          <c:order val="3"/>
          <c:tx>
            <c:strRef>
              <c:f>'TD ingresados x codnino'!$Z$22</c:f>
              <c:strCache>
                <c:ptCount val="1"/>
                <c:pt idx="0">
                  <c:v>Peruana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'TD ingresados x codnino'!$V$23:$V$29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'TD ingresados x codnino'!$Z$23:$Z$29</c:f>
              <c:numCache>
                <c:formatCode>0.0%</c:formatCode>
                <c:ptCount val="7"/>
                <c:pt idx="0">
                  <c:v>0.2857142857142857</c:v>
                </c:pt>
                <c:pt idx="1">
                  <c:v>0.42857142857142855</c:v>
                </c:pt>
                <c:pt idx="2">
                  <c:v>0</c:v>
                </c:pt>
                <c:pt idx="3">
                  <c:v>0.2</c:v>
                </c:pt>
                <c:pt idx="4">
                  <c:v>6.25E-2</c:v>
                </c:pt>
                <c:pt idx="5">
                  <c:v>6.4516129032258063E-2</c:v>
                </c:pt>
                <c:pt idx="6">
                  <c:v>4.3478260869565216E-2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0C-482D-B078-A334697D367E}"/>
            </c:ext>
          </c:extLst>
        </c:ser>
        <c:ser>
          <c:idx val="4"/>
          <c:order val="4"/>
          <c:tx>
            <c:strRef>
              <c:f>'TD ingresados x codnino'!$AA$22</c:f>
              <c:strCache>
                <c:ptCount val="1"/>
                <c:pt idx="0">
                  <c:v>Venezolana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'TD ingresados x codnino'!$V$23:$V$29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'TD ingresados x codnino'!$AA$23:$AA$29</c:f>
              <c:numCache>
                <c:formatCode>0.0%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0.375</c:v>
                </c:pt>
                <c:pt idx="5">
                  <c:v>0.12903225806451613</c:v>
                </c:pt>
                <c:pt idx="6">
                  <c:v>8.6956521739130432E-2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0C-482D-B078-A334697D3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0481992"/>
        <c:axId val="750481008"/>
      </c:lineChart>
      <c:catAx>
        <c:axId val="750481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50481008"/>
        <c:crosses val="autoZero"/>
        <c:auto val="1"/>
        <c:lblAlgn val="ctr"/>
        <c:lblOffset val="100"/>
        <c:noMultiLvlLbl val="0"/>
      </c:catAx>
      <c:valAx>
        <c:axId val="75048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504819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08195707684856"/>
          <c:y val="0.89582935227557681"/>
          <c:w val="0.75983591759807478"/>
          <c:h val="0.10417064772442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37445319335086E-2"/>
          <c:y val="0.16773458005249345"/>
          <c:w val="0.86439588801399825"/>
          <c:h val="0.67037811679790027"/>
        </c:manualLayout>
      </c:layout>
      <c:scatterChart>
        <c:scatterStyle val="lineMarker"/>
        <c:varyColors val="0"/>
        <c:ser>
          <c:idx val="0"/>
          <c:order val="0"/>
          <c:tx>
            <c:strRef>
              <c:f>'TD ingresados x codnino'!$B$18</c:f>
              <c:strCache>
                <c:ptCount val="1"/>
                <c:pt idx="0">
                  <c:v>Chileno(a)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'TD ingresados x codnino'!$A$19:$A$25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xVal>
          <c:yVal>
            <c:numRef>
              <c:f>'TD ingresados x codnino'!$B$19:$B$25</c:f>
              <c:numCache>
                <c:formatCode>0.0%</c:formatCode>
                <c:ptCount val="7"/>
                <c:pt idx="0">
                  <c:v>0.92473118279569888</c:v>
                </c:pt>
                <c:pt idx="1">
                  <c:v>0.91666666666666663</c:v>
                </c:pt>
                <c:pt idx="2">
                  <c:v>0.85526315789473684</c:v>
                </c:pt>
                <c:pt idx="3">
                  <c:v>0.73684210526315785</c:v>
                </c:pt>
                <c:pt idx="4">
                  <c:v>0.62790697674418605</c:v>
                </c:pt>
                <c:pt idx="5">
                  <c:v>0.56944444444444442</c:v>
                </c:pt>
                <c:pt idx="6">
                  <c:v>0.54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CD-41FE-8FEE-C5F389A61710}"/>
            </c:ext>
          </c:extLst>
        </c:ser>
        <c:ser>
          <c:idx val="1"/>
          <c:order val="1"/>
          <c:tx>
            <c:strRef>
              <c:f>'TD ingresados x codnino'!$C$18</c:f>
              <c:strCache>
                <c:ptCount val="1"/>
                <c:pt idx="0">
                  <c:v>Extranjero(a)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1.789873140857413E-2"/>
                  <c:y val="-5.1972377991496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CD-41FE-8FEE-C5F389A61710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'TD ingresados x codnino'!$A$19:$A$25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xVal>
          <c:yVal>
            <c:numRef>
              <c:f>'TD ingresados x codnino'!$C$19:$C$25</c:f>
              <c:numCache>
                <c:formatCode>0.0%</c:formatCode>
                <c:ptCount val="7"/>
                <c:pt idx="0">
                  <c:v>7.5268817204301078E-2</c:v>
                </c:pt>
                <c:pt idx="1">
                  <c:v>8.3333333333333329E-2</c:v>
                </c:pt>
                <c:pt idx="2">
                  <c:v>0.14473684210526316</c:v>
                </c:pt>
                <c:pt idx="3">
                  <c:v>0.26315789473684209</c:v>
                </c:pt>
                <c:pt idx="4">
                  <c:v>0.37209302325581395</c:v>
                </c:pt>
                <c:pt idx="5">
                  <c:v>0.43055555555555558</c:v>
                </c:pt>
                <c:pt idx="6">
                  <c:v>0.46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6CD-41FE-8FEE-C5F389A61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4791464"/>
        <c:axId val="754794088"/>
      </c:scatterChart>
      <c:valAx>
        <c:axId val="754791464"/>
        <c:scaling>
          <c:orientation val="minMax"/>
          <c:max val="202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54794088"/>
        <c:crosses val="autoZero"/>
        <c:crossBetween val="midCat"/>
      </c:valAx>
      <c:valAx>
        <c:axId val="754794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54791464"/>
        <c:crosses val="autoZero"/>
        <c:crossBetween val="midCat"/>
        <c:majorUnit val="0.2"/>
      </c:valAx>
      <c:spPr>
        <a:pattFill prst="ltUpDiag">
          <a:fgClr>
            <a:schemeClr val="bg1">
              <a:lumMod val="75000"/>
            </a:schemeClr>
          </a:fgClr>
          <a:bgClr>
            <a:schemeClr val="bg1"/>
          </a:bgClr>
        </a:pattFill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9067410323709536"/>
          <c:y val="0.91839936023622049"/>
          <c:w val="0.41865157480314963"/>
          <c:h val="8.1600639763779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00592667852008E-2"/>
          <c:y val="6.0606060606060608E-2"/>
          <c:w val="0.89169896457439979"/>
          <c:h val="0.72722699435297855"/>
        </c:manualLayout>
      </c:layout>
      <c:lineChart>
        <c:grouping val="standard"/>
        <c:varyColors val="0"/>
        <c:ser>
          <c:idx val="0"/>
          <c:order val="0"/>
          <c:tx>
            <c:strRef>
              <c:f>'TD ingresados x codnino'!$AL$21</c:f>
              <c:strCache>
                <c:ptCount val="1"/>
                <c:pt idx="0">
                  <c:v>Hombre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'TD ingresados x codnino'!$AK$22:$AK$28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'TD ingresados x codnino'!$AL$22:$AL$28</c:f>
              <c:numCache>
                <c:formatCode>0.0%</c:formatCode>
                <c:ptCount val="7"/>
                <c:pt idx="0">
                  <c:v>0.7142857142857143</c:v>
                </c:pt>
                <c:pt idx="1">
                  <c:v>0.8571428571428571</c:v>
                </c:pt>
                <c:pt idx="2">
                  <c:v>0.72727272727272729</c:v>
                </c:pt>
                <c:pt idx="3">
                  <c:v>0.9</c:v>
                </c:pt>
                <c:pt idx="4">
                  <c:v>0.75</c:v>
                </c:pt>
                <c:pt idx="5">
                  <c:v>0.967741935483871</c:v>
                </c:pt>
                <c:pt idx="6">
                  <c:v>0.78260869565217395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6D-42F8-B077-05A72DE322A0}"/>
            </c:ext>
          </c:extLst>
        </c:ser>
        <c:ser>
          <c:idx val="1"/>
          <c:order val="1"/>
          <c:tx>
            <c:strRef>
              <c:f>'TD ingresados x codnino'!$AM$21</c:f>
              <c:strCache>
                <c:ptCount val="1"/>
                <c:pt idx="0">
                  <c:v>Mujer</c:v>
                </c:pt>
              </c:strCache>
            </c:strRef>
          </c:tx>
          <c:spPr>
            <a:ln w="2222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'TD ingresados x codnino'!$AK$22:$AK$28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'TD ingresados x codnino'!$AM$22:$AM$28</c:f>
              <c:numCache>
                <c:formatCode>0.0%</c:formatCode>
                <c:ptCount val="7"/>
                <c:pt idx="0">
                  <c:v>0.2857142857142857</c:v>
                </c:pt>
                <c:pt idx="1">
                  <c:v>0.14285714285714285</c:v>
                </c:pt>
                <c:pt idx="2">
                  <c:v>0.27272727272727271</c:v>
                </c:pt>
                <c:pt idx="3">
                  <c:v>0.1</c:v>
                </c:pt>
                <c:pt idx="4">
                  <c:v>0.25</c:v>
                </c:pt>
                <c:pt idx="5">
                  <c:v>3.2258064516129031E-2</c:v>
                </c:pt>
                <c:pt idx="6">
                  <c:v>0.21739130434782608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6D-42F8-B077-05A72DE32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7656128"/>
        <c:axId val="757655800"/>
      </c:lineChart>
      <c:catAx>
        <c:axId val="757656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57655800"/>
        <c:crosses val="autoZero"/>
        <c:auto val="1"/>
        <c:lblAlgn val="ctr"/>
        <c:lblOffset val="100"/>
        <c:noMultiLvlLbl val="0"/>
      </c:catAx>
      <c:valAx>
        <c:axId val="75765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576561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l">
              <a:defRPr sz="14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r">
              <a:defRPr sz="1400"/>
            </a:lvl1pPr>
          </a:lstStyle>
          <a:p>
            <a:fld id="{D19E4965-7726-4970-9D09-DFA4D0DE4781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629" tIns="51814" rIns="103629" bIns="51814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103629" tIns="51814" rIns="103629" bIns="51814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l">
              <a:defRPr sz="14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r">
              <a:defRPr sz="1400"/>
            </a:lvl1pPr>
          </a:lstStyle>
          <a:p>
            <a:fld id="{0D37987B-EB22-4D89-8DB5-A4843A3113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621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33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6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35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576727-F522-77ED-DCC3-F3D1D37A3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51997A-5297-4863-3A50-F902E2B80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2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56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624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877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203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81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29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0E11-7062-C54E-8013-799FFE41C5CA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59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áfico 7">
            <a:extLst>
              <a:ext uri="{FF2B5EF4-FFF2-40B4-BE49-F238E27FC236}">
                <a16:creationId xmlns:a16="http://schemas.microsoft.com/office/drawing/2014/main" id="{50529C16-2B85-23AE-FF5E-FC61B2127B71}"/>
              </a:ext>
            </a:extLst>
          </p:cNvPr>
          <p:cNvGrpSpPr/>
          <p:nvPr/>
        </p:nvGrpSpPr>
        <p:grpSpPr>
          <a:xfrm>
            <a:off x="6527842" y="4484011"/>
            <a:ext cx="2340088" cy="266548"/>
            <a:chOff x="614494" y="5591633"/>
            <a:chExt cx="3120117" cy="355397"/>
          </a:xfrm>
        </p:grpSpPr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id="{3905FF53-5AA1-8698-4AD4-8BE45D3108FE}"/>
                </a:ext>
              </a:extLst>
            </p:cNvPr>
            <p:cNvSpPr/>
            <p:nvPr/>
          </p:nvSpPr>
          <p:spPr>
            <a:xfrm>
              <a:off x="614494" y="5591633"/>
              <a:ext cx="3120117" cy="355397"/>
            </a:xfrm>
            <a:custGeom>
              <a:avLst/>
              <a:gdLst>
                <a:gd name="connsiteX0" fmla="*/ 178247 w 3120117"/>
                <a:gd name="connsiteY0" fmla="*/ 0 h 355397"/>
                <a:gd name="connsiteX1" fmla="*/ 0 w 3120117"/>
                <a:gd name="connsiteY1" fmla="*/ 177699 h 355397"/>
                <a:gd name="connsiteX2" fmla="*/ 178247 w 3120117"/>
                <a:gd name="connsiteY2" fmla="*/ 355398 h 355397"/>
                <a:gd name="connsiteX3" fmla="*/ 2941870 w 3120117"/>
                <a:gd name="connsiteY3" fmla="*/ 355398 h 355397"/>
                <a:gd name="connsiteX4" fmla="*/ 3120117 w 3120117"/>
                <a:gd name="connsiteY4" fmla="*/ 177699 h 355397"/>
                <a:gd name="connsiteX5" fmla="*/ 2941870 w 3120117"/>
                <a:gd name="connsiteY5" fmla="*/ 0 h 355397"/>
                <a:gd name="connsiteX6" fmla="*/ 178247 w 3120117"/>
                <a:gd name="connsiteY6" fmla="*/ 0 h 35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117" h="355397">
                  <a:moveTo>
                    <a:pt x="178247" y="0"/>
                  </a:moveTo>
                  <a:cubicBezTo>
                    <a:pt x="78871" y="0"/>
                    <a:pt x="0" y="80200"/>
                    <a:pt x="0" y="177699"/>
                  </a:cubicBezTo>
                  <a:cubicBezTo>
                    <a:pt x="0" y="275197"/>
                    <a:pt x="80448" y="355398"/>
                    <a:pt x="178247" y="355398"/>
                  </a:cubicBezTo>
                  <a:lnTo>
                    <a:pt x="2941870" y="355398"/>
                  </a:lnTo>
                  <a:cubicBezTo>
                    <a:pt x="3041247" y="355398"/>
                    <a:pt x="3120117" y="275197"/>
                    <a:pt x="3120117" y="177699"/>
                  </a:cubicBezTo>
                  <a:cubicBezTo>
                    <a:pt x="3120117" y="80200"/>
                    <a:pt x="3039670" y="0"/>
                    <a:pt x="2941870" y="0"/>
                  </a:cubicBezTo>
                  <a:lnTo>
                    <a:pt x="178247" y="0"/>
                  </a:lnTo>
                  <a:close/>
                </a:path>
              </a:pathLst>
            </a:custGeom>
            <a:solidFill>
              <a:srgbClr val="E83D45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FC9C5664-82B8-4B16-E73B-1B0A8F02E596}"/>
                </a:ext>
              </a:extLst>
            </p:cNvPr>
            <p:cNvSpPr/>
            <p:nvPr/>
          </p:nvSpPr>
          <p:spPr>
            <a:xfrm>
              <a:off x="762770" y="5695421"/>
              <a:ext cx="2820409" cy="160400"/>
            </a:xfrm>
            <a:custGeom>
              <a:avLst/>
              <a:gdLst>
                <a:gd name="connsiteX0" fmla="*/ 2777819 w 2820409"/>
                <a:gd name="connsiteY0" fmla="*/ 91209 h 160400"/>
                <a:gd name="connsiteX1" fmla="*/ 2810945 w 2820409"/>
                <a:gd name="connsiteY1" fmla="*/ 124232 h 160400"/>
                <a:gd name="connsiteX2" fmla="*/ 2820409 w 2820409"/>
                <a:gd name="connsiteY2" fmla="*/ 124232 h 160400"/>
                <a:gd name="connsiteX3" fmla="*/ 2820409 w 2820409"/>
                <a:gd name="connsiteY3" fmla="*/ 99071 h 160400"/>
                <a:gd name="connsiteX4" fmla="*/ 2817255 w 2820409"/>
                <a:gd name="connsiteY4" fmla="*/ 99071 h 160400"/>
                <a:gd name="connsiteX5" fmla="*/ 2809368 w 2820409"/>
                <a:gd name="connsiteY5" fmla="*/ 88063 h 160400"/>
                <a:gd name="connsiteX6" fmla="*/ 2809368 w 2820409"/>
                <a:gd name="connsiteY6" fmla="*/ 1573 h 160400"/>
                <a:gd name="connsiteX7" fmla="*/ 2779397 w 2820409"/>
                <a:gd name="connsiteY7" fmla="*/ 1573 h 160400"/>
                <a:gd name="connsiteX8" fmla="*/ 2777819 w 2820409"/>
                <a:gd name="connsiteY8" fmla="*/ 91209 h 160400"/>
                <a:gd name="connsiteX9" fmla="*/ 2777819 w 2820409"/>
                <a:gd name="connsiteY9" fmla="*/ 91209 h 160400"/>
                <a:gd name="connsiteX10" fmla="*/ 2727342 w 2820409"/>
                <a:gd name="connsiteY10" fmla="*/ 124232 h 160400"/>
                <a:gd name="connsiteX11" fmla="*/ 2757313 w 2820409"/>
                <a:gd name="connsiteY11" fmla="*/ 124232 h 160400"/>
                <a:gd name="connsiteX12" fmla="*/ 2757313 w 2820409"/>
                <a:gd name="connsiteY12" fmla="*/ 34596 h 160400"/>
                <a:gd name="connsiteX13" fmla="*/ 2727342 w 2820409"/>
                <a:gd name="connsiteY13" fmla="*/ 34596 h 160400"/>
                <a:gd name="connsiteX14" fmla="*/ 2727342 w 2820409"/>
                <a:gd name="connsiteY14" fmla="*/ 124232 h 160400"/>
                <a:gd name="connsiteX15" fmla="*/ 2727342 w 2820409"/>
                <a:gd name="connsiteY15" fmla="*/ 23588 h 160400"/>
                <a:gd name="connsiteX16" fmla="*/ 2757313 w 2820409"/>
                <a:gd name="connsiteY16" fmla="*/ 23588 h 160400"/>
                <a:gd name="connsiteX17" fmla="*/ 2757313 w 2820409"/>
                <a:gd name="connsiteY17" fmla="*/ 0 h 160400"/>
                <a:gd name="connsiteX18" fmla="*/ 2727342 w 2820409"/>
                <a:gd name="connsiteY18" fmla="*/ 0 h 160400"/>
                <a:gd name="connsiteX19" fmla="*/ 2727342 w 2820409"/>
                <a:gd name="connsiteY19" fmla="*/ 23588 h 160400"/>
                <a:gd name="connsiteX20" fmla="*/ 2616923 w 2820409"/>
                <a:gd name="connsiteY20" fmla="*/ 124232 h 160400"/>
                <a:gd name="connsiteX21" fmla="*/ 2646894 w 2820409"/>
                <a:gd name="connsiteY21" fmla="*/ 124232 h 160400"/>
                <a:gd name="connsiteX22" fmla="*/ 2646894 w 2820409"/>
                <a:gd name="connsiteY22" fmla="*/ 84918 h 160400"/>
                <a:gd name="connsiteX23" fmla="*/ 2648472 w 2820409"/>
                <a:gd name="connsiteY23" fmla="*/ 72338 h 160400"/>
                <a:gd name="connsiteX24" fmla="*/ 2665823 w 2820409"/>
                <a:gd name="connsiteY24" fmla="*/ 59757 h 160400"/>
                <a:gd name="connsiteX25" fmla="*/ 2675288 w 2820409"/>
                <a:gd name="connsiteY25" fmla="*/ 72338 h 160400"/>
                <a:gd name="connsiteX26" fmla="*/ 2675288 w 2820409"/>
                <a:gd name="connsiteY26" fmla="*/ 124232 h 160400"/>
                <a:gd name="connsiteX27" fmla="*/ 2705259 w 2820409"/>
                <a:gd name="connsiteY27" fmla="*/ 124232 h 160400"/>
                <a:gd name="connsiteX28" fmla="*/ 2705259 w 2820409"/>
                <a:gd name="connsiteY28" fmla="*/ 66048 h 160400"/>
                <a:gd name="connsiteX29" fmla="*/ 2673710 w 2820409"/>
                <a:gd name="connsiteY29" fmla="*/ 33024 h 160400"/>
                <a:gd name="connsiteX30" fmla="*/ 2645317 w 2820409"/>
                <a:gd name="connsiteY30" fmla="*/ 48749 h 160400"/>
                <a:gd name="connsiteX31" fmla="*/ 2645317 w 2820409"/>
                <a:gd name="connsiteY31" fmla="*/ 48749 h 160400"/>
                <a:gd name="connsiteX32" fmla="*/ 2645317 w 2820409"/>
                <a:gd name="connsiteY32" fmla="*/ 42459 h 160400"/>
                <a:gd name="connsiteX33" fmla="*/ 2645317 w 2820409"/>
                <a:gd name="connsiteY33" fmla="*/ 34596 h 160400"/>
                <a:gd name="connsiteX34" fmla="*/ 2616923 w 2820409"/>
                <a:gd name="connsiteY34" fmla="*/ 34596 h 160400"/>
                <a:gd name="connsiteX35" fmla="*/ 2616923 w 2820409"/>
                <a:gd name="connsiteY35" fmla="*/ 124232 h 160400"/>
                <a:gd name="connsiteX36" fmla="*/ 2616923 w 2820409"/>
                <a:gd name="connsiteY36" fmla="*/ 124232 h 160400"/>
                <a:gd name="connsiteX37" fmla="*/ 2544363 w 2820409"/>
                <a:gd name="connsiteY37" fmla="*/ 67620 h 160400"/>
                <a:gd name="connsiteX38" fmla="*/ 2558559 w 2820409"/>
                <a:gd name="connsiteY38" fmla="*/ 55039 h 160400"/>
                <a:gd name="connsiteX39" fmla="*/ 2571179 w 2820409"/>
                <a:gd name="connsiteY39" fmla="*/ 67620 h 160400"/>
                <a:gd name="connsiteX40" fmla="*/ 2544363 w 2820409"/>
                <a:gd name="connsiteY40" fmla="*/ 67620 h 160400"/>
                <a:gd name="connsiteX41" fmla="*/ 2512815 w 2820409"/>
                <a:gd name="connsiteY41" fmla="*/ 80200 h 160400"/>
                <a:gd name="connsiteX42" fmla="*/ 2561714 w 2820409"/>
                <a:gd name="connsiteY42" fmla="*/ 127377 h 160400"/>
                <a:gd name="connsiteX43" fmla="*/ 2599572 w 2820409"/>
                <a:gd name="connsiteY43" fmla="*/ 114797 h 160400"/>
                <a:gd name="connsiteX44" fmla="*/ 2588530 w 2820409"/>
                <a:gd name="connsiteY44" fmla="*/ 94353 h 160400"/>
                <a:gd name="connsiteX45" fmla="*/ 2563292 w 2820409"/>
                <a:gd name="connsiteY45" fmla="*/ 103789 h 160400"/>
                <a:gd name="connsiteX46" fmla="*/ 2542785 w 2820409"/>
                <a:gd name="connsiteY46" fmla="*/ 88063 h 160400"/>
                <a:gd name="connsiteX47" fmla="*/ 2599572 w 2820409"/>
                <a:gd name="connsiteY47" fmla="*/ 88063 h 160400"/>
                <a:gd name="connsiteX48" fmla="*/ 2599572 w 2820409"/>
                <a:gd name="connsiteY48" fmla="*/ 78628 h 160400"/>
                <a:gd name="connsiteX49" fmla="*/ 2558559 w 2820409"/>
                <a:gd name="connsiteY49" fmla="*/ 36169 h 160400"/>
                <a:gd name="connsiteX50" fmla="*/ 2512815 w 2820409"/>
                <a:gd name="connsiteY50" fmla="*/ 80200 h 160400"/>
                <a:gd name="connsiteX51" fmla="*/ 2441831 w 2820409"/>
                <a:gd name="connsiteY51" fmla="*/ 124232 h 160400"/>
                <a:gd name="connsiteX52" fmla="*/ 2478112 w 2820409"/>
                <a:gd name="connsiteY52" fmla="*/ 124232 h 160400"/>
                <a:gd name="connsiteX53" fmla="*/ 2508082 w 2820409"/>
                <a:gd name="connsiteY53" fmla="*/ 34596 h 160400"/>
                <a:gd name="connsiteX54" fmla="*/ 2476534 w 2820409"/>
                <a:gd name="connsiteY54" fmla="*/ 34596 h 160400"/>
                <a:gd name="connsiteX55" fmla="*/ 2462337 w 2820409"/>
                <a:gd name="connsiteY55" fmla="*/ 81773 h 160400"/>
                <a:gd name="connsiteX56" fmla="*/ 2459182 w 2820409"/>
                <a:gd name="connsiteY56" fmla="*/ 97499 h 160400"/>
                <a:gd name="connsiteX57" fmla="*/ 2459182 w 2820409"/>
                <a:gd name="connsiteY57" fmla="*/ 97499 h 160400"/>
                <a:gd name="connsiteX58" fmla="*/ 2456028 w 2820409"/>
                <a:gd name="connsiteY58" fmla="*/ 81773 h 160400"/>
                <a:gd name="connsiteX59" fmla="*/ 2441831 w 2820409"/>
                <a:gd name="connsiteY59" fmla="*/ 34596 h 160400"/>
                <a:gd name="connsiteX60" fmla="*/ 2410283 w 2820409"/>
                <a:gd name="connsiteY60" fmla="*/ 34596 h 160400"/>
                <a:gd name="connsiteX61" fmla="*/ 2441831 w 2820409"/>
                <a:gd name="connsiteY61" fmla="*/ 124232 h 160400"/>
                <a:gd name="connsiteX62" fmla="*/ 2310906 w 2820409"/>
                <a:gd name="connsiteY62" fmla="*/ 92781 h 160400"/>
                <a:gd name="connsiteX63" fmla="*/ 2342454 w 2820409"/>
                <a:gd name="connsiteY63" fmla="*/ 125805 h 160400"/>
                <a:gd name="connsiteX64" fmla="*/ 2370848 w 2820409"/>
                <a:gd name="connsiteY64" fmla="*/ 110079 h 160400"/>
                <a:gd name="connsiteX65" fmla="*/ 2370848 w 2820409"/>
                <a:gd name="connsiteY65" fmla="*/ 110079 h 160400"/>
                <a:gd name="connsiteX66" fmla="*/ 2370848 w 2820409"/>
                <a:gd name="connsiteY66" fmla="*/ 116369 h 160400"/>
                <a:gd name="connsiteX67" fmla="*/ 2370848 w 2820409"/>
                <a:gd name="connsiteY67" fmla="*/ 124232 h 160400"/>
                <a:gd name="connsiteX68" fmla="*/ 2399241 w 2820409"/>
                <a:gd name="connsiteY68" fmla="*/ 124232 h 160400"/>
                <a:gd name="connsiteX69" fmla="*/ 2399241 w 2820409"/>
                <a:gd name="connsiteY69" fmla="*/ 34596 h 160400"/>
                <a:gd name="connsiteX70" fmla="*/ 2369270 w 2820409"/>
                <a:gd name="connsiteY70" fmla="*/ 34596 h 160400"/>
                <a:gd name="connsiteX71" fmla="*/ 2369270 w 2820409"/>
                <a:gd name="connsiteY71" fmla="*/ 73910 h 160400"/>
                <a:gd name="connsiteX72" fmla="*/ 2350341 w 2820409"/>
                <a:gd name="connsiteY72" fmla="*/ 99071 h 160400"/>
                <a:gd name="connsiteX73" fmla="*/ 2340877 w 2820409"/>
                <a:gd name="connsiteY73" fmla="*/ 86491 h 160400"/>
                <a:gd name="connsiteX74" fmla="*/ 2340877 w 2820409"/>
                <a:gd name="connsiteY74" fmla="*/ 34596 h 160400"/>
                <a:gd name="connsiteX75" fmla="*/ 2310906 w 2820409"/>
                <a:gd name="connsiteY75" fmla="*/ 34596 h 160400"/>
                <a:gd name="connsiteX76" fmla="*/ 2310906 w 2820409"/>
                <a:gd name="connsiteY76" fmla="*/ 92781 h 160400"/>
                <a:gd name="connsiteX77" fmla="*/ 2310906 w 2820409"/>
                <a:gd name="connsiteY77" fmla="*/ 92781 h 160400"/>
                <a:gd name="connsiteX78" fmla="*/ 2205220 w 2820409"/>
                <a:gd name="connsiteY78" fmla="*/ 86491 h 160400"/>
                <a:gd name="connsiteX79" fmla="*/ 2246232 w 2820409"/>
                <a:gd name="connsiteY79" fmla="*/ 125805 h 160400"/>
                <a:gd name="connsiteX80" fmla="*/ 2287245 w 2820409"/>
                <a:gd name="connsiteY80" fmla="*/ 86491 h 160400"/>
                <a:gd name="connsiteX81" fmla="*/ 2287245 w 2820409"/>
                <a:gd name="connsiteY81" fmla="*/ 1573 h 160400"/>
                <a:gd name="connsiteX82" fmla="*/ 2224148 w 2820409"/>
                <a:gd name="connsiteY82" fmla="*/ 1573 h 160400"/>
                <a:gd name="connsiteX83" fmla="*/ 2224148 w 2820409"/>
                <a:gd name="connsiteY83" fmla="*/ 26734 h 160400"/>
                <a:gd name="connsiteX84" fmla="*/ 2257274 w 2820409"/>
                <a:gd name="connsiteY84" fmla="*/ 26734 h 160400"/>
                <a:gd name="connsiteX85" fmla="*/ 2257274 w 2820409"/>
                <a:gd name="connsiteY85" fmla="*/ 86491 h 160400"/>
                <a:gd name="connsiteX86" fmla="*/ 2246232 w 2820409"/>
                <a:gd name="connsiteY86" fmla="*/ 99071 h 160400"/>
                <a:gd name="connsiteX87" fmla="*/ 2236768 w 2820409"/>
                <a:gd name="connsiteY87" fmla="*/ 94353 h 160400"/>
                <a:gd name="connsiteX88" fmla="*/ 2235190 w 2820409"/>
                <a:gd name="connsiteY88" fmla="*/ 83346 h 160400"/>
                <a:gd name="connsiteX89" fmla="*/ 2235190 w 2820409"/>
                <a:gd name="connsiteY89" fmla="*/ 77055 h 160400"/>
                <a:gd name="connsiteX90" fmla="*/ 2205220 w 2820409"/>
                <a:gd name="connsiteY90" fmla="*/ 77055 h 160400"/>
                <a:gd name="connsiteX91" fmla="*/ 2205220 w 2820409"/>
                <a:gd name="connsiteY91" fmla="*/ 86491 h 160400"/>
                <a:gd name="connsiteX92" fmla="*/ 2205220 w 2820409"/>
                <a:gd name="connsiteY92" fmla="*/ 86491 h 160400"/>
                <a:gd name="connsiteX93" fmla="*/ 2099533 w 2820409"/>
                <a:gd name="connsiteY93" fmla="*/ 95926 h 160400"/>
                <a:gd name="connsiteX94" fmla="*/ 2120039 w 2820409"/>
                <a:gd name="connsiteY94" fmla="*/ 86491 h 160400"/>
                <a:gd name="connsiteX95" fmla="*/ 2123194 w 2820409"/>
                <a:gd name="connsiteY95" fmla="*/ 86491 h 160400"/>
                <a:gd name="connsiteX96" fmla="*/ 2123194 w 2820409"/>
                <a:gd name="connsiteY96" fmla="*/ 88063 h 160400"/>
                <a:gd name="connsiteX97" fmla="*/ 2108997 w 2820409"/>
                <a:gd name="connsiteY97" fmla="*/ 103789 h 160400"/>
                <a:gd name="connsiteX98" fmla="*/ 2099533 w 2820409"/>
                <a:gd name="connsiteY98" fmla="*/ 95926 h 160400"/>
                <a:gd name="connsiteX99" fmla="*/ 2069562 w 2820409"/>
                <a:gd name="connsiteY99" fmla="*/ 97499 h 160400"/>
                <a:gd name="connsiteX100" fmla="*/ 2099533 w 2820409"/>
                <a:gd name="connsiteY100" fmla="*/ 125805 h 160400"/>
                <a:gd name="connsiteX101" fmla="*/ 2124772 w 2820409"/>
                <a:gd name="connsiteY101" fmla="*/ 113224 h 160400"/>
                <a:gd name="connsiteX102" fmla="*/ 2124772 w 2820409"/>
                <a:gd name="connsiteY102" fmla="*/ 113224 h 160400"/>
                <a:gd name="connsiteX103" fmla="*/ 2124772 w 2820409"/>
                <a:gd name="connsiteY103" fmla="*/ 119514 h 160400"/>
                <a:gd name="connsiteX104" fmla="*/ 2124772 w 2820409"/>
                <a:gd name="connsiteY104" fmla="*/ 124232 h 160400"/>
                <a:gd name="connsiteX105" fmla="*/ 2151587 w 2820409"/>
                <a:gd name="connsiteY105" fmla="*/ 124232 h 160400"/>
                <a:gd name="connsiteX106" fmla="*/ 2151587 w 2820409"/>
                <a:gd name="connsiteY106" fmla="*/ 69192 h 160400"/>
                <a:gd name="connsiteX107" fmla="*/ 2110575 w 2820409"/>
                <a:gd name="connsiteY107" fmla="*/ 33024 h 160400"/>
                <a:gd name="connsiteX108" fmla="*/ 2072717 w 2820409"/>
                <a:gd name="connsiteY108" fmla="*/ 44032 h 160400"/>
                <a:gd name="connsiteX109" fmla="*/ 2083759 w 2820409"/>
                <a:gd name="connsiteY109" fmla="*/ 64475 h 160400"/>
                <a:gd name="connsiteX110" fmla="*/ 2107420 w 2820409"/>
                <a:gd name="connsiteY110" fmla="*/ 56612 h 160400"/>
                <a:gd name="connsiteX111" fmla="*/ 2120039 w 2820409"/>
                <a:gd name="connsiteY111" fmla="*/ 66048 h 160400"/>
                <a:gd name="connsiteX112" fmla="*/ 2120039 w 2820409"/>
                <a:gd name="connsiteY112" fmla="*/ 67620 h 160400"/>
                <a:gd name="connsiteX113" fmla="*/ 2118462 w 2820409"/>
                <a:gd name="connsiteY113" fmla="*/ 67620 h 160400"/>
                <a:gd name="connsiteX114" fmla="*/ 2069562 w 2820409"/>
                <a:gd name="connsiteY114" fmla="*/ 97499 h 160400"/>
                <a:gd name="connsiteX115" fmla="*/ 2023817 w 2820409"/>
                <a:gd name="connsiteY115" fmla="*/ 124232 h 160400"/>
                <a:gd name="connsiteX116" fmla="*/ 2053788 w 2820409"/>
                <a:gd name="connsiteY116" fmla="*/ 124232 h 160400"/>
                <a:gd name="connsiteX117" fmla="*/ 2053788 w 2820409"/>
                <a:gd name="connsiteY117" fmla="*/ 34596 h 160400"/>
                <a:gd name="connsiteX118" fmla="*/ 2023817 w 2820409"/>
                <a:gd name="connsiteY118" fmla="*/ 34596 h 160400"/>
                <a:gd name="connsiteX119" fmla="*/ 2023817 w 2820409"/>
                <a:gd name="connsiteY119" fmla="*/ 124232 h 160400"/>
                <a:gd name="connsiteX120" fmla="*/ 2023817 w 2820409"/>
                <a:gd name="connsiteY120" fmla="*/ 23588 h 160400"/>
                <a:gd name="connsiteX121" fmla="*/ 2053788 w 2820409"/>
                <a:gd name="connsiteY121" fmla="*/ 23588 h 160400"/>
                <a:gd name="connsiteX122" fmla="*/ 2053788 w 2820409"/>
                <a:gd name="connsiteY122" fmla="*/ 0 h 160400"/>
                <a:gd name="connsiteX123" fmla="*/ 2023817 w 2820409"/>
                <a:gd name="connsiteY123" fmla="*/ 0 h 160400"/>
                <a:gd name="connsiteX124" fmla="*/ 2023817 w 2820409"/>
                <a:gd name="connsiteY124" fmla="*/ 23588 h 160400"/>
                <a:gd name="connsiteX125" fmla="*/ 1921286 w 2820409"/>
                <a:gd name="connsiteY125" fmla="*/ 80200 h 160400"/>
                <a:gd name="connsiteX126" fmla="*/ 1971763 w 2820409"/>
                <a:gd name="connsiteY126" fmla="*/ 127377 h 160400"/>
                <a:gd name="connsiteX127" fmla="*/ 2009620 w 2820409"/>
                <a:gd name="connsiteY127" fmla="*/ 113224 h 160400"/>
                <a:gd name="connsiteX128" fmla="*/ 1998579 w 2820409"/>
                <a:gd name="connsiteY128" fmla="*/ 92781 h 160400"/>
                <a:gd name="connsiteX129" fmla="*/ 1973340 w 2820409"/>
                <a:gd name="connsiteY129" fmla="*/ 103789 h 160400"/>
                <a:gd name="connsiteX130" fmla="*/ 1951256 w 2820409"/>
                <a:gd name="connsiteY130" fmla="*/ 81773 h 160400"/>
                <a:gd name="connsiteX131" fmla="*/ 1973340 w 2820409"/>
                <a:gd name="connsiteY131" fmla="*/ 59757 h 160400"/>
                <a:gd name="connsiteX132" fmla="*/ 1993846 w 2820409"/>
                <a:gd name="connsiteY132" fmla="*/ 67620 h 160400"/>
                <a:gd name="connsiteX133" fmla="*/ 2006466 w 2820409"/>
                <a:gd name="connsiteY133" fmla="*/ 47177 h 160400"/>
                <a:gd name="connsiteX134" fmla="*/ 1970185 w 2820409"/>
                <a:gd name="connsiteY134" fmla="*/ 33024 h 160400"/>
                <a:gd name="connsiteX135" fmla="*/ 1921286 w 2820409"/>
                <a:gd name="connsiteY135" fmla="*/ 80200 h 160400"/>
                <a:gd name="connsiteX136" fmla="*/ 1875541 w 2820409"/>
                <a:gd name="connsiteY136" fmla="*/ 124232 h 160400"/>
                <a:gd name="connsiteX137" fmla="*/ 1905512 w 2820409"/>
                <a:gd name="connsiteY137" fmla="*/ 124232 h 160400"/>
                <a:gd name="connsiteX138" fmla="*/ 1905512 w 2820409"/>
                <a:gd name="connsiteY138" fmla="*/ 34596 h 160400"/>
                <a:gd name="connsiteX139" fmla="*/ 1875541 w 2820409"/>
                <a:gd name="connsiteY139" fmla="*/ 34596 h 160400"/>
                <a:gd name="connsiteX140" fmla="*/ 1875541 w 2820409"/>
                <a:gd name="connsiteY140" fmla="*/ 124232 h 160400"/>
                <a:gd name="connsiteX141" fmla="*/ 1875541 w 2820409"/>
                <a:gd name="connsiteY141" fmla="*/ 23588 h 160400"/>
                <a:gd name="connsiteX142" fmla="*/ 1905512 w 2820409"/>
                <a:gd name="connsiteY142" fmla="*/ 23588 h 160400"/>
                <a:gd name="connsiteX143" fmla="*/ 1905512 w 2820409"/>
                <a:gd name="connsiteY143" fmla="*/ 0 h 160400"/>
                <a:gd name="connsiteX144" fmla="*/ 1875541 w 2820409"/>
                <a:gd name="connsiteY144" fmla="*/ 0 h 160400"/>
                <a:gd name="connsiteX145" fmla="*/ 1875541 w 2820409"/>
                <a:gd name="connsiteY145" fmla="*/ 23588 h 160400"/>
                <a:gd name="connsiteX146" fmla="*/ 1807712 w 2820409"/>
                <a:gd name="connsiteY146" fmla="*/ 91209 h 160400"/>
                <a:gd name="connsiteX147" fmla="*/ 1848725 w 2820409"/>
                <a:gd name="connsiteY147" fmla="*/ 124232 h 160400"/>
                <a:gd name="connsiteX148" fmla="*/ 1856612 w 2820409"/>
                <a:gd name="connsiteY148" fmla="*/ 124232 h 160400"/>
                <a:gd name="connsiteX149" fmla="*/ 1856612 w 2820409"/>
                <a:gd name="connsiteY149" fmla="*/ 99071 h 160400"/>
                <a:gd name="connsiteX150" fmla="*/ 1853457 w 2820409"/>
                <a:gd name="connsiteY150" fmla="*/ 99071 h 160400"/>
                <a:gd name="connsiteX151" fmla="*/ 1837683 w 2820409"/>
                <a:gd name="connsiteY151" fmla="*/ 88063 h 160400"/>
                <a:gd name="connsiteX152" fmla="*/ 1837683 w 2820409"/>
                <a:gd name="connsiteY152" fmla="*/ 61330 h 160400"/>
                <a:gd name="connsiteX153" fmla="*/ 1856612 w 2820409"/>
                <a:gd name="connsiteY153" fmla="*/ 61330 h 160400"/>
                <a:gd name="connsiteX154" fmla="*/ 1856612 w 2820409"/>
                <a:gd name="connsiteY154" fmla="*/ 37741 h 160400"/>
                <a:gd name="connsiteX155" fmla="*/ 1837683 w 2820409"/>
                <a:gd name="connsiteY155" fmla="*/ 37741 h 160400"/>
                <a:gd name="connsiteX156" fmla="*/ 1837683 w 2820409"/>
                <a:gd name="connsiteY156" fmla="*/ 12581 h 160400"/>
                <a:gd name="connsiteX157" fmla="*/ 1807712 w 2820409"/>
                <a:gd name="connsiteY157" fmla="*/ 12581 h 160400"/>
                <a:gd name="connsiteX158" fmla="*/ 1807712 w 2820409"/>
                <a:gd name="connsiteY158" fmla="*/ 37741 h 160400"/>
                <a:gd name="connsiteX159" fmla="*/ 1795093 w 2820409"/>
                <a:gd name="connsiteY159" fmla="*/ 37741 h 160400"/>
                <a:gd name="connsiteX160" fmla="*/ 1795093 w 2820409"/>
                <a:gd name="connsiteY160" fmla="*/ 61330 h 160400"/>
                <a:gd name="connsiteX161" fmla="*/ 1806135 w 2820409"/>
                <a:gd name="connsiteY161" fmla="*/ 61330 h 160400"/>
                <a:gd name="connsiteX162" fmla="*/ 1807712 w 2820409"/>
                <a:gd name="connsiteY162" fmla="*/ 91209 h 160400"/>
                <a:gd name="connsiteX163" fmla="*/ 1807712 w 2820409"/>
                <a:gd name="connsiteY163" fmla="*/ 91209 h 160400"/>
                <a:gd name="connsiteX164" fmla="*/ 1714645 w 2820409"/>
                <a:gd name="connsiteY164" fmla="*/ 113224 h 160400"/>
                <a:gd name="connsiteX165" fmla="*/ 1750925 w 2820409"/>
                <a:gd name="connsiteY165" fmla="*/ 125805 h 160400"/>
                <a:gd name="connsiteX166" fmla="*/ 1787206 w 2820409"/>
                <a:gd name="connsiteY166" fmla="*/ 97499 h 160400"/>
                <a:gd name="connsiteX167" fmla="*/ 1746193 w 2820409"/>
                <a:gd name="connsiteY167" fmla="*/ 61330 h 160400"/>
                <a:gd name="connsiteX168" fmla="*/ 1755658 w 2820409"/>
                <a:gd name="connsiteY168" fmla="*/ 56612 h 160400"/>
                <a:gd name="connsiteX169" fmla="*/ 1776164 w 2820409"/>
                <a:gd name="connsiteY169" fmla="*/ 64475 h 160400"/>
                <a:gd name="connsiteX170" fmla="*/ 1785628 w 2820409"/>
                <a:gd name="connsiteY170" fmla="*/ 42459 h 160400"/>
                <a:gd name="connsiteX171" fmla="*/ 1754080 w 2820409"/>
                <a:gd name="connsiteY171" fmla="*/ 33024 h 160400"/>
                <a:gd name="connsiteX172" fmla="*/ 1717800 w 2820409"/>
                <a:gd name="connsiteY172" fmla="*/ 59757 h 160400"/>
                <a:gd name="connsiteX173" fmla="*/ 1758812 w 2820409"/>
                <a:gd name="connsiteY173" fmla="*/ 97499 h 160400"/>
                <a:gd name="connsiteX174" fmla="*/ 1749348 w 2820409"/>
                <a:gd name="connsiteY174" fmla="*/ 102216 h 160400"/>
                <a:gd name="connsiteX175" fmla="*/ 1727264 w 2820409"/>
                <a:gd name="connsiteY175" fmla="*/ 92781 h 160400"/>
                <a:gd name="connsiteX176" fmla="*/ 1714645 w 2820409"/>
                <a:gd name="connsiteY176" fmla="*/ 113224 h 160400"/>
                <a:gd name="connsiteX177" fmla="*/ 1714645 w 2820409"/>
                <a:gd name="connsiteY177" fmla="*/ 113224 h 160400"/>
                <a:gd name="connsiteX178" fmla="*/ 1610536 w 2820409"/>
                <a:gd name="connsiteY178" fmla="*/ 92781 h 160400"/>
                <a:gd name="connsiteX179" fmla="*/ 1642084 w 2820409"/>
                <a:gd name="connsiteY179" fmla="*/ 125805 h 160400"/>
                <a:gd name="connsiteX180" fmla="*/ 1670477 w 2820409"/>
                <a:gd name="connsiteY180" fmla="*/ 110079 h 160400"/>
                <a:gd name="connsiteX181" fmla="*/ 1670477 w 2820409"/>
                <a:gd name="connsiteY181" fmla="*/ 110079 h 160400"/>
                <a:gd name="connsiteX182" fmla="*/ 1670477 w 2820409"/>
                <a:gd name="connsiteY182" fmla="*/ 116369 h 160400"/>
                <a:gd name="connsiteX183" fmla="*/ 1670477 w 2820409"/>
                <a:gd name="connsiteY183" fmla="*/ 124232 h 160400"/>
                <a:gd name="connsiteX184" fmla="*/ 1698871 w 2820409"/>
                <a:gd name="connsiteY184" fmla="*/ 124232 h 160400"/>
                <a:gd name="connsiteX185" fmla="*/ 1698871 w 2820409"/>
                <a:gd name="connsiteY185" fmla="*/ 34596 h 160400"/>
                <a:gd name="connsiteX186" fmla="*/ 1668900 w 2820409"/>
                <a:gd name="connsiteY186" fmla="*/ 34596 h 160400"/>
                <a:gd name="connsiteX187" fmla="*/ 1668900 w 2820409"/>
                <a:gd name="connsiteY187" fmla="*/ 73910 h 160400"/>
                <a:gd name="connsiteX188" fmla="*/ 1649971 w 2820409"/>
                <a:gd name="connsiteY188" fmla="*/ 99071 h 160400"/>
                <a:gd name="connsiteX189" fmla="*/ 1640507 w 2820409"/>
                <a:gd name="connsiteY189" fmla="*/ 86491 h 160400"/>
                <a:gd name="connsiteX190" fmla="*/ 1640507 w 2820409"/>
                <a:gd name="connsiteY190" fmla="*/ 34596 h 160400"/>
                <a:gd name="connsiteX191" fmla="*/ 1610536 w 2820409"/>
                <a:gd name="connsiteY191" fmla="*/ 34596 h 160400"/>
                <a:gd name="connsiteX192" fmla="*/ 1610536 w 2820409"/>
                <a:gd name="connsiteY192" fmla="*/ 92781 h 160400"/>
                <a:gd name="connsiteX193" fmla="*/ 1610536 w 2820409"/>
                <a:gd name="connsiteY193" fmla="*/ 92781 h 160400"/>
                <a:gd name="connsiteX194" fmla="*/ 1504849 w 2820409"/>
                <a:gd name="connsiteY194" fmla="*/ 86491 h 160400"/>
                <a:gd name="connsiteX195" fmla="*/ 1545862 w 2820409"/>
                <a:gd name="connsiteY195" fmla="*/ 125805 h 160400"/>
                <a:gd name="connsiteX196" fmla="*/ 1586875 w 2820409"/>
                <a:gd name="connsiteY196" fmla="*/ 86491 h 160400"/>
                <a:gd name="connsiteX197" fmla="*/ 1586875 w 2820409"/>
                <a:gd name="connsiteY197" fmla="*/ 1573 h 160400"/>
                <a:gd name="connsiteX198" fmla="*/ 1523778 w 2820409"/>
                <a:gd name="connsiteY198" fmla="*/ 1573 h 160400"/>
                <a:gd name="connsiteX199" fmla="*/ 1523778 w 2820409"/>
                <a:gd name="connsiteY199" fmla="*/ 26734 h 160400"/>
                <a:gd name="connsiteX200" fmla="*/ 1556904 w 2820409"/>
                <a:gd name="connsiteY200" fmla="*/ 26734 h 160400"/>
                <a:gd name="connsiteX201" fmla="*/ 1556904 w 2820409"/>
                <a:gd name="connsiteY201" fmla="*/ 86491 h 160400"/>
                <a:gd name="connsiteX202" fmla="*/ 1545862 w 2820409"/>
                <a:gd name="connsiteY202" fmla="*/ 99071 h 160400"/>
                <a:gd name="connsiteX203" fmla="*/ 1536397 w 2820409"/>
                <a:gd name="connsiteY203" fmla="*/ 94353 h 160400"/>
                <a:gd name="connsiteX204" fmla="*/ 1534820 w 2820409"/>
                <a:gd name="connsiteY204" fmla="*/ 83346 h 160400"/>
                <a:gd name="connsiteX205" fmla="*/ 1534820 w 2820409"/>
                <a:gd name="connsiteY205" fmla="*/ 77055 h 160400"/>
                <a:gd name="connsiteX206" fmla="*/ 1504849 w 2820409"/>
                <a:gd name="connsiteY206" fmla="*/ 77055 h 160400"/>
                <a:gd name="connsiteX207" fmla="*/ 1504849 w 2820409"/>
                <a:gd name="connsiteY207" fmla="*/ 86491 h 160400"/>
                <a:gd name="connsiteX208" fmla="*/ 1504849 w 2820409"/>
                <a:gd name="connsiteY208" fmla="*/ 86491 h 160400"/>
                <a:gd name="connsiteX209" fmla="*/ 1400740 w 2820409"/>
                <a:gd name="connsiteY209" fmla="*/ 69192 h 160400"/>
                <a:gd name="connsiteX210" fmla="*/ 1414937 w 2820409"/>
                <a:gd name="connsiteY210" fmla="*/ 56612 h 160400"/>
                <a:gd name="connsiteX211" fmla="*/ 1427556 w 2820409"/>
                <a:gd name="connsiteY211" fmla="*/ 69192 h 160400"/>
                <a:gd name="connsiteX212" fmla="*/ 1400740 w 2820409"/>
                <a:gd name="connsiteY212" fmla="*/ 69192 h 160400"/>
                <a:gd name="connsiteX213" fmla="*/ 1369192 w 2820409"/>
                <a:gd name="connsiteY213" fmla="*/ 80200 h 160400"/>
                <a:gd name="connsiteX214" fmla="*/ 1418092 w 2820409"/>
                <a:gd name="connsiteY214" fmla="*/ 127377 h 160400"/>
                <a:gd name="connsiteX215" fmla="*/ 1455950 w 2820409"/>
                <a:gd name="connsiteY215" fmla="*/ 114797 h 160400"/>
                <a:gd name="connsiteX216" fmla="*/ 1444908 w 2820409"/>
                <a:gd name="connsiteY216" fmla="*/ 94353 h 160400"/>
                <a:gd name="connsiteX217" fmla="*/ 1419669 w 2820409"/>
                <a:gd name="connsiteY217" fmla="*/ 103789 h 160400"/>
                <a:gd name="connsiteX218" fmla="*/ 1399163 w 2820409"/>
                <a:gd name="connsiteY218" fmla="*/ 88063 h 160400"/>
                <a:gd name="connsiteX219" fmla="*/ 1455950 w 2820409"/>
                <a:gd name="connsiteY219" fmla="*/ 88063 h 160400"/>
                <a:gd name="connsiteX220" fmla="*/ 1455950 w 2820409"/>
                <a:gd name="connsiteY220" fmla="*/ 78628 h 160400"/>
                <a:gd name="connsiteX221" fmla="*/ 1414937 w 2820409"/>
                <a:gd name="connsiteY221" fmla="*/ 36169 h 160400"/>
                <a:gd name="connsiteX222" fmla="*/ 1369192 w 2820409"/>
                <a:gd name="connsiteY222" fmla="*/ 80200 h 160400"/>
                <a:gd name="connsiteX223" fmla="*/ 1288744 w 2820409"/>
                <a:gd name="connsiteY223" fmla="*/ 80200 h 160400"/>
                <a:gd name="connsiteX224" fmla="*/ 1306096 w 2820409"/>
                <a:gd name="connsiteY224" fmla="*/ 58185 h 160400"/>
                <a:gd name="connsiteX225" fmla="*/ 1323447 w 2820409"/>
                <a:gd name="connsiteY225" fmla="*/ 80200 h 160400"/>
                <a:gd name="connsiteX226" fmla="*/ 1306096 w 2820409"/>
                <a:gd name="connsiteY226" fmla="*/ 102216 h 160400"/>
                <a:gd name="connsiteX227" fmla="*/ 1288744 w 2820409"/>
                <a:gd name="connsiteY227" fmla="*/ 80200 h 160400"/>
                <a:gd name="connsiteX228" fmla="*/ 1258773 w 2820409"/>
                <a:gd name="connsiteY228" fmla="*/ 80200 h 160400"/>
                <a:gd name="connsiteX229" fmla="*/ 1299786 w 2820409"/>
                <a:gd name="connsiteY229" fmla="*/ 127377 h 160400"/>
                <a:gd name="connsiteX230" fmla="*/ 1325025 w 2820409"/>
                <a:gd name="connsiteY230" fmla="*/ 114797 h 160400"/>
                <a:gd name="connsiteX231" fmla="*/ 1325025 w 2820409"/>
                <a:gd name="connsiteY231" fmla="*/ 114797 h 160400"/>
                <a:gd name="connsiteX232" fmla="*/ 1325025 w 2820409"/>
                <a:gd name="connsiteY232" fmla="*/ 119514 h 160400"/>
                <a:gd name="connsiteX233" fmla="*/ 1325025 w 2820409"/>
                <a:gd name="connsiteY233" fmla="*/ 125805 h 160400"/>
                <a:gd name="connsiteX234" fmla="*/ 1353418 w 2820409"/>
                <a:gd name="connsiteY234" fmla="*/ 125805 h 160400"/>
                <a:gd name="connsiteX235" fmla="*/ 1353418 w 2820409"/>
                <a:gd name="connsiteY235" fmla="*/ 1573 h 160400"/>
                <a:gd name="connsiteX236" fmla="*/ 1323447 w 2820409"/>
                <a:gd name="connsiteY236" fmla="*/ 1573 h 160400"/>
                <a:gd name="connsiteX237" fmla="*/ 1323447 w 2820409"/>
                <a:gd name="connsiteY237" fmla="*/ 37741 h 160400"/>
                <a:gd name="connsiteX238" fmla="*/ 1323447 w 2820409"/>
                <a:gd name="connsiteY238" fmla="*/ 40887 h 160400"/>
                <a:gd name="connsiteX239" fmla="*/ 1323447 w 2820409"/>
                <a:gd name="connsiteY239" fmla="*/ 40887 h 160400"/>
                <a:gd name="connsiteX240" fmla="*/ 1299786 w 2820409"/>
                <a:gd name="connsiteY240" fmla="*/ 33024 h 160400"/>
                <a:gd name="connsiteX241" fmla="*/ 1258773 w 2820409"/>
                <a:gd name="connsiteY241" fmla="*/ 80200 h 160400"/>
                <a:gd name="connsiteX242" fmla="*/ 1138890 w 2820409"/>
                <a:gd name="connsiteY242" fmla="*/ 80200 h 160400"/>
                <a:gd name="connsiteX243" fmla="*/ 1159397 w 2820409"/>
                <a:gd name="connsiteY243" fmla="*/ 58185 h 160400"/>
                <a:gd name="connsiteX244" fmla="*/ 1179903 w 2820409"/>
                <a:gd name="connsiteY244" fmla="*/ 80200 h 160400"/>
                <a:gd name="connsiteX245" fmla="*/ 1159397 w 2820409"/>
                <a:gd name="connsiteY245" fmla="*/ 102216 h 160400"/>
                <a:gd name="connsiteX246" fmla="*/ 1138890 w 2820409"/>
                <a:gd name="connsiteY246" fmla="*/ 80200 h 160400"/>
                <a:gd name="connsiteX247" fmla="*/ 1107342 w 2820409"/>
                <a:gd name="connsiteY247" fmla="*/ 80200 h 160400"/>
                <a:gd name="connsiteX248" fmla="*/ 1157819 w 2820409"/>
                <a:gd name="connsiteY248" fmla="*/ 127377 h 160400"/>
                <a:gd name="connsiteX249" fmla="*/ 1208296 w 2820409"/>
                <a:gd name="connsiteY249" fmla="*/ 80200 h 160400"/>
                <a:gd name="connsiteX250" fmla="*/ 1157819 w 2820409"/>
                <a:gd name="connsiteY250" fmla="*/ 33024 h 160400"/>
                <a:gd name="connsiteX251" fmla="*/ 1107342 w 2820409"/>
                <a:gd name="connsiteY251" fmla="*/ 80200 h 160400"/>
                <a:gd name="connsiteX252" fmla="*/ 1047400 w 2820409"/>
                <a:gd name="connsiteY252" fmla="*/ 92781 h 160400"/>
                <a:gd name="connsiteX253" fmla="*/ 1088413 w 2820409"/>
                <a:gd name="connsiteY253" fmla="*/ 125805 h 160400"/>
                <a:gd name="connsiteX254" fmla="*/ 1096300 w 2820409"/>
                <a:gd name="connsiteY254" fmla="*/ 125805 h 160400"/>
                <a:gd name="connsiteX255" fmla="*/ 1096300 w 2820409"/>
                <a:gd name="connsiteY255" fmla="*/ 100644 h 160400"/>
                <a:gd name="connsiteX256" fmla="*/ 1093145 w 2820409"/>
                <a:gd name="connsiteY256" fmla="*/ 100644 h 160400"/>
                <a:gd name="connsiteX257" fmla="*/ 1077371 w 2820409"/>
                <a:gd name="connsiteY257" fmla="*/ 89636 h 160400"/>
                <a:gd name="connsiteX258" fmla="*/ 1077371 w 2820409"/>
                <a:gd name="connsiteY258" fmla="*/ 62902 h 160400"/>
                <a:gd name="connsiteX259" fmla="*/ 1096300 w 2820409"/>
                <a:gd name="connsiteY259" fmla="*/ 62902 h 160400"/>
                <a:gd name="connsiteX260" fmla="*/ 1096300 w 2820409"/>
                <a:gd name="connsiteY260" fmla="*/ 39314 h 160400"/>
                <a:gd name="connsiteX261" fmla="*/ 1077371 w 2820409"/>
                <a:gd name="connsiteY261" fmla="*/ 39314 h 160400"/>
                <a:gd name="connsiteX262" fmla="*/ 1077371 w 2820409"/>
                <a:gd name="connsiteY262" fmla="*/ 14153 h 160400"/>
                <a:gd name="connsiteX263" fmla="*/ 1048978 w 2820409"/>
                <a:gd name="connsiteY263" fmla="*/ 14153 h 160400"/>
                <a:gd name="connsiteX264" fmla="*/ 1048978 w 2820409"/>
                <a:gd name="connsiteY264" fmla="*/ 39314 h 160400"/>
                <a:gd name="connsiteX265" fmla="*/ 1036358 w 2820409"/>
                <a:gd name="connsiteY265" fmla="*/ 39314 h 160400"/>
                <a:gd name="connsiteX266" fmla="*/ 1036358 w 2820409"/>
                <a:gd name="connsiteY266" fmla="*/ 62902 h 160400"/>
                <a:gd name="connsiteX267" fmla="*/ 1047400 w 2820409"/>
                <a:gd name="connsiteY267" fmla="*/ 62902 h 160400"/>
                <a:gd name="connsiteX268" fmla="*/ 1047400 w 2820409"/>
                <a:gd name="connsiteY268" fmla="*/ 92781 h 160400"/>
                <a:gd name="connsiteX269" fmla="*/ 1047400 w 2820409"/>
                <a:gd name="connsiteY269" fmla="*/ 92781 h 160400"/>
                <a:gd name="connsiteX270" fmla="*/ 932249 w 2820409"/>
                <a:gd name="connsiteY270" fmla="*/ 124232 h 160400"/>
                <a:gd name="connsiteX271" fmla="*/ 962220 w 2820409"/>
                <a:gd name="connsiteY271" fmla="*/ 124232 h 160400"/>
                <a:gd name="connsiteX272" fmla="*/ 962220 w 2820409"/>
                <a:gd name="connsiteY272" fmla="*/ 84918 h 160400"/>
                <a:gd name="connsiteX273" fmla="*/ 963798 w 2820409"/>
                <a:gd name="connsiteY273" fmla="*/ 72338 h 160400"/>
                <a:gd name="connsiteX274" fmla="*/ 981149 w 2820409"/>
                <a:gd name="connsiteY274" fmla="*/ 59757 h 160400"/>
                <a:gd name="connsiteX275" fmla="*/ 990614 w 2820409"/>
                <a:gd name="connsiteY275" fmla="*/ 72338 h 160400"/>
                <a:gd name="connsiteX276" fmla="*/ 990614 w 2820409"/>
                <a:gd name="connsiteY276" fmla="*/ 124232 h 160400"/>
                <a:gd name="connsiteX277" fmla="*/ 1020584 w 2820409"/>
                <a:gd name="connsiteY277" fmla="*/ 124232 h 160400"/>
                <a:gd name="connsiteX278" fmla="*/ 1020584 w 2820409"/>
                <a:gd name="connsiteY278" fmla="*/ 66048 h 160400"/>
                <a:gd name="connsiteX279" fmla="*/ 989036 w 2820409"/>
                <a:gd name="connsiteY279" fmla="*/ 33024 h 160400"/>
                <a:gd name="connsiteX280" fmla="*/ 960643 w 2820409"/>
                <a:gd name="connsiteY280" fmla="*/ 48749 h 160400"/>
                <a:gd name="connsiteX281" fmla="*/ 960643 w 2820409"/>
                <a:gd name="connsiteY281" fmla="*/ 48749 h 160400"/>
                <a:gd name="connsiteX282" fmla="*/ 960643 w 2820409"/>
                <a:gd name="connsiteY282" fmla="*/ 42459 h 160400"/>
                <a:gd name="connsiteX283" fmla="*/ 960643 w 2820409"/>
                <a:gd name="connsiteY283" fmla="*/ 34596 h 160400"/>
                <a:gd name="connsiteX284" fmla="*/ 932249 w 2820409"/>
                <a:gd name="connsiteY284" fmla="*/ 34596 h 160400"/>
                <a:gd name="connsiteX285" fmla="*/ 932249 w 2820409"/>
                <a:gd name="connsiteY285" fmla="*/ 124232 h 160400"/>
                <a:gd name="connsiteX286" fmla="*/ 932249 w 2820409"/>
                <a:gd name="connsiteY286" fmla="*/ 124232 h 160400"/>
                <a:gd name="connsiteX287" fmla="*/ 859689 w 2820409"/>
                <a:gd name="connsiteY287" fmla="*/ 69192 h 160400"/>
                <a:gd name="connsiteX288" fmla="*/ 873885 w 2820409"/>
                <a:gd name="connsiteY288" fmla="*/ 56612 h 160400"/>
                <a:gd name="connsiteX289" fmla="*/ 886504 w 2820409"/>
                <a:gd name="connsiteY289" fmla="*/ 69192 h 160400"/>
                <a:gd name="connsiteX290" fmla="*/ 859689 w 2820409"/>
                <a:gd name="connsiteY290" fmla="*/ 69192 h 160400"/>
                <a:gd name="connsiteX291" fmla="*/ 828140 w 2820409"/>
                <a:gd name="connsiteY291" fmla="*/ 80200 h 160400"/>
                <a:gd name="connsiteX292" fmla="*/ 877040 w 2820409"/>
                <a:gd name="connsiteY292" fmla="*/ 127377 h 160400"/>
                <a:gd name="connsiteX293" fmla="*/ 914898 w 2820409"/>
                <a:gd name="connsiteY293" fmla="*/ 114797 h 160400"/>
                <a:gd name="connsiteX294" fmla="*/ 903856 w 2820409"/>
                <a:gd name="connsiteY294" fmla="*/ 94353 h 160400"/>
                <a:gd name="connsiteX295" fmla="*/ 878617 w 2820409"/>
                <a:gd name="connsiteY295" fmla="*/ 103789 h 160400"/>
                <a:gd name="connsiteX296" fmla="*/ 858111 w 2820409"/>
                <a:gd name="connsiteY296" fmla="*/ 88063 h 160400"/>
                <a:gd name="connsiteX297" fmla="*/ 914898 w 2820409"/>
                <a:gd name="connsiteY297" fmla="*/ 88063 h 160400"/>
                <a:gd name="connsiteX298" fmla="*/ 914898 w 2820409"/>
                <a:gd name="connsiteY298" fmla="*/ 78628 h 160400"/>
                <a:gd name="connsiteX299" fmla="*/ 873885 w 2820409"/>
                <a:gd name="connsiteY299" fmla="*/ 36169 h 160400"/>
                <a:gd name="connsiteX300" fmla="*/ 828140 w 2820409"/>
                <a:gd name="connsiteY300" fmla="*/ 80200 h 160400"/>
                <a:gd name="connsiteX301" fmla="*/ 675132 w 2820409"/>
                <a:gd name="connsiteY301" fmla="*/ 125805 h 160400"/>
                <a:gd name="connsiteX302" fmla="*/ 705102 w 2820409"/>
                <a:gd name="connsiteY302" fmla="*/ 125805 h 160400"/>
                <a:gd name="connsiteX303" fmla="*/ 705102 w 2820409"/>
                <a:gd name="connsiteY303" fmla="*/ 88063 h 160400"/>
                <a:gd name="connsiteX304" fmla="*/ 706680 w 2820409"/>
                <a:gd name="connsiteY304" fmla="*/ 77055 h 160400"/>
                <a:gd name="connsiteX305" fmla="*/ 722454 w 2820409"/>
                <a:gd name="connsiteY305" fmla="*/ 61330 h 160400"/>
                <a:gd name="connsiteX306" fmla="*/ 728763 w 2820409"/>
                <a:gd name="connsiteY306" fmla="*/ 72338 h 160400"/>
                <a:gd name="connsiteX307" fmla="*/ 728763 w 2820409"/>
                <a:gd name="connsiteY307" fmla="*/ 125805 h 160400"/>
                <a:gd name="connsiteX308" fmla="*/ 758734 w 2820409"/>
                <a:gd name="connsiteY308" fmla="*/ 125805 h 160400"/>
                <a:gd name="connsiteX309" fmla="*/ 758734 w 2820409"/>
                <a:gd name="connsiteY309" fmla="*/ 88063 h 160400"/>
                <a:gd name="connsiteX310" fmla="*/ 758734 w 2820409"/>
                <a:gd name="connsiteY310" fmla="*/ 77055 h 160400"/>
                <a:gd name="connsiteX311" fmla="*/ 776086 w 2820409"/>
                <a:gd name="connsiteY311" fmla="*/ 59757 h 160400"/>
                <a:gd name="connsiteX312" fmla="*/ 782395 w 2820409"/>
                <a:gd name="connsiteY312" fmla="*/ 70765 h 160400"/>
                <a:gd name="connsiteX313" fmla="*/ 782395 w 2820409"/>
                <a:gd name="connsiteY313" fmla="*/ 124232 h 160400"/>
                <a:gd name="connsiteX314" fmla="*/ 812366 w 2820409"/>
                <a:gd name="connsiteY314" fmla="*/ 124232 h 160400"/>
                <a:gd name="connsiteX315" fmla="*/ 812366 w 2820409"/>
                <a:gd name="connsiteY315" fmla="*/ 66048 h 160400"/>
                <a:gd name="connsiteX316" fmla="*/ 783973 w 2820409"/>
                <a:gd name="connsiteY316" fmla="*/ 33024 h 160400"/>
                <a:gd name="connsiteX317" fmla="*/ 755580 w 2820409"/>
                <a:gd name="connsiteY317" fmla="*/ 48749 h 160400"/>
                <a:gd name="connsiteX318" fmla="*/ 755580 w 2820409"/>
                <a:gd name="connsiteY318" fmla="*/ 48749 h 160400"/>
                <a:gd name="connsiteX319" fmla="*/ 730341 w 2820409"/>
                <a:gd name="connsiteY319" fmla="*/ 33024 h 160400"/>
                <a:gd name="connsiteX320" fmla="*/ 703525 w 2820409"/>
                <a:gd name="connsiteY320" fmla="*/ 48749 h 160400"/>
                <a:gd name="connsiteX321" fmla="*/ 703525 w 2820409"/>
                <a:gd name="connsiteY321" fmla="*/ 48749 h 160400"/>
                <a:gd name="connsiteX322" fmla="*/ 703525 w 2820409"/>
                <a:gd name="connsiteY322" fmla="*/ 42459 h 160400"/>
                <a:gd name="connsiteX323" fmla="*/ 703525 w 2820409"/>
                <a:gd name="connsiteY323" fmla="*/ 34596 h 160400"/>
                <a:gd name="connsiteX324" fmla="*/ 675132 w 2820409"/>
                <a:gd name="connsiteY324" fmla="*/ 34596 h 160400"/>
                <a:gd name="connsiteX325" fmla="*/ 675132 w 2820409"/>
                <a:gd name="connsiteY325" fmla="*/ 125805 h 160400"/>
                <a:gd name="connsiteX326" fmla="*/ 675132 w 2820409"/>
                <a:gd name="connsiteY326" fmla="*/ 125805 h 160400"/>
                <a:gd name="connsiteX327" fmla="*/ 600993 w 2820409"/>
                <a:gd name="connsiteY327" fmla="*/ 97499 h 160400"/>
                <a:gd name="connsiteX328" fmla="*/ 621500 w 2820409"/>
                <a:gd name="connsiteY328" fmla="*/ 88063 h 160400"/>
                <a:gd name="connsiteX329" fmla="*/ 624654 w 2820409"/>
                <a:gd name="connsiteY329" fmla="*/ 88063 h 160400"/>
                <a:gd name="connsiteX330" fmla="*/ 624654 w 2820409"/>
                <a:gd name="connsiteY330" fmla="*/ 89636 h 160400"/>
                <a:gd name="connsiteX331" fmla="*/ 610458 w 2820409"/>
                <a:gd name="connsiteY331" fmla="*/ 105361 h 160400"/>
                <a:gd name="connsiteX332" fmla="*/ 600993 w 2820409"/>
                <a:gd name="connsiteY332" fmla="*/ 97499 h 160400"/>
                <a:gd name="connsiteX333" fmla="*/ 571022 w 2820409"/>
                <a:gd name="connsiteY333" fmla="*/ 99071 h 160400"/>
                <a:gd name="connsiteX334" fmla="*/ 600993 w 2820409"/>
                <a:gd name="connsiteY334" fmla="*/ 127377 h 160400"/>
                <a:gd name="connsiteX335" fmla="*/ 626232 w 2820409"/>
                <a:gd name="connsiteY335" fmla="*/ 114797 h 160400"/>
                <a:gd name="connsiteX336" fmla="*/ 626232 w 2820409"/>
                <a:gd name="connsiteY336" fmla="*/ 114797 h 160400"/>
                <a:gd name="connsiteX337" fmla="*/ 626232 w 2820409"/>
                <a:gd name="connsiteY337" fmla="*/ 121087 h 160400"/>
                <a:gd name="connsiteX338" fmla="*/ 626232 w 2820409"/>
                <a:gd name="connsiteY338" fmla="*/ 125805 h 160400"/>
                <a:gd name="connsiteX339" fmla="*/ 653048 w 2820409"/>
                <a:gd name="connsiteY339" fmla="*/ 125805 h 160400"/>
                <a:gd name="connsiteX340" fmla="*/ 653048 w 2820409"/>
                <a:gd name="connsiteY340" fmla="*/ 70765 h 160400"/>
                <a:gd name="connsiteX341" fmla="*/ 612035 w 2820409"/>
                <a:gd name="connsiteY341" fmla="*/ 34596 h 160400"/>
                <a:gd name="connsiteX342" fmla="*/ 574177 w 2820409"/>
                <a:gd name="connsiteY342" fmla="*/ 45604 h 160400"/>
                <a:gd name="connsiteX343" fmla="*/ 585219 w 2820409"/>
                <a:gd name="connsiteY343" fmla="*/ 66048 h 160400"/>
                <a:gd name="connsiteX344" fmla="*/ 608880 w 2820409"/>
                <a:gd name="connsiteY344" fmla="*/ 58185 h 160400"/>
                <a:gd name="connsiteX345" fmla="*/ 621500 w 2820409"/>
                <a:gd name="connsiteY345" fmla="*/ 67620 h 160400"/>
                <a:gd name="connsiteX346" fmla="*/ 621500 w 2820409"/>
                <a:gd name="connsiteY346" fmla="*/ 69192 h 160400"/>
                <a:gd name="connsiteX347" fmla="*/ 619922 w 2820409"/>
                <a:gd name="connsiteY347" fmla="*/ 69192 h 160400"/>
                <a:gd name="connsiteX348" fmla="*/ 571022 w 2820409"/>
                <a:gd name="connsiteY348" fmla="*/ 99071 h 160400"/>
                <a:gd name="connsiteX349" fmla="*/ 511081 w 2820409"/>
                <a:gd name="connsiteY349" fmla="*/ 92781 h 160400"/>
                <a:gd name="connsiteX350" fmla="*/ 553671 w 2820409"/>
                <a:gd name="connsiteY350" fmla="*/ 125805 h 160400"/>
                <a:gd name="connsiteX351" fmla="*/ 561558 w 2820409"/>
                <a:gd name="connsiteY351" fmla="*/ 125805 h 160400"/>
                <a:gd name="connsiteX352" fmla="*/ 561558 w 2820409"/>
                <a:gd name="connsiteY352" fmla="*/ 100644 h 160400"/>
                <a:gd name="connsiteX353" fmla="*/ 558403 w 2820409"/>
                <a:gd name="connsiteY353" fmla="*/ 100644 h 160400"/>
                <a:gd name="connsiteX354" fmla="*/ 542629 w 2820409"/>
                <a:gd name="connsiteY354" fmla="*/ 89636 h 160400"/>
                <a:gd name="connsiteX355" fmla="*/ 542629 w 2820409"/>
                <a:gd name="connsiteY355" fmla="*/ 62902 h 160400"/>
                <a:gd name="connsiteX356" fmla="*/ 561558 w 2820409"/>
                <a:gd name="connsiteY356" fmla="*/ 62902 h 160400"/>
                <a:gd name="connsiteX357" fmla="*/ 561558 w 2820409"/>
                <a:gd name="connsiteY357" fmla="*/ 39314 h 160400"/>
                <a:gd name="connsiteX358" fmla="*/ 542629 w 2820409"/>
                <a:gd name="connsiteY358" fmla="*/ 39314 h 160400"/>
                <a:gd name="connsiteX359" fmla="*/ 542629 w 2820409"/>
                <a:gd name="connsiteY359" fmla="*/ 14153 h 160400"/>
                <a:gd name="connsiteX360" fmla="*/ 514236 w 2820409"/>
                <a:gd name="connsiteY360" fmla="*/ 14153 h 160400"/>
                <a:gd name="connsiteX361" fmla="*/ 514236 w 2820409"/>
                <a:gd name="connsiteY361" fmla="*/ 39314 h 160400"/>
                <a:gd name="connsiteX362" fmla="*/ 501616 w 2820409"/>
                <a:gd name="connsiteY362" fmla="*/ 39314 h 160400"/>
                <a:gd name="connsiteX363" fmla="*/ 501616 w 2820409"/>
                <a:gd name="connsiteY363" fmla="*/ 62902 h 160400"/>
                <a:gd name="connsiteX364" fmla="*/ 512658 w 2820409"/>
                <a:gd name="connsiteY364" fmla="*/ 62902 h 160400"/>
                <a:gd name="connsiteX365" fmla="*/ 511081 w 2820409"/>
                <a:gd name="connsiteY365" fmla="*/ 92781 h 160400"/>
                <a:gd name="connsiteX366" fmla="*/ 511081 w 2820409"/>
                <a:gd name="connsiteY366" fmla="*/ 92781 h 160400"/>
                <a:gd name="connsiteX367" fmla="*/ 432210 w 2820409"/>
                <a:gd name="connsiteY367" fmla="*/ 125805 h 160400"/>
                <a:gd name="connsiteX368" fmla="*/ 462181 w 2820409"/>
                <a:gd name="connsiteY368" fmla="*/ 125805 h 160400"/>
                <a:gd name="connsiteX369" fmla="*/ 462181 w 2820409"/>
                <a:gd name="connsiteY369" fmla="*/ 92781 h 160400"/>
                <a:gd name="connsiteX370" fmla="*/ 463759 w 2820409"/>
                <a:gd name="connsiteY370" fmla="*/ 80200 h 160400"/>
                <a:gd name="connsiteX371" fmla="*/ 487420 w 2820409"/>
                <a:gd name="connsiteY371" fmla="*/ 64475 h 160400"/>
                <a:gd name="connsiteX372" fmla="*/ 493729 w 2820409"/>
                <a:gd name="connsiteY372" fmla="*/ 64475 h 160400"/>
                <a:gd name="connsiteX373" fmla="*/ 493729 w 2820409"/>
                <a:gd name="connsiteY373" fmla="*/ 34596 h 160400"/>
                <a:gd name="connsiteX374" fmla="*/ 490575 w 2820409"/>
                <a:gd name="connsiteY374" fmla="*/ 34596 h 160400"/>
                <a:gd name="connsiteX375" fmla="*/ 462181 w 2820409"/>
                <a:gd name="connsiteY375" fmla="*/ 56612 h 160400"/>
                <a:gd name="connsiteX376" fmla="*/ 462181 w 2820409"/>
                <a:gd name="connsiteY376" fmla="*/ 56612 h 160400"/>
                <a:gd name="connsiteX377" fmla="*/ 462181 w 2820409"/>
                <a:gd name="connsiteY377" fmla="*/ 50322 h 160400"/>
                <a:gd name="connsiteX378" fmla="*/ 462181 w 2820409"/>
                <a:gd name="connsiteY378" fmla="*/ 34596 h 160400"/>
                <a:gd name="connsiteX379" fmla="*/ 433788 w 2820409"/>
                <a:gd name="connsiteY379" fmla="*/ 34596 h 160400"/>
                <a:gd name="connsiteX380" fmla="*/ 432210 w 2820409"/>
                <a:gd name="connsiteY380" fmla="*/ 125805 h 160400"/>
                <a:gd name="connsiteX381" fmla="*/ 432210 w 2820409"/>
                <a:gd name="connsiteY381" fmla="*/ 125805 h 160400"/>
                <a:gd name="connsiteX382" fmla="*/ 358072 w 2820409"/>
                <a:gd name="connsiteY382" fmla="*/ 97499 h 160400"/>
                <a:gd name="connsiteX383" fmla="*/ 378578 w 2820409"/>
                <a:gd name="connsiteY383" fmla="*/ 88063 h 160400"/>
                <a:gd name="connsiteX384" fmla="*/ 381733 w 2820409"/>
                <a:gd name="connsiteY384" fmla="*/ 88063 h 160400"/>
                <a:gd name="connsiteX385" fmla="*/ 381733 w 2820409"/>
                <a:gd name="connsiteY385" fmla="*/ 89636 h 160400"/>
                <a:gd name="connsiteX386" fmla="*/ 367537 w 2820409"/>
                <a:gd name="connsiteY386" fmla="*/ 105361 h 160400"/>
                <a:gd name="connsiteX387" fmla="*/ 358072 w 2820409"/>
                <a:gd name="connsiteY387" fmla="*/ 97499 h 160400"/>
                <a:gd name="connsiteX388" fmla="*/ 328101 w 2820409"/>
                <a:gd name="connsiteY388" fmla="*/ 99071 h 160400"/>
                <a:gd name="connsiteX389" fmla="*/ 358072 w 2820409"/>
                <a:gd name="connsiteY389" fmla="*/ 127377 h 160400"/>
                <a:gd name="connsiteX390" fmla="*/ 383311 w 2820409"/>
                <a:gd name="connsiteY390" fmla="*/ 114797 h 160400"/>
                <a:gd name="connsiteX391" fmla="*/ 383311 w 2820409"/>
                <a:gd name="connsiteY391" fmla="*/ 114797 h 160400"/>
                <a:gd name="connsiteX392" fmla="*/ 383311 w 2820409"/>
                <a:gd name="connsiteY392" fmla="*/ 121087 h 160400"/>
                <a:gd name="connsiteX393" fmla="*/ 383311 w 2820409"/>
                <a:gd name="connsiteY393" fmla="*/ 125805 h 160400"/>
                <a:gd name="connsiteX394" fmla="*/ 410127 w 2820409"/>
                <a:gd name="connsiteY394" fmla="*/ 125805 h 160400"/>
                <a:gd name="connsiteX395" fmla="*/ 410127 w 2820409"/>
                <a:gd name="connsiteY395" fmla="*/ 70765 h 160400"/>
                <a:gd name="connsiteX396" fmla="*/ 369114 w 2820409"/>
                <a:gd name="connsiteY396" fmla="*/ 34596 h 160400"/>
                <a:gd name="connsiteX397" fmla="*/ 331256 w 2820409"/>
                <a:gd name="connsiteY397" fmla="*/ 45604 h 160400"/>
                <a:gd name="connsiteX398" fmla="*/ 342298 w 2820409"/>
                <a:gd name="connsiteY398" fmla="*/ 66048 h 160400"/>
                <a:gd name="connsiteX399" fmla="*/ 365959 w 2820409"/>
                <a:gd name="connsiteY399" fmla="*/ 58185 h 160400"/>
                <a:gd name="connsiteX400" fmla="*/ 378578 w 2820409"/>
                <a:gd name="connsiteY400" fmla="*/ 67620 h 160400"/>
                <a:gd name="connsiteX401" fmla="*/ 378578 w 2820409"/>
                <a:gd name="connsiteY401" fmla="*/ 69192 h 160400"/>
                <a:gd name="connsiteX402" fmla="*/ 377001 w 2820409"/>
                <a:gd name="connsiteY402" fmla="*/ 69192 h 160400"/>
                <a:gd name="connsiteX403" fmla="*/ 328101 w 2820409"/>
                <a:gd name="connsiteY403" fmla="*/ 99071 h 160400"/>
                <a:gd name="connsiteX404" fmla="*/ 252386 w 2820409"/>
                <a:gd name="connsiteY404" fmla="*/ 81773 h 160400"/>
                <a:gd name="connsiteX405" fmla="*/ 269737 w 2820409"/>
                <a:gd name="connsiteY405" fmla="*/ 59757 h 160400"/>
                <a:gd name="connsiteX406" fmla="*/ 287089 w 2820409"/>
                <a:gd name="connsiteY406" fmla="*/ 81773 h 160400"/>
                <a:gd name="connsiteX407" fmla="*/ 269737 w 2820409"/>
                <a:gd name="connsiteY407" fmla="*/ 103789 h 160400"/>
                <a:gd name="connsiteX408" fmla="*/ 252386 w 2820409"/>
                <a:gd name="connsiteY408" fmla="*/ 81773 h 160400"/>
                <a:gd name="connsiteX409" fmla="*/ 223992 w 2820409"/>
                <a:gd name="connsiteY409" fmla="*/ 160401 h 160400"/>
                <a:gd name="connsiteX410" fmla="*/ 253963 w 2820409"/>
                <a:gd name="connsiteY410" fmla="*/ 160401 h 160400"/>
                <a:gd name="connsiteX411" fmla="*/ 253963 w 2820409"/>
                <a:gd name="connsiteY411" fmla="*/ 127377 h 160400"/>
                <a:gd name="connsiteX412" fmla="*/ 253963 w 2820409"/>
                <a:gd name="connsiteY412" fmla="*/ 119514 h 160400"/>
                <a:gd name="connsiteX413" fmla="*/ 253963 w 2820409"/>
                <a:gd name="connsiteY413" fmla="*/ 119514 h 160400"/>
                <a:gd name="connsiteX414" fmla="*/ 276047 w 2820409"/>
                <a:gd name="connsiteY414" fmla="*/ 127377 h 160400"/>
                <a:gd name="connsiteX415" fmla="*/ 317059 w 2820409"/>
                <a:gd name="connsiteY415" fmla="*/ 80200 h 160400"/>
                <a:gd name="connsiteX416" fmla="*/ 276047 w 2820409"/>
                <a:gd name="connsiteY416" fmla="*/ 33024 h 160400"/>
                <a:gd name="connsiteX417" fmla="*/ 249231 w 2820409"/>
                <a:gd name="connsiteY417" fmla="*/ 45604 h 160400"/>
                <a:gd name="connsiteX418" fmla="*/ 249231 w 2820409"/>
                <a:gd name="connsiteY418" fmla="*/ 45604 h 160400"/>
                <a:gd name="connsiteX419" fmla="*/ 249231 w 2820409"/>
                <a:gd name="connsiteY419" fmla="*/ 39314 h 160400"/>
                <a:gd name="connsiteX420" fmla="*/ 249231 w 2820409"/>
                <a:gd name="connsiteY420" fmla="*/ 34596 h 160400"/>
                <a:gd name="connsiteX421" fmla="*/ 222415 w 2820409"/>
                <a:gd name="connsiteY421" fmla="*/ 34596 h 160400"/>
                <a:gd name="connsiteX422" fmla="*/ 223992 w 2820409"/>
                <a:gd name="connsiteY422" fmla="*/ 160401 h 160400"/>
                <a:gd name="connsiteX423" fmla="*/ 223992 w 2820409"/>
                <a:gd name="connsiteY423" fmla="*/ 160401 h 160400"/>
                <a:gd name="connsiteX424" fmla="*/ 151431 w 2820409"/>
                <a:gd name="connsiteY424" fmla="*/ 69192 h 160400"/>
                <a:gd name="connsiteX425" fmla="*/ 165628 w 2820409"/>
                <a:gd name="connsiteY425" fmla="*/ 56612 h 160400"/>
                <a:gd name="connsiteX426" fmla="*/ 178247 w 2820409"/>
                <a:gd name="connsiteY426" fmla="*/ 69192 h 160400"/>
                <a:gd name="connsiteX427" fmla="*/ 151431 w 2820409"/>
                <a:gd name="connsiteY427" fmla="*/ 69192 h 160400"/>
                <a:gd name="connsiteX428" fmla="*/ 119883 w 2820409"/>
                <a:gd name="connsiteY428" fmla="*/ 80200 h 160400"/>
                <a:gd name="connsiteX429" fmla="*/ 168783 w 2820409"/>
                <a:gd name="connsiteY429" fmla="*/ 127377 h 160400"/>
                <a:gd name="connsiteX430" fmla="*/ 206641 w 2820409"/>
                <a:gd name="connsiteY430" fmla="*/ 114797 h 160400"/>
                <a:gd name="connsiteX431" fmla="*/ 195599 w 2820409"/>
                <a:gd name="connsiteY431" fmla="*/ 94353 h 160400"/>
                <a:gd name="connsiteX432" fmla="*/ 170360 w 2820409"/>
                <a:gd name="connsiteY432" fmla="*/ 103789 h 160400"/>
                <a:gd name="connsiteX433" fmla="*/ 149854 w 2820409"/>
                <a:gd name="connsiteY433" fmla="*/ 88063 h 160400"/>
                <a:gd name="connsiteX434" fmla="*/ 206641 w 2820409"/>
                <a:gd name="connsiteY434" fmla="*/ 88063 h 160400"/>
                <a:gd name="connsiteX435" fmla="*/ 206641 w 2820409"/>
                <a:gd name="connsiteY435" fmla="*/ 78628 h 160400"/>
                <a:gd name="connsiteX436" fmla="*/ 165628 w 2820409"/>
                <a:gd name="connsiteY436" fmla="*/ 36169 h 160400"/>
                <a:gd name="connsiteX437" fmla="*/ 119883 w 2820409"/>
                <a:gd name="connsiteY437" fmla="*/ 80200 h 160400"/>
                <a:gd name="connsiteX438" fmla="*/ 29971 w 2820409"/>
                <a:gd name="connsiteY438" fmla="*/ 99071 h 160400"/>
                <a:gd name="connsiteX439" fmla="*/ 29971 w 2820409"/>
                <a:gd name="connsiteY439" fmla="*/ 26734 h 160400"/>
                <a:gd name="connsiteX440" fmla="*/ 42590 w 2820409"/>
                <a:gd name="connsiteY440" fmla="*/ 26734 h 160400"/>
                <a:gd name="connsiteX441" fmla="*/ 77293 w 2820409"/>
                <a:gd name="connsiteY441" fmla="*/ 62902 h 160400"/>
                <a:gd name="connsiteX442" fmla="*/ 42590 w 2820409"/>
                <a:gd name="connsiteY442" fmla="*/ 99071 h 160400"/>
                <a:gd name="connsiteX443" fmla="*/ 29971 w 2820409"/>
                <a:gd name="connsiteY443" fmla="*/ 99071 h 160400"/>
                <a:gd name="connsiteX444" fmla="*/ 29971 w 2820409"/>
                <a:gd name="connsiteY444" fmla="*/ 99071 h 160400"/>
                <a:gd name="connsiteX445" fmla="*/ 0 w 2820409"/>
                <a:gd name="connsiteY445" fmla="*/ 125805 h 160400"/>
                <a:gd name="connsiteX446" fmla="*/ 44167 w 2820409"/>
                <a:gd name="connsiteY446" fmla="*/ 125805 h 160400"/>
                <a:gd name="connsiteX447" fmla="*/ 108841 w 2820409"/>
                <a:gd name="connsiteY447" fmla="*/ 62902 h 160400"/>
                <a:gd name="connsiteX448" fmla="*/ 44167 w 2820409"/>
                <a:gd name="connsiteY448" fmla="*/ 1573 h 160400"/>
                <a:gd name="connsiteX449" fmla="*/ 0 w 2820409"/>
                <a:gd name="connsiteY449" fmla="*/ 1573 h 160400"/>
                <a:gd name="connsiteX450" fmla="*/ 0 w 2820409"/>
                <a:gd name="connsiteY450" fmla="*/ 125805 h 160400"/>
                <a:gd name="connsiteX451" fmla="*/ 0 w 2820409"/>
                <a:gd name="connsiteY451" fmla="*/ 125805 h 1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</a:cxnLst>
              <a:rect l="l" t="t" r="r" b="b"/>
              <a:pathLst>
                <a:path w="2820409" h="160400">
                  <a:moveTo>
                    <a:pt x="2777819" y="91209"/>
                  </a:moveTo>
                  <a:cubicBezTo>
                    <a:pt x="2777819" y="121087"/>
                    <a:pt x="2795171" y="124232"/>
                    <a:pt x="2810945" y="124232"/>
                  </a:cubicBezTo>
                  <a:cubicBezTo>
                    <a:pt x="2815677" y="124232"/>
                    <a:pt x="2820409" y="124232"/>
                    <a:pt x="2820409" y="124232"/>
                  </a:cubicBezTo>
                  <a:lnTo>
                    <a:pt x="2820409" y="99071"/>
                  </a:lnTo>
                  <a:cubicBezTo>
                    <a:pt x="2820409" y="99071"/>
                    <a:pt x="2818832" y="99071"/>
                    <a:pt x="2817255" y="99071"/>
                  </a:cubicBezTo>
                  <a:cubicBezTo>
                    <a:pt x="2810945" y="99071"/>
                    <a:pt x="2809368" y="95926"/>
                    <a:pt x="2809368" y="88063"/>
                  </a:cubicBezTo>
                  <a:lnTo>
                    <a:pt x="2809368" y="1573"/>
                  </a:lnTo>
                  <a:lnTo>
                    <a:pt x="2779397" y="1573"/>
                  </a:lnTo>
                  <a:lnTo>
                    <a:pt x="2777819" y="91209"/>
                  </a:lnTo>
                  <a:lnTo>
                    <a:pt x="2777819" y="91209"/>
                  </a:lnTo>
                  <a:close/>
                  <a:moveTo>
                    <a:pt x="2727342" y="124232"/>
                  </a:moveTo>
                  <a:lnTo>
                    <a:pt x="2757313" y="124232"/>
                  </a:lnTo>
                  <a:lnTo>
                    <a:pt x="2757313" y="34596"/>
                  </a:lnTo>
                  <a:lnTo>
                    <a:pt x="2727342" y="34596"/>
                  </a:lnTo>
                  <a:lnTo>
                    <a:pt x="2727342" y="124232"/>
                  </a:lnTo>
                  <a:close/>
                  <a:moveTo>
                    <a:pt x="2727342" y="23588"/>
                  </a:moveTo>
                  <a:lnTo>
                    <a:pt x="2757313" y="23588"/>
                  </a:lnTo>
                  <a:lnTo>
                    <a:pt x="2757313" y="0"/>
                  </a:lnTo>
                  <a:lnTo>
                    <a:pt x="2727342" y="0"/>
                  </a:lnTo>
                  <a:lnTo>
                    <a:pt x="2727342" y="23588"/>
                  </a:lnTo>
                  <a:close/>
                  <a:moveTo>
                    <a:pt x="2616923" y="124232"/>
                  </a:moveTo>
                  <a:lnTo>
                    <a:pt x="2646894" y="124232"/>
                  </a:lnTo>
                  <a:lnTo>
                    <a:pt x="2646894" y="84918"/>
                  </a:lnTo>
                  <a:cubicBezTo>
                    <a:pt x="2646894" y="80200"/>
                    <a:pt x="2646894" y="77055"/>
                    <a:pt x="2648472" y="72338"/>
                  </a:cubicBezTo>
                  <a:cubicBezTo>
                    <a:pt x="2651627" y="64475"/>
                    <a:pt x="2656359" y="59757"/>
                    <a:pt x="2665823" y="59757"/>
                  </a:cubicBezTo>
                  <a:cubicBezTo>
                    <a:pt x="2672133" y="59757"/>
                    <a:pt x="2675288" y="62902"/>
                    <a:pt x="2675288" y="72338"/>
                  </a:cubicBezTo>
                  <a:lnTo>
                    <a:pt x="2675288" y="124232"/>
                  </a:lnTo>
                  <a:lnTo>
                    <a:pt x="2705259" y="124232"/>
                  </a:lnTo>
                  <a:lnTo>
                    <a:pt x="2705259" y="66048"/>
                  </a:lnTo>
                  <a:cubicBezTo>
                    <a:pt x="2705259" y="40887"/>
                    <a:pt x="2691062" y="33024"/>
                    <a:pt x="2673710" y="33024"/>
                  </a:cubicBezTo>
                  <a:cubicBezTo>
                    <a:pt x="2657936" y="33024"/>
                    <a:pt x="2650049" y="40887"/>
                    <a:pt x="2645317" y="48749"/>
                  </a:cubicBezTo>
                  <a:lnTo>
                    <a:pt x="2645317" y="48749"/>
                  </a:lnTo>
                  <a:cubicBezTo>
                    <a:pt x="2645317" y="48749"/>
                    <a:pt x="2645317" y="45604"/>
                    <a:pt x="2645317" y="42459"/>
                  </a:cubicBezTo>
                  <a:lnTo>
                    <a:pt x="2645317" y="34596"/>
                  </a:lnTo>
                  <a:lnTo>
                    <a:pt x="2616923" y="34596"/>
                  </a:lnTo>
                  <a:lnTo>
                    <a:pt x="2616923" y="124232"/>
                  </a:lnTo>
                  <a:lnTo>
                    <a:pt x="2616923" y="124232"/>
                  </a:lnTo>
                  <a:close/>
                  <a:moveTo>
                    <a:pt x="2544363" y="67620"/>
                  </a:moveTo>
                  <a:cubicBezTo>
                    <a:pt x="2545940" y="61330"/>
                    <a:pt x="2550672" y="55039"/>
                    <a:pt x="2558559" y="55039"/>
                  </a:cubicBezTo>
                  <a:cubicBezTo>
                    <a:pt x="2564869" y="55039"/>
                    <a:pt x="2571179" y="61330"/>
                    <a:pt x="2571179" y="67620"/>
                  </a:cubicBezTo>
                  <a:lnTo>
                    <a:pt x="2544363" y="67620"/>
                  </a:lnTo>
                  <a:close/>
                  <a:moveTo>
                    <a:pt x="2512815" y="80200"/>
                  </a:moveTo>
                  <a:cubicBezTo>
                    <a:pt x="2512815" y="103789"/>
                    <a:pt x="2530166" y="127377"/>
                    <a:pt x="2561714" y="127377"/>
                  </a:cubicBezTo>
                  <a:cubicBezTo>
                    <a:pt x="2585375" y="127377"/>
                    <a:pt x="2599572" y="114797"/>
                    <a:pt x="2599572" y="114797"/>
                  </a:cubicBezTo>
                  <a:lnTo>
                    <a:pt x="2588530" y="94353"/>
                  </a:lnTo>
                  <a:cubicBezTo>
                    <a:pt x="2588530" y="94353"/>
                    <a:pt x="2575911" y="103789"/>
                    <a:pt x="2563292" y="103789"/>
                  </a:cubicBezTo>
                  <a:cubicBezTo>
                    <a:pt x="2553827" y="103789"/>
                    <a:pt x="2544363" y="99071"/>
                    <a:pt x="2542785" y="88063"/>
                  </a:cubicBezTo>
                  <a:lnTo>
                    <a:pt x="2599572" y="88063"/>
                  </a:lnTo>
                  <a:cubicBezTo>
                    <a:pt x="2599572" y="88063"/>
                    <a:pt x="2599572" y="81773"/>
                    <a:pt x="2599572" y="78628"/>
                  </a:cubicBezTo>
                  <a:cubicBezTo>
                    <a:pt x="2599572" y="53467"/>
                    <a:pt x="2585375" y="36169"/>
                    <a:pt x="2558559" y="36169"/>
                  </a:cubicBezTo>
                  <a:cubicBezTo>
                    <a:pt x="2530166" y="33024"/>
                    <a:pt x="2512815" y="53467"/>
                    <a:pt x="2512815" y="80200"/>
                  </a:cubicBezTo>
                  <a:moveTo>
                    <a:pt x="2441831" y="124232"/>
                  </a:moveTo>
                  <a:lnTo>
                    <a:pt x="2478112" y="124232"/>
                  </a:lnTo>
                  <a:lnTo>
                    <a:pt x="2508082" y="34596"/>
                  </a:lnTo>
                  <a:lnTo>
                    <a:pt x="2476534" y="34596"/>
                  </a:lnTo>
                  <a:lnTo>
                    <a:pt x="2462337" y="81773"/>
                  </a:lnTo>
                  <a:cubicBezTo>
                    <a:pt x="2460760" y="88063"/>
                    <a:pt x="2459182" y="97499"/>
                    <a:pt x="2459182" y="97499"/>
                  </a:cubicBezTo>
                  <a:lnTo>
                    <a:pt x="2459182" y="97499"/>
                  </a:lnTo>
                  <a:cubicBezTo>
                    <a:pt x="2459182" y="97499"/>
                    <a:pt x="2457605" y="88063"/>
                    <a:pt x="2456028" y="81773"/>
                  </a:cubicBezTo>
                  <a:lnTo>
                    <a:pt x="2441831" y="34596"/>
                  </a:lnTo>
                  <a:lnTo>
                    <a:pt x="2410283" y="34596"/>
                  </a:lnTo>
                  <a:lnTo>
                    <a:pt x="2441831" y="124232"/>
                  </a:lnTo>
                  <a:close/>
                  <a:moveTo>
                    <a:pt x="2310906" y="92781"/>
                  </a:moveTo>
                  <a:cubicBezTo>
                    <a:pt x="2310906" y="117942"/>
                    <a:pt x="2325103" y="125805"/>
                    <a:pt x="2342454" y="125805"/>
                  </a:cubicBezTo>
                  <a:cubicBezTo>
                    <a:pt x="2355074" y="125805"/>
                    <a:pt x="2366115" y="119514"/>
                    <a:pt x="2370848" y="110079"/>
                  </a:cubicBezTo>
                  <a:lnTo>
                    <a:pt x="2370848" y="110079"/>
                  </a:lnTo>
                  <a:cubicBezTo>
                    <a:pt x="2370848" y="110079"/>
                    <a:pt x="2370848" y="113224"/>
                    <a:pt x="2370848" y="116369"/>
                  </a:cubicBezTo>
                  <a:lnTo>
                    <a:pt x="2370848" y="124232"/>
                  </a:lnTo>
                  <a:lnTo>
                    <a:pt x="2399241" y="124232"/>
                  </a:lnTo>
                  <a:lnTo>
                    <a:pt x="2399241" y="34596"/>
                  </a:lnTo>
                  <a:lnTo>
                    <a:pt x="2369270" y="34596"/>
                  </a:lnTo>
                  <a:lnTo>
                    <a:pt x="2369270" y="73910"/>
                  </a:lnTo>
                  <a:cubicBezTo>
                    <a:pt x="2369270" y="88063"/>
                    <a:pt x="2362961" y="99071"/>
                    <a:pt x="2350341" y="99071"/>
                  </a:cubicBezTo>
                  <a:cubicBezTo>
                    <a:pt x="2344032" y="99071"/>
                    <a:pt x="2340877" y="95926"/>
                    <a:pt x="2340877" y="86491"/>
                  </a:cubicBezTo>
                  <a:lnTo>
                    <a:pt x="2340877" y="34596"/>
                  </a:lnTo>
                  <a:lnTo>
                    <a:pt x="2310906" y="34596"/>
                  </a:lnTo>
                  <a:lnTo>
                    <a:pt x="2310906" y="92781"/>
                  </a:lnTo>
                  <a:lnTo>
                    <a:pt x="2310906" y="92781"/>
                  </a:lnTo>
                  <a:close/>
                  <a:moveTo>
                    <a:pt x="2205220" y="86491"/>
                  </a:moveTo>
                  <a:cubicBezTo>
                    <a:pt x="2205220" y="113224"/>
                    <a:pt x="2225726" y="125805"/>
                    <a:pt x="2246232" y="125805"/>
                  </a:cubicBezTo>
                  <a:cubicBezTo>
                    <a:pt x="2266738" y="125805"/>
                    <a:pt x="2287245" y="113224"/>
                    <a:pt x="2287245" y="86491"/>
                  </a:cubicBezTo>
                  <a:lnTo>
                    <a:pt x="2287245" y="1573"/>
                  </a:lnTo>
                  <a:lnTo>
                    <a:pt x="2224148" y="1573"/>
                  </a:lnTo>
                  <a:lnTo>
                    <a:pt x="2224148" y="26734"/>
                  </a:lnTo>
                  <a:lnTo>
                    <a:pt x="2257274" y="26734"/>
                  </a:lnTo>
                  <a:lnTo>
                    <a:pt x="2257274" y="86491"/>
                  </a:lnTo>
                  <a:cubicBezTo>
                    <a:pt x="2257274" y="95926"/>
                    <a:pt x="2252542" y="99071"/>
                    <a:pt x="2246232" y="99071"/>
                  </a:cubicBezTo>
                  <a:cubicBezTo>
                    <a:pt x="2243077" y="99071"/>
                    <a:pt x="2239923" y="97499"/>
                    <a:pt x="2236768" y="94353"/>
                  </a:cubicBezTo>
                  <a:cubicBezTo>
                    <a:pt x="2235190" y="92781"/>
                    <a:pt x="2235190" y="88063"/>
                    <a:pt x="2235190" y="83346"/>
                  </a:cubicBezTo>
                  <a:lnTo>
                    <a:pt x="2235190" y="77055"/>
                  </a:lnTo>
                  <a:lnTo>
                    <a:pt x="2205220" y="77055"/>
                  </a:lnTo>
                  <a:lnTo>
                    <a:pt x="2205220" y="86491"/>
                  </a:lnTo>
                  <a:lnTo>
                    <a:pt x="2205220" y="86491"/>
                  </a:lnTo>
                  <a:close/>
                  <a:moveTo>
                    <a:pt x="2099533" y="95926"/>
                  </a:moveTo>
                  <a:cubicBezTo>
                    <a:pt x="2099533" y="88063"/>
                    <a:pt x="2110575" y="86491"/>
                    <a:pt x="2120039" y="86491"/>
                  </a:cubicBezTo>
                  <a:lnTo>
                    <a:pt x="2123194" y="86491"/>
                  </a:lnTo>
                  <a:lnTo>
                    <a:pt x="2123194" y="88063"/>
                  </a:lnTo>
                  <a:cubicBezTo>
                    <a:pt x="2123194" y="95926"/>
                    <a:pt x="2116884" y="103789"/>
                    <a:pt x="2108997" y="103789"/>
                  </a:cubicBezTo>
                  <a:cubicBezTo>
                    <a:pt x="2101110" y="103789"/>
                    <a:pt x="2099533" y="100644"/>
                    <a:pt x="2099533" y="95926"/>
                  </a:cubicBezTo>
                  <a:moveTo>
                    <a:pt x="2069562" y="97499"/>
                  </a:moveTo>
                  <a:cubicBezTo>
                    <a:pt x="2069562" y="114797"/>
                    <a:pt x="2083759" y="125805"/>
                    <a:pt x="2099533" y="125805"/>
                  </a:cubicBezTo>
                  <a:cubicBezTo>
                    <a:pt x="2118462" y="125805"/>
                    <a:pt x="2124772" y="113224"/>
                    <a:pt x="2124772" y="113224"/>
                  </a:cubicBezTo>
                  <a:lnTo>
                    <a:pt x="2124772" y="113224"/>
                  </a:lnTo>
                  <a:cubicBezTo>
                    <a:pt x="2124772" y="113224"/>
                    <a:pt x="2124772" y="116369"/>
                    <a:pt x="2124772" y="119514"/>
                  </a:cubicBezTo>
                  <a:lnTo>
                    <a:pt x="2124772" y="124232"/>
                  </a:lnTo>
                  <a:lnTo>
                    <a:pt x="2151587" y="124232"/>
                  </a:lnTo>
                  <a:lnTo>
                    <a:pt x="2151587" y="69192"/>
                  </a:lnTo>
                  <a:cubicBezTo>
                    <a:pt x="2151587" y="47177"/>
                    <a:pt x="2135813" y="33024"/>
                    <a:pt x="2110575" y="33024"/>
                  </a:cubicBezTo>
                  <a:cubicBezTo>
                    <a:pt x="2088491" y="33024"/>
                    <a:pt x="2072717" y="44032"/>
                    <a:pt x="2072717" y="44032"/>
                  </a:cubicBezTo>
                  <a:lnTo>
                    <a:pt x="2083759" y="64475"/>
                  </a:lnTo>
                  <a:cubicBezTo>
                    <a:pt x="2083759" y="64475"/>
                    <a:pt x="2096378" y="56612"/>
                    <a:pt x="2107420" y="56612"/>
                  </a:cubicBezTo>
                  <a:cubicBezTo>
                    <a:pt x="2115307" y="56612"/>
                    <a:pt x="2120039" y="58185"/>
                    <a:pt x="2120039" y="66048"/>
                  </a:cubicBezTo>
                  <a:lnTo>
                    <a:pt x="2120039" y="67620"/>
                  </a:lnTo>
                  <a:lnTo>
                    <a:pt x="2118462" y="67620"/>
                  </a:lnTo>
                  <a:cubicBezTo>
                    <a:pt x="2107420" y="69192"/>
                    <a:pt x="2069562" y="72338"/>
                    <a:pt x="2069562" y="97499"/>
                  </a:cubicBezTo>
                  <a:moveTo>
                    <a:pt x="2023817" y="124232"/>
                  </a:moveTo>
                  <a:lnTo>
                    <a:pt x="2053788" y="124232"/>
                  </a:lnTo>
                  <a:lnTo>
                    <a:pt x="2053788" y="34596"/>
                  </a:lnTo>
                  <a:lnTo>
                    <a:pt x="2023817" y="34596"/>
                  </a:lnTo>
                  <a:lnTo>
                    <a:pt x="2023817" y="124232"/>
                  </a:lnTo>
                  <a:close/>
                  <a:moveTo>
                    <a:pt x="2023817" y="23588"/>
                  </a:moveTo>
                  <a:lnTo>
                    <a:pt x="2053788" y="23588"/>
                  </a:lnTo>
                  <a:lnTo>
                    <a:pt x="2053788" y="0"/>
                  </a:lnTo>
                  <a:lnTo>
                    <a:pt x="2023817" y="0"/>
                  </a:lnTo>
                  <a:lnTo>
                    <a:pt x="2023817" y="23588"/>
                  </a:lnTo>
                  <a:close/>
                  <a:moveTo>
                    <a:pt x="1921286" y="80200"/>
                  </a:moveTo>
                  <a:cubicBezTo>
                    <a:pt x="1921286" y="105361"/>
                    <a:pt x="1938637" y="127377"/>
                    <a:pt x="1971763" y="127377"/>
                  </a:cubicBezTo>
                  <a:cubicBezTo>
                    <a:pt x="1997001" y="127377"/>
                    <a:pt x="2009620" y="113224"/>
                    <a:pt x="2009620" y="113224"/>
                  </a:cubicBezTo>
                  <a:lnTo>
                    <a:pt x="1998579" y="92781"/>
                  </a:lnTo>
                  <a:cubicBezTo>
                    <a:pt x="1998579" y="92781"/>
                    <a:pt x="1985959" y="103789"/>
                    <a:pt x="1973340" y="103789"/>
                  </a:cubicBezTo>
                  <a:cubicBezTo>
                    <a:pt x="1957566" y="103789"/>
                    <a:pt x="1951256" y="92781"/>
                    <a:pt x="1951256" y="81773"/>
                  </a:cubicBezTo>
                  <a:cubicBezTo>
                    <a:pt x="1951256" y="70765"/>
                    <a:pt x="1957566" y="59757"/>
                    <a:pt x="1973340" y="59757"/>
                  </a:cubicBezTo>
                  <a:cubicBezTo>
                    <a:pt x="1985959" y="59757"/>
                    <a:pt x="1993846" y="67620"/>
                    <a:pt x="1993846" y="67620"/>
                  </a:cubicBezTo>
                  <a:lnTo>
                    <a:pt x="2006466" y="47177"/>
                  </a:lnTo>
                  <a:cubicBezTo>
                    <a:pt x="2006466" y="47177"/>
                    <a:pt x="1995424" y="33024"/>
                    <a:pt x="1970185" y="33024"/>
                  </a:cubicBezTo>
                  <a:cubicBezTo>
                    <a:pt x="1938637" y="33024"/>
                    <a:pt x="1921286" y="56612"/>
                    <a:pt x="1921286" y="80200"/>
                  </a:cubicBezTo>
                  <a:moveTo>
                    <a:pt x="1875541" y="124232"/>
                  </a:moveTo>
                  <a:lnTo>
                    <a:pt x="1905512" y="124232"/>
                  </a:lnTo>
                  <a:lnTo>
                    <a:pt x="1905512" y="34596"/>
                  </a:lnTo>
                  <a:lnTo>
                    <a:pt x="1875541" y="34596"/>
                  </a:lnTo>
                  <a:lnTo>
                    <a:pt x="1875541" y="124232"/>
                  </a:lnTo>
                  <a:close/>
                  <a:moveTo>
                    <a:pt x="1875541" y="23588"/>
                  </a:moveTo>
                  <a:lnTo>
                    <a:pt x="1905512" y="23588"/>
                  </a:lnTo>
                  <a:lnTo>
                    <a:pt x="1905512" y="0"/>
                  </a:lnTo>
                  <a:lnTo>
                    <a:pt x="1875541" y="0"/>
                  </a:lnTo>
                  <a:lnTo>
                    <a:pt x="1875541" y="23588"/>
                  </a:lnTo>
                  <a:close/>
                  <a:moveTo>
                    <a:pt x="1807712" y="91209"/>
                  </a:moveTo>
                  <a:cubicBezTo>
                    <a:pt x="1807712" y="121087"/>
                    <a:pt x="1836105" y="124232"/>
                    <a:pt x="1848725" y="124232"/>
                  </a:cubicBezTo>
                  <a:cubicBezTo>
                    <a:pt x="1853457" y="124232"/>
                    <a:pt x="1856612" y="124232"/>
                    <a:pt x="1856612" y="124232"/>
                  </a:cubicBezTo>
                  <a:lnTo>
                    <a:pt x="1856612" y="99071"/>
                  </a:lnTo>
                  <a:cubicBezTo>
                    <a:pt x="1856612" y="99071"/>
                    <a:pt x="1855034" y="99071"/>
                    <a:pt x="1853457" y="99071"/>
                  </a:cubicBezTo>
                  <a:cubicBezTo>
                    <a:pt x="1847147" y="99071"/>
                    <a:pt x="1837683" y="97499"/>
                    <a:pt x="1837683" y="88063"/>
                  </a:cubicBezTo>
                  <a:lnTo>
                    <a:pt x="1837683" y="61330"/>
                  </a:lnTo>
                  <a:lnTo>
                    <a:pt x="1856612" y="61330"/>
                  </a:lnTo>
                  <a:lnTo>
                    <a:pt x="1856612" y="37741"/>
                  </a:lnTo>
                  <a:lnTo>
                    <a:pt x="1837683" y="37741"/>
                  </a:lnTo>
                  <a:lnTo>
                    <a:pt x="1837683" y="12581"/>
                  </a:lnTo>
                  <a:lnTo>
                    <a:pt x="1807712" y="12581"/>
                  </a:lnTo>
                  <a:lnTo>
                    <a:pt x="1807712" y="37741"/>
                  </a:lnTo>
                  <a:lnTo>
                    <a:pt x="1795093" y="37741"/>
                  </a:lnTo>
                  <a:lnTo>
                    <a:pt x="1795093" y="61330"/>
                  </a:lnTo>
                  <a:lnTo>
                    <a:pt x="1806135" y="61330"/>
                  </a:lnTo>
                  <a:lnTo>
                    <a:pt x="1807712" y="91209"/>
                  </a:lnTo>
                  <a:lnTo>
                    <a:pt x="1807712" y="91209"/>
                  </a:lnTo>
                  <a:close/>
                  <a:moveTo>
                    <a:pt x="1714645" y="113224"/>
                  </a:moveTo>
                  <a:cubicBezTo>
                    <a:pt x="1714645" y="113224"/>
                    <a:pt x="1728842" y="125805"/>
                    <a:pt x="1750925" y="125805"/>
                  </a:cubicBezTo>
                  <a:cubicBezTo>
                    <a:pt x="1773009" y="125805"/>
                    <a:pt x="1787206" y="113224"/>
                    <a:pt x="1787206" y="97499"/>
                  </a:cubicBezTo>
                  <a:cubicBezTo>
                    <a:pt x="1787206" y="69192"/>
                    <a:pt x="1746193" y="67620"/>
                    <a:pt x="1746193" y="61330"/>
                  </a:cubicBezTo>
                  <a:cubicBezTo>
                    <a:pt x="1746193" y="58185"/>
                    <a:pt x="1750925" y="56612"/>
                    <a:pt x="1755658" y="56612"/>
                  </a:cubicBezTo>
                  <a:cubicBezTo>
                    <a:pt x="1768277" y="56612"/>
                    <a:pt x="1776164" y="64475"/>
                    <a:pt x="1776164" y="64475"/>
                  </a:cubicBezTo>
                  <a:lnTo>
                    <a:pt x="1785628" y="42459"/>
                  </a:lnTo>
                  <a:cubicBezTo>
                    <a:pt x="1785628" y="42459"/>
                    <a:pt x="1774586" y="33024"/>
                    <a:pt x="1754080" y="33024"/>
                  </a:cubicBezTo>
                  <a:cubicBezTo>
                    <a:pt x="1733574" y="33024"/>
                    <a:pt x="1717800" y="44032"/>
                    <a:pt x="1717800" y="59757"/>
                  </a:cubicBezTo>
                  <a:cubicBezTo>
                    <a:pt x="1717800" y="89636"/>
                    <a:pt x="1758812" y="89636"/>
                    <a:pt x="1758812" y="97499"/>
                  </a:cubicBezTo>
                  <a:cubicBezTo>
                    <a:pt x="1758812" y="100644"/>
                    <a:pt x="1754080" y="102216"/>
                    <a:pt x="1749348" y="102216"/>
                  </a:cubicBezTo>
                  <a:cubicBezTo>
                    <a:pt x="1736729" y="102216"/>
                    <a:pt x="1727264" y="92781"/>
                    <a:pt x="1727264" y="92781"/>
                  </a:cubicBezTo>
                  <a:lnTo>
                    <a:pt x="1714645" y="113224"/>
                  </a:lnTo>
                  <a:lnTo>
                    <a:pt x="1714645" y="113224"/>
                  </a:lnTo>
                  <a:close/>
                  <a:moveTo>
                    <a:pt x="1610536" y="92781"/>
                  </a:moveTo>
                  <a:cubicBezTo>
                    <a:pt x="1610536" y="117942"/>
                    <a:pt x="1624733" y="125805"/>
                    <a:pt x="1642084" y="125805"/>
                  </a:cubicBezTo>
                  <a:cubicBezTo>
                    <a:pt x="1654703" y="125805"/>
                    <a:pt x="1665745" y="119514"/>
                    <a:pt x="1670477" y="110079"/>
                  </a:cubicBezTo>
                  <a:lnTo>
                    <a:pt x="1670477" y="110079"/>
                  </a:lnTo>
                  <a:cubicBezTo>
                    <a:pt x="1670477" y="110079"/>
                    <a:pt x="1670477" y="113224"/>
                    <a:pt x="1670477" y="116369"/>
                  </a:cubicBezTo>
                  <a:lnTo>
                    <a:pt x="1670477" y="124232"/>
                  </a:lnTo>
                  <a:lnTo>
                    <a:pt x="1698871" y="124232"/>
                  </a:lnTo>
                  <a:lnTo>
                    <a:pt x="1698871" y="34596"/>
                  </a:lnTo>
                  <a:lnTo>
                    <a:pt x="1668900" y="34596"/>
                  </a:lnTo>
                  <a:lnTo>
                    <a:pt x="1668900" y="73910"/>
                  </a:lnTo>
                  <a:cubicBezTo>
                    <a:pt x="1668900" y="88063"/>
                    <a:pt x="1662590" y="99071"/>
                    <a:pt x="1649971" y="99071"/>
                  </a:cubicBezTo>
                  <a:cubicBezTo>
                    <a:pt x="1643661" y="99071"/>
                    <a:pt x="1640507" y="95926"/>
                    <a:pt x="1640507" y="86491"/>
                  </a:cubicBezTo>
                  <a:lnTo>
                    <a:pt x="1640507" y="34596"/>
                  </a:lnTo>
                  <a:lnTo>
                    <a:pt x="1610536" y="34596"/>
                  </a:lnTo>
                  <a:lnTo>
                    <a:pt x="1610536" y="92781"/>
                  </a:lnTo>
                  <a:lnTo>
                    <a:pt x="1610536" y="92781"/>
                  </a:lnTo>
                  <a:close/>
                  <a:moveTo>
                    <a:pt x="1504849" y="86491"/>
                  </a:moveTo>
                  <a:cubicBezTo>
                    <a:pt x="1504849" y="113224"/>
                    <a:pt x="1525356" y="125805"/>
                    <a:pt x="1545862" y="125805"/>
                  </a:cubicBezTo>
                  <a:cubicBezTo>
                    <a:pt x="1566368" y="125805"/>
                    <a:pt x="1586875" y="113224"/>
                    <a:pt x="1586875" y="86491"/>
                  </a:cubicBezTo>
                  <a:lnTo>
                    <a:pt x="1586875" y="1573"/>
                  </a:lnTo>
                  <a:lnTo>
                    <a:pt x="1523778" y="1573"/>
                  </a:lnTo>
                  <a:lnTo>
                    <a:pt x="1523778" y="26734"/>
                  </a:lnTo>
                  <a:lnTo>
                    <a:pt x="1556904" y="26734"/>
                  </a:lnTo>
                  <a:lnTo>
                    <a:pt x="1556904" y="86491"/>
                  </a:lnTo>
                  <a:cubicBezTo>
                    <a:pt x="1556904" y="95926"/>
                    <a:pt x="1552172" y="99071"/>
                    <a:pt x="1545862" y="99071"/>
                  </a:cubicBezTo>
                  <a:cubicBezTo>
                    <a:pt x="1542707" y="99071"/>
                    <a:pt x="1539552" y="97499"/>
                    <a:pt x="1536397" y="94353"/>
                  </a:cubicBezTo>
                  <a:cubicBezTo>
                    <a:pt x="1534820" y="92781"/>
                    <a:pt x="1534820" y="88063"/>
                    <a:pt x="1534820" y="83346"/>
                  </a:cubicBezTo>
                  <a:lnTo>
                    <a:pt x="1534820" y="77055"/>
                  </a:lnTo>
                  <a:lnTo>
                    <a:pt x="1504849" y="77055"/>
                  </a:lnTo>
                  <a:lnTo>
                    <a:pt x="1504849" y="86491"/>
                  </a:lnTo>
                  <a:lnTo>
                    <a:pt x="1504849" y="86491"/>
                  </a:lnTo>
                  <a:close/>
                  <a:moveTo>
                    <a:pt x="1400740" y="69192"/>
                  </a:moveTo>
                  <a:cubicBezTo>
                    <a:pt x="1402318" y="62902"/>
                    <a:pt x="1407050" y="56612"/>
                    <a:pt x="1414937" y="56612"/>
                  </a:cubicBezTo>
                  <a:cubicBezTo>
                    <a:pt x="1421247" y="56612"/>
                    <a:pt x="1427556" y="62902"/>
                    <a:pt x="1427556" y="69192"/>
                  </a:cubicBezTo>
                  <a:lnTo>
                    <a:pt x="1400740" y="69192"/>
                  </a:lnTo>
                  <a:close/>
                  <a:moveTo>
                    <a:pt x="1369192" y="80200"/>
                  </a:moveTo>
                  <a:cubicBezTo>
                    <a:pt x="1369192" y="103789"/>
                    <a:pt x="1386543" y="127377"/>
                    <a:pt x="1418092" y="127377"/>
                  </a:cubicBezTo>
                  <a:cubicBezTo>
                    <a:pt x="1441753" y="127377"/>
                    <a:pt x="1455950" y="114797"/>
                    <a:pt x="1455950" y="114797"/>
                  </a:cubicBezTo>
                  <a:lnTo>
                    <a:pt x="1444908" y="94353"/>
                  </a:lnTo>
                  <a:cubicBezTo>
                    <a:pt x="1444908" y="94353"/>
                    <a:pt x="1432289" y="103789"/>
                    <a:pt x="1419669" y="103789"/>
                  </a:cubicBezTo>
                  <a:cubicBezTo>
                    <a:pt x="1410205" y="103789"/>
                    <a:pt x="1400740" y="99071"/>
                    <a:pt x="1399163" y="88063"/>
                  </a:cubicBezTo>
                  <a:lnTo>
                    <a:pt x="1455950" y="88063"/>
                  </a:lnTo>
                  <a:cubicBezTo>
                    <a:pt x="1455950" y="88063"/>
                    <a:pt x="1455950" y="81773"/>
                    <a:pt x="1455950" y="78628"/>
                  </a:cubicBezTo>
                  <a:cubicBezTo>
                    <a:pt x="1455950" y="53467"/>
                    <a:pt x="1441753" y="36169"/>
                    <a:pt x="1414937" y="36169"/>
                  </a:cubicBezTo>
                  <a:cubicBezTo>
                    <a:pt x="1386543" y="33024"/>
                    <a:pt x="1369192" y="53467"/>
                    <a:pt x="1369192" y="80200"/>
                  </a:cubicBezTo>
                  <a:moveTo>
                    <a:pt x="1288744" y="80200"/>
                  </a:moveTo>
                  <a:cubicBezTo>
                    <a:pt x="1288744" y="66048"/>
                    <a:pt x="1296631" y="58185"/>
                    <a:pt x="1306096" y="58185"/>
                  </a:cubicBezTo>
                  <a:cubicBezTo>
                    <a:pt x="1318715" y="58185"/>
                    <a:pt x="1323447" y="69192"/>
                    <a:pt x="1323447" y="80200"/>
                  </a:cubicBezTo>
                  <a:cubicBezTo>
                    <a:pt x="1323447" y="95926"/>
                    <a:pt x="1315560" y="102216"/>
                    <a:pt x="1306096" y="102216"/>
                  </a:cubicBezTo>
                  <a:cubicBezTo>
                    <a:pt x="1295054" y="102216"/>
                    <a:pt x="1288744" y="92781"/>
                    <a:pt x="1288744" y="80200"/>
                  </a:cubicBezTo>
                  <a:moveTo>
                    <a:pt x="1258773" y="80200"/>
                  </a:moveTo>
                  <a:cubicBezTo>
                    <a:pt x="1258773" y="108506"/>
                    <a:pt x="1274547" y="127377"/>
                    <a:pt x="1299786" y="127377"/>
                  </a:cubicBezTo>
                  <a:cubicBezTo>
                    <a:pt x="1318715" y="127377"/>
                    <a:pt x="1325025" y="114797"/>
                    <a:pt x="1325025" y="114797"/>
                  </a:cubicBezTo>
                  <a:lnTo>
                    <a:pt x="1325025" y="114797"/>
                  </a:lnTo>
                  <a:cubicBezTo>
                    <a:pt x="1325025" y="114797"/>
                    <a:pt x="1325025" y="116369"/>
                    <a:pt x="1325025" y="119514"/>
                  </a:cubicBezTo>
                  <a:lnTo>
                    <a:pt x="1325025" y="125805"/>
                  </a:lnTo>
                  <a:lnTo>
                    <a:pt x="1353418" y="125805"/>
                  </a:lnTo>
                  <a:lnTo>
                    <a:pt x="1353418" y="1573"/>
                  </a:lnTo>
                  <a:lnTo>
                    <a:pt x="1323447" y="1573"/>
                  </a:lnTo>
                  <a:lnTo>
                    <a:pt x="1323447" y="37741"/>
                  </a:lnTo>
                  <a:cubicBezTo>
                    <a:pt x="1323447" y="39314"/>
                    <a:pt x="1323447" y="40887"/>
                    <a:pt x="1323447" y="40887"/>
                  </a:cubicBezTo>
                  <a:lnTo>
                    <a:pt x="1323447" y="40887"/>
                  </a:lnTo>
                  <a:cubicBezTo>
                    <a:pt x="1323447" y="40887"/>
                    <a:pt x="1318715" y="33024"/>
                    <a:pt x="1299786" y="33024"/>
                  </a:cubicBezTo>
                  <a:cubicBezTo>
                    <a:pt x="1276125" y="33024"/>
                    <a:pt x="1258773" y="51895"/>
                    <a:pt x="1258773" y="80200"/>
                  </a:cubicBezTo>
                  <a:moveTo>
                    <a:pt x="1138890" y="80200"/>
                  </a:moveTo>
                  <a:cubicBezTo>
                    <a:pt x="1138890" y="66048"/>
                    <a:pt x="1148355" y="58185"/>
                    <a:pt x="1159397" y="58185"/>
                  </a:cubicBezTo>
                  <a:cubicBezTo>
                    <a:pt x="1170438" y="58185"/>
                    <a:pt x="1179903" y="66048"/>
                    <a:pt x="1179903" y="80200"/>
                  </a:cubicBezTo>
                  <a:cubicBezTo>
                    <a:pt x="1179903" y="94353"/>
                    <a:pt x="1170438" y="102216"/>
                    <a:pt x="1159397" y="102216"/>
                  </a:cubicBezTo>
                  <a:cubicBezTo>
                    <a:pt x="1148355" y="102216"/>
                    <a:pt x="1138890" y="94353"/>
                    <a:pt x="1138890" y="80200"/>
                  </a:cubicBezTo>
                  <a:moveTo>
                    <a:pt x="1107342" y="80200"/>
                  </a:moveTo>
                  <a:cubicBezTo>
                    <a:pt x="1107342" y="108506"/>
                    <a:pt x="1129426" y="127377"/>
                    <a:pt x="1157819" y="127377"/>
                  </a:cubicBezTo>
                  <a:cubicBezTo>
                    <a:pt x="1186212" y="127377"/>
                    <a:pt x="1208296" y="108506"/>
                    <a:pt x="1208296" y="80200"/>
                  </a:cubicBezTo>
                  <a:cubicBezTo>
                    <a:pt x="1208296" y="51895"/>
                    <a:pt x="1186212" y="33024"/>
                    <a:pt x="1157819" y="33024"/>
                  </a:cubicBezTo>
                  <a:cubicBezTo>
                    <a:pt x="1129426" y="33024"/>
                    <a:pt x="1107342" y="51895"/>
                    <a:pt x="1107342" y="80200"/>
                  </a:cubicBezTo>
                  <a:moveTo>
                    <a:pt x="1047400" y="92781"/>
                  </a:moveTo>
                  <a:cubicBezTo>
                    <a:pt x="1047400" y="122660"/>
                    <a:pt x="1075794" y="125805"/>
                    <a:pt x="1088413" y="125805"/>
                  </a:cubicBezTo>
                  <a:cubicBezTo>
                    <a:pt x="1093145" y="125805"/>
                    <a:pt x="1096300" y="125805"/>
                    <a:pt x="1096300" y="125805"/>
                  </a:cubicBezTo>
                  <a:lnTo>
                    <a:pt x="1096300" y="100644"/>
                  </a:lnTo>
                  <a:cubicBezTo>
                    <a:pt x="1096300" y="100644"/>
                    <a:pt x="1094723" y="100644"/>
                    <a:pt x="1093145" y="100644"/>
                  </a:cubicBezTo>
                  <a:cubicBezTo>
                    <a:pt x="1086836" y="100644"/>
                    <a:pt x="1077371" y="99071"/>
                    <a:pt x="1077371" y="89636"/>
                  </a:cubicBezTo>
                  <a:lnTo>
                    <a:pt x="1077371" y="62902"/>
                  </a:lnTo>
                  <a:lnTo>
                    <a:pt x="1096300" y="62902"/>
                  </a:lnTo>
                  <a:lnTo>
                    <a:pt x="1096300" y="39314"/>
                  </a:lnTo>
                  <a:lnTo>
                    <a:pt x="1077371" y="39314"/>
                  </a:lnTo>
                  <a:lnTo>
                    <a:pt x="1077371" y="14153"/>
                  </a:lnTo>
                  <a:lnTo>
                    <a:pt x="1048978" y="14153"/>
                  </a:lnTo>
                  <a:lnTo>
                    <a:pt x="1048978" y="39314"/>
                  </a:lnTo>
                  <a:lnTo>
                    <a:pt x="1036358" y="39314"/>
                  </a:lnTo>
                  <a:lnTo>
                    <a:pt x="1036358" y="62902"/>
                  </a:lnTo>
                  <a:lnTo>
                    <a:pt x="1047400" y="62902"/>
                  </a:lnTo>
                  <a:lnTo>
                    <a:pt x="1047400" y="92781"/>
                  </a:lnTo>
                  <a:lnTo>
                    <a:pt x="1047400" y="92781"/>
                  </a:lnTo>
                  <a:close/>
                  <a:moveTo>
                    <a:pt x="932249" y="124232"/>
                  </a:moveTo>
                  <a:lnTo>
                    <a:pt x="962220" y="124232"/>
                  </a:lnTo>
                  <a:lnTo>
                    <a:pt x="962220" y="84918"/>
                  </a:lnTo>
                  <a:cubicBezTo>
                    <a:pt x="962220" y="80200"/>
                    <a:pt x="962220" y="77055"/>
                    <a:pt x="963798" y="72338"/>
                  </a:cubicBezTo>
                  <a:cubicBezTo>
                    <a:pt x="966952" y="64475"/>
                    <a:pt x="971685" y="59757"/>
                    <a:pt x="981149" y="59757"/>
                  </a:cubicBezTo>
                  <a:cubicBezTo>
                    <a:pt x="987459" y="59757"/>
                    <a:pt x="990614" y="62902"/>
                    <a:pt x="990614" y="72338"/>
                  </a:cubicBezTo>
                  <a:lnTo>
                    <a:pt x="990614" y="124232"/>
                  </a:lnTo>
                  <a:lnTo>
                    <a:pt x="1020584" y="124232"/>
                  </a:lnTo>
                  <a:lnTo>
                    <a:pt x="1020584" y="66048"/>
                  </a:lnTo>
                  <a:cubicBezTo>
                    <a:pt x="1020584" y="40887"/>
                    <a:pt x="1006388" y="33024"/>
                    <a:pt x="989036" y="33024"/>
                  </a:cubicBezTo>
                  <a:cubicBezTo>
                    <a:pt x="973262" y="33024"/>
                    <a:pt x="965375" y="40887"/>
                    <a:pt x="960643" y="48749"/>
                  </a:cubicBezTo>
                  <a:lnTo>
                    <a:pt x="960643" y="48749"/>
                  </a:lnTo>
                  <a:cubicBezTo>
                    <a:pt x="960643" y="48749"/>
                    <a:pt x="960643" y="45604"/>
                    <a:pt x="960643" y="42459"/>
                  </a:cubicBezTo>
                  <a:lnTo>
                    <a:pt x="960643" y="34596"/>
                  </a:lnTo>
                  <a:lnTo>
                    <a:pt x="932249" y="34596"/>
                  </a:lnTo>
                  <a:lnTo>
                    <a:pt x="932249" y="124232"/>
                  </a:lnTo>
                  <a:lnTo>
                    <a:pt x="932249" y="124232"/>
                  </a:lnTo>
                  <a:close/>
                  <a:moveTo>
                    <a:pt x="859689" y="69192"/>
                  </a:moveTo>
                  <a:cubicBezTo>
                    <a:pt x="861266" y="62902"/>
                    <a:pt x="865998" y="56612"/>
                    <a:pt x="873885" y="56612"/>
                  </a:cubicBezTo>
                  <a:cubicBezTo>
                    <a:pt x="880195" y="56612"/>
                    <a:pt x="886504" y="62902"/>
                    <a:pt x="886504" y="69192"/>
                  </a:cubicBezTo>
                  <a:lnTo>
                    <a:pt x="859689" y="69192"/>
                  </a:lnTo>
                  <a:close/>
                  <a:moveTo>
                    <a:pt x="828140" y="80200"/>
                  </a:moveTo>
                  <a:cubicBezTo>
                    <a:pt x="828140" y="103789"/>
                    <a:pt x="845492" y="127377"/>
                    <a:pt x="877040" y="127377"/>
                  </a:cubicBezTo>
                  <a:cubicBezTo>
                    <a:pt x="900701" y="127377"/>
                    <a:pt x="914898" y="114797"/>
                    <a:pt x="914898" y="114797"/>
                  </a:cubicBezTo>
                  <a:lnTo>
                    <a:pt x="903856" y="94353"/>
                  </a:lnTo>
                  <a:cubicBezTo>
                    <a:pt x="903856" y="94353"/>
                    <a:pt x="891237" y="103789"/>
                    <a:pt x="878617" y="103789"/>
                  </a:cubicBezTo>
                  <a:cubicBezTo>
                    <a:pt x="869153" y="103789"/>
                    <a:pt x="859689" y="99071"/>
                    <a:pt x="858111" y="88063"/>
                  </a:cubicBezTo>
                  <a:lnTo>
                    <a:pt x="914898" y="88063"/>
                  </a:lnTo>
                  <a:cubicBezTo>
                    <a:pt x="914898" y="88063"/>
                    <a:pt x="914898" y="81773"/>
                    <a:pt x="914898" y="78628"/>
                  </a:cubicBezTo>
                  <a:cubicBezTo>
                    <a:pt x="914898" y="53467"/>
                    <a:pt x="900701" y="36169"/>
                    <a:pt x="873885" y="36169"/>
                  </a:cubicBezTo>
                  <a:cubicBezTo>
                    <a:pt x="845492" y="34596"/>
                    <a:pt x="828140" y="55039"/>
                    <a:pt x="828140" y="80200"/>
                  </a:cubicBezTo>
                  <a:moveTo>
                    <a:pt x="675132" y="125805"/>
                  </a:moveTo>
                  <a:lnTo>
                    <a:pt x="705102" y="125805"/>
                  </a:lnTo>
                  <a:lnTo>
                    <a:pt x="705102" y="88063"/>
                  </a:lnTo>
                  <a:cubicBezTo>
                    <a:pt x="705102" y="84918"/>
                    <a:pt x="705102" y="80200"/>
                    <a:pt x="706680" y="77055"/>
                  </a:cubicBezTo>
                  <a:cubicBezTo>
                    <a:pt x="708257" y="67620"/>
                    <a:pt x="712989" y="61330"/>
                    <a:pt x="722454" y="61330"/>
                  </a:cubicBezTo>
                  <a:cubicBezTo>
                    <a:pt x="728763" y="61330"/>
                    <a:pt x="728763" y="66048"/>
                    <a:pt x="728763" y="72338"/>
                  </a:cubicBezTo>
                  <a:lnTo>
                    <a:pt x="728763" y="125805"/>
                  </a:lnTo>
                  <a:lnTo>
                    <a:pt x="758734" y="125805"/>
                  </a:lnTo>
                  <a:lnTo>
                    <a:pt x="758734" y="88063"/>
                  </a:lnTo>
                  <a:cubicBezTo>
                    <a:pt x="758734" y="84918"/>
                    <a:pt x="758734" y="80200"/>
                    <a:pt x="758734" y="77055"/>
                  </a:cubicBezTo>
                  <a:cubicBezTo>
                    <a:pt x="760312" y="67620"/>
                    <a:pt x="765044" y="59757"/>
                    <a:pt x="776086" y="59757"/>
                  </a:cubicBezTo>
                  <a:cubicBezTo>
                    <a:pt x="782395" y="59757"/>
                    <a:pt x="782395" y="64475"/>
                    <a:pt x="782395" y="70765"/>
                  </a:cubicBezTo>
                  <a:lnTo>
                    <a:pt x="782395" y="124232"/>
                  </a:lnTo>
                  <a:lnTo>
                    <a:pt x="812366" y="124232"/>
                  </a:lnTo>
                  <a:lnTo>
                    <a:pt x="812366" y="66048"/>
                  </a:lnTo>
                  <a:cubicBezTo>
                    <a:pt x="812366" y="40887"/>
                    <a:pt x="799747" y="33024"/>
                    <a:pt x="783973" y="33024"/>
                  </a:cubicBezTo>
                  <a:cubicBezTo>
                    <a:pt x="771354" y="33024"/>
                    <a:pt x="760312" y="40887"/>
                    <a:pt x="755580" y="48749"/>
                  </a:cubicBezTo>
                  <a:lnTo>
                    <a:pt x="755580" y="48749"/>
                  </a:lnTo>
                  <a:cubicBezTo>
                    <a:pt x="750847" y="39314"/>
                    <a:pt x="741383" y="33024"/>
                    <a:pt x="730341" y="33024"/>
                  </a:cubicBezTo>
                  <a:cubicBezTo>
                    <a:pt x="716144" y="33024"/>
                    <a:pt x="708257" y="42459"/>
                    <a:pt x="703525" y="48749"/>
                  </a:cubicBezTo>
                  <a:lnTo>
                    <a:pt x="703525" y="48749"/>
                  </a:lnTo>
                  <a:cubicBezTo>
                    <a:pt x="703525" y="48749"/>
                    <a:pt x="703525" y="45604"/>
                    <a:pt x="703525" y="42459"/>
                  </a:cubicBezTo>
                  <a:lnTo>
                    <a:pt x="703525" y="34596"/>
                  </a:lnTo>
                  <a:lnTo>
                    <a:pt x="675132" y="34596"/>
                  </a:lnTo>
                  <a:lnTo>
                    <a:pt x="675132" y="125805"/>
                  </a:lnTo>
                  <a:lnTo>
                    <a:pt x="675132" y="125805"/>
                  </a:lnTo>
                  <a:close/>
                  <a:moveTo>
                    <a:pt x="600993" y="97499"/>
                  </a:moveTo>
                  <a:cubicBezTo>
                    <a:pt x="600993" y="89636"/>
                    <a:pt x="612035" y="88063"/>
                    <a:pt x="621500" y="88063"/>
                  </a:cubicBezTo>
                  <a:lnTo>
                    <a:pt x="624654" y="88063"/>
                  </a:lnTo>
                  <a:lnTo>
                    <a:pt x="624654" y="89636"/>
                  </a:lnTo>
                  <a:cubicBezTo>
                    <a:pt x="624654" y="97499"/>
                    <a:pt x="618345" y="105361"/>
                    <a:pt x="610458" y="105361"/>
                  </a:cubicBezTo>
                  <a:cubicBezTo>
                    <a:pt x="604148" y="103789"/>
                    <a:pt x="600993" y="100644"/>
                    <a:pt x="600993" y="97499"/>
                  </a:cubicBezTo>
                  <a:moveTo>
                    <a:pt x="571022" y="99071"/>
                  </a:moveTo>
                  <a:cubicBezTo>
                    <a:pt x="571022" y="116369"/>
                    <a:pt x="585219" y="127377"/>
                    <a:pt x="600993" y="127377"/>
                  </a:cubicBezTo>
                  <a:cubicBezTo>
                    <a:pt x="619922" y="127377"/>
                    <a:pt x="626232" y="114797"/>
                    <a:pt x="626232" y="114797"/>
                  </a:cubicBezTo>
                  <a:lnTo>
                    <a:pt x="626232" y="114797"/>
                  </a:lnTo>
                  <a:cubicBezTo>
                    <a:pt x="626232" y="114797"/>
                    <a:pt x="626232" y="117942"/>
                    <a:pt x="626232" y="121087"/>
                  </a:cubicBezTo>
                  <a:lnTo>
                    <a:pt x="626232" y="125805"/>
                  </a:lnTo>
                  <a:lnTo>
                    <a:pt x="653048" y="125805"/>
                  </a:lnTo>
                  <a:lnTo>
                    <a:pt x="653048" y="70765"/>
                  </a:lnTo>
                  <a:cubicBezTo>
                    <a:pt x="653048" y="48749"/>
                    <a:pt x="637274" y="34596"/>
                    <a:pt x="612035" y="34596"/>
                  </a:cubicBezTo>
                  <a:cubicBezTo>
                    <a:pt x="589951" y="34596"/>
                    <a:pt x="574177" y="45604"/>
                    <a:pt x="574177" y="45604"/>
                  </a:cubicBezTo>
                  <a:lnTo>
                    <a:pt x="585219" y="66048"/>
                  </a:lnTo>
                  <a:cubicBezTo>
                    <a:pt x="585219" y="66048"/>
                    <a:pt x="597838" y="58185"/>
                    <a:pt x="608880" y="58185"/>
                  </a:cubicBezTo>
                  <a:cubicBezTo>
                    <a:pt x="616767" y="58185"/>
                    <a:pt x="621500" y="59757"/>
                    <a:pt x="621500" y="67620"/>
                  </a:cubicBezTo>
                  <a:lnTo>
                    <a:pt x="621500" y="69192"/>
                  </a:lnTo>
                  <a:lnTo>
                    <a:pt x="619922" y="69192"/>
                  </a:lnTo>
                  <a:cubicBezTo>
                    <a:pt x="608880" y="69192"/>
                    <a:pt x="571022" y="72338"/>
                    <a:pt x="571022" y="99071"/>
                  </a:cubicBezTo>
                  <a:moveTo>
                    <a:pt x="511081" y="92781"/>
                  </a:moveTo>
                  <a:cubicBezTo>
                    <a:pt x="511081" y="122660"/>
                    <a:pt x="539474" y="125805"/>
                    <a:pt x="553671" y="125805"/>
                  </a:cubicBezTo>
                  <a:cubicBezTo>
                    <a:pt x="558403" y="125805"/>
                    <a:pt x="561558" y="125805"/>
                    <a:pt x="561558" y="125805"/>
                  </a:cubicBezTo>
                  <a:lnTo>
                    <a:pt x="561558" y="100644"/>
                  </a:lnTo>
                  <a:cubicBezTo>
                    <a:pt x="561558" y="100644"/>
                    <a:pt x="559981" y="100644"/>
                    <a:pt x="558403" y="100644"/>
                  </a:cubicBezTo>
                  <a:cubicBezTo>
                    <a:pt x="552094" y="100644"/>
                    <a:pt x="542629" y="99071"/>
                    <a:pt x="542629" y="89636"/>
                  </a:cubicBezTo>
                  <a:lnTo>
                    <a:pt x="542629" y="62902"/>
                  </a:lnTo>
                  <a:lnTo>
                    <a:pt x="561558" y="62902"/>
                  </a:lnTo>
                  <a:lnTo>
                    <a:pt x="561558" y="39314"/>
                  </a:lnTo>
                  <a:lnTo>
                    <a:pt x="542629" y="39314"/>
                  </a:lnTo>
                  <a:lnTo>
                    <a:pt x="542629" y="14153"/>
                  </a:lnTo>
                  <a:lnTo>
                    <a:pt x="514236" y="14153"/>
                  </a:lnTo>
                  <a:lnTo>
                    <a:pt x="514236" y="39314"/>
                  </a:lnTo>
                  <a:lnTo>
                    <a:pt x="501616" y="39314"/>
                  </a:lnTo>
                  <a:lnTo>
                    <a:pt x="501616" y="62902"/>
                  </a:lnTo>
                  <a:lnTo>
                    <a:pt x="512658" y="62902"/>
                  </a:lnTo>
                  <a:lnTo>
                    <a:pt x="511081" y="92781"/>
                  </a:lnTo>
                  <a:lnTo>
                    <a:pt x="511081" y="92781"/>
                  </a:lnTo>
                  <a:close/>
                  <a:moveTo>
                    <a:pt x="432210" y="125805"/>
                  </a:moveTo>
                  <a:lnTo>
                    <a:pt x="462181" y="125805"/>
                  </a:lnTo>
                  <a:lnTo>
                    <a:pt x="462181" y="92781"/>
                  </a:lnTo>
                  <a:cubicBezTo>
                    <a:pt x="462181" y="88063"/>
                    <a:pt x="462181" y="83346"/>
                    <a:pt x="463759" y="80200"/>
                  </a:cubicBezTo>
                  <a:cubicBezTo>
                    <a:pt x="468491" y="66048"/>
                    <a:pt x="479533" y="64475"/>
                    <a:pt x="487420" y="64475"/>
                  </a:cubicBezTo>
                  <a:cubicBezTo>
                    <a:pt x="490575" y="64475"/>
                    <a:pt x="493729" y="64475"/>
                    <a:pt x="493729" y="64475"/>
                  </a:cubicBezTo>
                  <a:lnTo>
                    <a:pt x="493729" y="34596"/>
                  </a:lnTo>
                  <a:cubicBezTo>
                    <a:pt x="493729" y="34596"/>
                    <a:pt x="492152" y="34596"/>
                    <a:pt x="490575" y="34596"/>
                  </a:cubicBezTo>
                  <a:cubicBezTo>
                    <a:pt x="477955" y="34596"/>
                    <a:pt x="465336" y="44032"/>
                    <a:pt x="462181" y="56612"/>
                  </a:cubicBezTo>
                  <a:lnTo>
                    <a:pt x="462181" y="56612"/>
                  </a:lnTo>
                  <a:cubicBezTo>
                    <a:pt x="462181" y="56612"/>
                    <a:pt x="462181" y="53467"/>
                    <a:pt x="462181" y="50322"/>
                  </a:cubicBezTo>
                  <a:lnTo>
                    <a:pt x="462181" y="34596"/>
                  </a:lnTo>
                  <a:lnTo>
                    <a:pt x="433788" y="34596"/>
                  </a:lnTo>
                  <a:lnTo>
                    <a:pt x="432210" y="125805"/>
                  </a:lnTo>
                  <a:lnTo>
                    <a:pt x="432210" y="125805"/>
                  </a:lnTo>
                  <a:close/>
                  <a:moveTo>
                    <a:pt x="358072" y="97499"/>
                  </a:moveTo>
                  <a:cubicBezTo>
                    <a:pt x="358072" y="89636"/>
                    <a:pt x="369114" y="88063"/>
                    <a:pt x="378578" y="88063"/>
                  </a:cubicBezTo>
                  <a:lnTo>
                    <a:pt x="381733" y="88063"/>
                  </a:lnTo>
                  <a:lnTo>
                    <a:pt x="381733" y="89636"/>
                  </a:lnTo>
                  <a:cubicBezTo>
                    <a:pt x="381733" y="97499"/>
                    <a:pt x="375424" y="105361"/>
                    <a:pt x="367537" y="105361"/>
                  </a:cubicBezTo>
                  <a:cubicBezTo>
                    <a:pt x="359650" y="103789"/>
                    <a:pt x="358072" y="100644"/>
                    <a:pt x="358072" y="97499"/>
                  </a:cubicBezTo>
                  <a:moveTo>
                    <a:pt x="328101" y="99071"/>
                  </a:moveTo>
                  <a:cubicBezTo>
                    <a:pt x="328101" y="116369"/>
                    <a:pt x="342298" y="127377"/>
                    <a:pt x="358072" y="127377"/>
                  </a:cubicBezTo>
                  <a:cubicBezTo>
                    <a:pt x="377001" y="127377"/>
                    <a:pt x="383311" y="114797"/>
                    <a:pt x="383311" y="114797"/>
                  </a:cubicBezTo>
                  <a:lnTo>
                    <a:pt x="383311" y="114797"/>
                  </a:lnTo>
                  <a:cubicBezTo>
                    <a:pt x="383311" y="114797"/>
                    <a:pt x="383311" y="117942"/>
                    <a:pt x="383311" y="121087"/>
                  </a:cubicBezTo>
                  <a:lnTo>
                    <a:pt x="383311" y="125805"/>
                  </a:lnTo>
                  <a:lnTo>
                    <a:pt x="410127" y="125805"/>
                  </a:lnTo>
                  <a:lnTo>
                    <a:pt x="410127" y="70765"/>
                  </a:lnTo>
                  <a:cubicBezTo>
                    <a:pt x="410127" y="48749"/>
                    <a:pt x="394353" y="34596"/>
                    <a:pt x="369114" y="34596"/>
                  </a:cubicBezTo>
                  <a:cubicBezTo>
                    <a:pt x="347030" y="34596"/>
                    <a:pt x="331256" y="45604"/>
                    <a:pt x="331256" y="45604"/>
                  </a:cubicBezTo>
                  <a:lnTo>
                    <a:pt x="342298" y="66048"/>
                  </a:lnTo>
                  <a:cubicBezTo>
                    <a:pt x="342298" y="66048"/>
                    <a:pt x="354917" y="58185"/>
                    <a:pt x="365959" y="58185"/>
                  </a:cubicBezTo>
                  <a:cubicBezTo>
                    <a:pt x="373846" y="58185"/>
                    <a:pt x="378578" y="59757"/>
                    <a:pt x="378578" y="67620"/>
                  </a:cubicBezTo>
                  <a:lnTo>
                    <a:pt x="378578" y="69192"/>
                  </a:lnTo>
                  <a:lnTo>
                    <a:pt x="377001" y="69192"/>
                  </a:lnTo>
                  <a:cubicBezTo>
                    <a:pt x="365959" y="69192"/>
                    <a:pt x="328101" y="72338"/>
                    <a:pt x="328101" y="99071"/>
                  </a:cubicBezTo>
                  <a:moveTo>
                    <a:pt x="252386" y="81773"/>
                  </a:moveTo>
                  <a:cubicBezTo>
                    <a:pt x="252386" y="66048"/>
                    <a:pt x="260273" y="59757"/>
                    <a:pt x="269737" y="59757"/>
                  </a:cubicBezTo>
                  <a:cubicBezTo>
                    <a:pt x="280779" y="59757"/>
                    <a:pt x="287089" y="67620"/>
                    <a:pt x="287089" y="81773"/>
                  </a:cubicBezTo>
                  <a:cubicBezTo>
                    <a:pt x="287089" y="95926"/>
                    <a:pt x="279202" y="103789"/>
                    <a:pt x="269737" y="103789"/>
                  </a:cubicBezTo>
                  <a:cubicBezTo>
                    <a:pt x="258695" y="102216"/>
                    <a:pt x="252386" y="92781"/>
                    <a:pt x="252386" y="81773"/>
                  </a:cubicBezTo>
                  <a:moveTo>
                    <a:pt x="223992" y="160401"/>
                  </a:moveTo>
                  <a:lnTo>
                    <a:pt x="253963" y="160401"/>
                  </a:lnTo>
                  <a:lnTo>
                    <a:pt x="253963" y="127377"/>
                  </a:lnTo>
                  <a:cubicBezTo>
                    <a:pt x="253963" y="122660"/>
                    <a:pt x="253963" y="119514"/>
                    <a:pt x="253963" y="119514"/>
                  </a:cubicBezTo>
                  <a:lnTo>
                    <a:pt x="253963" y="119514"/>
                  </a:lnTo>
                  <a:cubicBezTo>
                    <a:pt x="253963" y="119514"/>
                    <a:pt x="261850" y="127377"/>
                    <a:pt x="276047" y="127377"/>
                  </a:cubicBezTo>
                  <a:cubicBezTo>
                    <a:pt x="299708" y="127377"/>
                    <a:pt x="317059" y="108506"/>
                    <a:pt x="317059" y="80200"/>
                  </a:cubicBezTo>
                  <a:cubicBezTo>
                    <a:pt x="317059" y="51895"/>
                    <a:pt x="301285" y="33024"/>
                    <a:pt x="276047" y="33024"/>
                  </a:cubicBezTo>
                  <a:cubicBezTo>
                    <a:pt x="257118" y="33024"/>
                    <a:pt x="249231" y="45604"/>
                    <a:pt x="249231" y="45604"/>
                  </a:cubicBezTo>
                  <a:lnTo>
                    <a:pt x="249231" y="45604"/>
                  </a:lnTo>
                  <a:cubicBezTo>
                    <a:pt x="249231" y="45604"/>
                    <a:pt x="249231" y="42459"/>
                    <a:pt x="249231" y="39314"/>
                  </a:cubicBezTo>
                  <a:lnTo>
                    <a:pt x="249231" y="34596"/>
                  </a:lnTo>
                  <a:lnTo>
                    <a:pt x="222415" y="34596"/>
                  </a:lnTo>
                  <a:lnTo>
                    <a:pt x="223992" y="160401"/>
                  </a:lnTo>
                  <a:lnTo>
                    <a:pt x="223992" y="160401"/>
                  </a:lnTo>
                  <a:close/>
                  <a:moveTo>
                    <a:pt x="151431" y="69192"/>
                  </a:moveTo>
                  <a:cubicBezTo>
                    <a:pt x="153009" y="62902"/>
                    <a:pt x="157741" y="56612"/>
                    <a:pt x="165628" y="56612"/>
                  </a:cubicBezTo>
                  <a:cubicBezTo>
                    <a:pt x="171938" y="56612"/>
                    <a:pt x="178247" y="62902"/>
                    <a:pt x="178247" y="69192"/>
                  </a:cubicBezTo>
                  <a:lnTo>
                    <a:pt x="151431" y="69192"/>
                  </a:lnTo>
                  <a:close/>
                  <a:moveTo>
                    <a:pt x="119883" y="80200"/>
                  </a:moveTo>
                  <a:cubicBezTo>
                    <a:pt x="119883" y="103789"/>
                    <a:pt x="137235" y="127377"/>
                    <a:pt x="168783" y="127377"/>
                  </a:cubicBezTo>
                  <a:cubicBezTo>
                    <a:pt x="192444" y="127377"/>
                    <a:pt x="206641" y="114797"/>
                    <a:pt x="206641" y="114797"/>
                  </a:cubicBezTo>
                  <a:lnTo>
                    <a:pt x="195599" y="94353"/>
                  </a:lnTo>
                  <a:cubicBezTo>
                    <a:pt x="195599" y="94353"/>
                    <a:pt x="182980" y="103789"/>
                    <a:pt x="170360" y="103789"/>
                  </a:cubicBezTo>
                  <a:cubicBezTo>
                    <a:pt x="160896" y="103789"/>
                    <a:pt x="151431" y="99071"/>
                    <a:pt x="149854" y="88063"/>
                  </a:cubicBezTo>
                  <a:lnTo>
                    <a:pt x="206641" y="88063"/>
                  </a:lnTo>
                  <a:cubicBezTo>
                    <a:pt x="206641" y="88063"/>
                    <a:pt x="206641" y="81773"/>
                    <a:pt x="206641" y="78628"/>
                  </a:cubicBezTo>
                  <a:cubicBezTo>
                    <a:pt x="206641" y="53467"/>
                    <a:pt x="192444" y="36169"/>
                    <a:pt x="165628" y="36169"/>
                  </a:cubicBezTo>
                  <a:cubicBezTo>
                    <a:pt x="137235" y="34596"/>
                    <a:pt x="119883" y="55039"/>
                    <a:pt x="119883" y="80200"/>
                  </a:cubicBezTo>
                  <a:moveTo>
                    <a:pt x="29971" y="99071"/>
                  </a:moveTo>
                  <a:lnTo>
                    <a:pt x="29971" y="26734"/>
                  </a:lnTo>
                  <a:lnTo>
                    <a:pt x="42590" y="26734"/>
                  </a:lnTo>
                  <a:cubicBezTo>
                    <a:pt x="63096" y="26734"/>
                    <a:pt x="77293" y="39314"/>
                    <a:pt x="77293" y="62902"/>
                  </a:cubicBezTo>
                  <a:cubicBezTo>
                    <a:pt x="77293" y="86491"/>
                    <a:pt x="64674" y="99071"/>
                    <a:pt x="42590" y="99071"/>
                  </a:cubicBezTo>
                  <a:lnTo>
                    <a:pt x="29971" y="99071"/>
                  </a:lnTo>
                  <a:lnTo>
                    <a:pt x="29971" y="99071"/>
                  </a:lnTo>
                  <a:close/>
                  <a:moveTo>
                    <a:pt x="0" y="125805"/>
                  </a:moveTo>
                  <a:lnTo>
                    <a:pt x="44167" y="125805"/>
                  </a:lnTo>
                  <a:cubicBezTo>
                    <a:pt x="83603" y="125805"/>
                    <a:pt x="108841" y="102216"/>
                    <a:pt x="108841" y="62902"/>
                  </a:cubicBezTo>
                  <a:cubicBezTo>
                    <a:pt x="108841" y="23588"/>
                    <a:pt x="83603" y="1573"/>
                    <a:pt x="44167" y="1573"/>
                  </a:cubicBezTo>
                  <a:lnTo>
                    <a:pt x="0" y="1573"/>
                  </a:lnTo>
                  <a:lnTo>
                    <a:pt x="0" y="125805"/>
                  </a:lnTo>
                  <a:lnTo>
                    <a:pt x="0" y="125805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</p:grpSp>
      <p:sp>
        <p:nvSpPr>
          <p:cNvPr id="9" name="Título 1"/>
          <p:cNvSpPr txBox="1">
            <a:spLocks/>
          </p:cNvSpPr>
          <p:nvPr/>
        </p:nvSpPr>
        <p:spPr>
          <a:xfrm>
            <a:off x="1408901" y="1134956"/>
            <a:ext cx="7459029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 smtClean="0"/>
              <a:t>Necesidades </a:t>
            </a:r>
            <a:r>
              <a:rPr lang="es-MX" sz="3600" b="1" dirty="0" err="1" smtClean="0"/>
              <a:t>interventivas</a:t>
            </a:r>
            <a:r>
              <a:rPr lang="es-MX" sz="3600" b="1" dirty="0" smtClean="0"/>
              <a:t> diferenciadas para población migrante boliviana con énfasis en usuarias femeninas</a:t>
            </a:r>
            <a:endParaRPr lang="es-CL" sz="3600" b="1" dirty="0"/>
          </a:p>
        </p:txBody>
      </p:sp>
      <p:sp>
        <p:nvSpPr>
          <p:cNvPr id="4" name="Rectángulo 3"/>
          <p:cNvSpPr/>
          <p:nvPr/>
        </p:nvSpPr>
        <p:spPr>
          <a:xfrm>
            <a:off x="4997228" y="31379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/>
              <a:t>Equipo centro CIP-CRC Iquique</a:t>
            </a:r>
          </a:p>
          <a:p>
            <a:pPr algn="ctr"/>
            <a:r>
              <a:rPr lang="es-MX" dirty="0"/>
              <a:t>SENAME</a:t>
            </a:r>
          </a:p>
          <a:p>
            <a:pPr algn="ctr"/>
            <a:r>
              <a:rPr lang="es-MX" dirty="0"/>
              <a:t>Julio 2023</a:t>
            </a:r>
          </a:p>
        </p:txBody>
      </p:sp>
    </p:spTree>
    <p:extLst>
      <p:ext uri="{BB962C8B-B14F-4D97-AF65-F5344CB8AC3E}">
        <p14:creationId xmlns:p14="http://schemas.microsoft.com/office/powerpoint/2010/main" val="2921372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45F0A4D-8DC5-A78C-D1D5-771CC9AD99AD}"/>
              </a:ext>
            </a:extLst>
          </p:cNvPr>
          <p:cNvCxnSpPr>
            <a:cxnSpLocks/>
          </p:cNvCxnSpPr>
          <p:nvPr/>
        </p:nvCxnSpPr>
        <p:spPr>
          <a:xfrm>
            <a:off x="429567" y="4900165"/>
            <a:ext cx="8540262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909291" y="522701"/>
            <a:ext cx="478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Estrategias actuales </a:t>
            </a:r>
            <a:r>
              <a:rPr lang="es-MX" b="1" dirty="0"/>
              <a:t>de </a:t>
            </a:r>
            <a:r>
              <a:rPr lang="es-MX" b="1" dirty="0" smtClean="0"/>
              <a:t>intervención profesional </a:t>
            </a:r>
            <a:endParaRPr lang="es-CL" b="1" dirty="0"/>
          </a:p>
        </p:txBody>
      </p:sp>
      <p:sp>
        <p:nvSpPr>
          <p:cNvPr id="37" name="Marcador de contenido 2"/>
          <p:cNvSpPr txBox="1">
            <a:spLocks/>
          </p:cNvSpPr>
          <p:nvPr/>
        </p:nvSpPr>
        <p:spPr>
          <a:xfrm>
            <a:off x="429567" y="1077473"/>
            <a:ext cx="800940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 smtClean="0"/>
              <a:t>Espacios diferenciados de atención: espacios libres de conflicto: esparcimiento música y arte.</a:t>
            </a:r>
          </a:p>
          <a:p>
            <a:pPr marL="0" indent="0">
              <a:buNone/>
            </a:pPr>
            <a:endParaRPr lang="es-MX" sz="1400" dirty="0" smtClean="0"/>
          </a:p>
          <a:p>
            <a:r>
              <a:rPr lang="es-MX" sz="1400" dirty="0" smtClean="0"/>
              <a:t>Utilización de redes sociales como facilitador del primer contacto familiar.</a:t>
            </a:r>
          </a:p>
          <a:p>
            <a:endParaRPr lang="es-MX" sz="1400" dirty="0" smtClean="0"/>
          </a:p>
          <a:p>
            <a:r>
              <a:rPr lang="es-MX" sz="1400" dirty="0" smtClean="0"/>
              <a:t>Vinculación con familia para egreso y retorno (urgencia de gestión del retorno)</a:t>
            </a:r>
          </a:p>
          <a:p>
            <a:endParaRPr lang="es-MX" sz="1400" dirty="0" smtClean="0"/>
          </a:p>
          <a:p>
            <a:r>
              <a:rPr lang="es-MX" sz="1400" dirty="0" smtClean="0"/>
              <a:t>Transferencias cruzadas de lenguaje: ¿cómo se dice en tu lengua? Aquí se llama…</a:t>
            </a:r>
          </a:p>
          <a:p>
            <a:endParaRPr lang="es-MX" sz="1400" dirty="0" smtClean="0"/>
          </a:p>
          <a:p>
            <a:r>
              <a:rPr lang="es-MX" sz="1400" dirty="0" smtClean="0"/>
              <a:t>Talleres de salud reproductiva y género </a:t>
            </a:r>
          </a:p>
          <a:p>
            <a:endParaRPr lang="es-MX" sz="1400" dirty="0" smtClean="0"/>
          </a:p>
          <a:p>
            <a:r>
              <a:rPr lang="es-MX" sz="1400" dirty="0" smtClean="0"/>
              <a:t>Equipos de intervención más certeros en la pesquisa de situaciones de vulneración: mayor monitoreo y traspaso de información diaria.</a:t>
            </a:r>
          </a:p>
          <a:p>
            <a:endParaRPr lang="es-CL" sz="1600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0422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983">
            <a:off x="6657062" y="1688488"/>
            <a:ext cx="2260118" cy="2008462"/>
          </a:xfrm>
          <a:prstGeom prst="rect">
            <a:avLst/>
          </a:prstGeom>
          <a:effectLst>
            <a:glow rad="2540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</p:spTree>
    <p:extLst>
      <p:ext uri="{BB962C8B-B14F-4D97-AF65-F5344CB8AC3E}">
        <p14:creationId xmlns:p14="http://schemas.microsoft.com/office/powerpoint/2010/main" val="18135919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45F0A4D-8DC5-A78C-D1D5-771CC9AD99AD}"/>
              </a:ext>
            </a:extLst>
          </p:cNvPr>
          <p:cNvCxnSpPr>
            <a:cxnSpLocks/>
          </p:cNvCxnSpPr>
          <p:nvPr/>
        </p:nvCxnSpPr>
        <p:spPr>
          <a:xfrm>
            <a:off x="429567" y="4900165"/>
            <a:ext cx="8540262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2166341" y="548828"/>
            <a:ext cx="3832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Identificación de necesidades actuales</a:t>
            </a:r>
            <a:endParaRPr lang="es-CL" b="1" dirty="0"/>
          </a:p>
        </p:txBody>
      </p:sp>
      <p:sp>
        <p:nvSpPr>
          <p:cNvPr id="37" name="Marcador de contenido 2"/>
          <p:cNvSpPr txBox="1">
            <a:spLocks/>
          </p:cNvSpPr>
          <p:nvPr/>
        </p:nvSpPr>
        <p:spPr>
          <a:xfrm>
            <a:off x="468313" y="1070734"/>
            <a:ext cx="744895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sz="1400" dirty="0" smtClean="0"/>
              <a:t>Necesidades </a:t>
            </a:r>
            <a:r>
              <a:rPr lang="es-MX" sz="1400" dirty="0"/>
              <a:t>de </a:t>
            </a:r>
            <a:r>
              <a:rPr lang="es-MX" sz="1400" dirty="0" smtClean="0"/>
              <a:t>instalar  un enfoque intercultural que permita el </a:t>
            </a:r>
            <a:r>
              <a:rPr lang="es-MX" sz="1400" dirty="0"/>
              <a:t>abordaje comprensivo de la cosmovisión andina </a:t>
            </a:r>
            <a:r>
              <a:rPr lang="es-MX" sz="1400" dirty="0" smtClean="0"/>
              <a:t>para </a:t>
            </a:r>
            <a:r>
              <a:rPr lang="es-MX" sz="1400" dirty="0"/>
              <a:t>equipos interventivos y </a:t>
            </a:r>
            <a:r>
              <a:rPr lang="es-MX" sz="1400" dirty="0" smtClean="0"/>
              <a:t>de trato </a:t>
            </a:r>
            <a:r>
              <a:rPr lang="es-MX" sz="1400" dirty="0"/>
              <a:t>directo</a:t>
            </a:r>
            <a:r>
              <a:rPr lang="es-MX" sz="1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MX" sz="1400" dirty="0" smtClean="0"/>
              <a:t>Facilitador intercultural 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Socialización e implementación de la actual</a:t>
            </a:r>
            <a:r>
              <a:rPr lang="es-CL" sz="1400" dirty="0"/>
              <a:t> </a:t>
            </a:r>
            <a:r>
              <a:rPr lang="es-ES" sz="1400" dirty="0"/>
              <a:t>Ley 21.430, sobre garantías y protección integral de los derechos de la niñez y adolescencia</a:t>
            </a:r>
            <a:r>
              <a:rPr lang="es-ES" sz="1400" dirty="0" smtClean="0"/>
              <a:t>.</a:t>
            </a:r>
            <a:endParaRPr lang="es-ES" sz="1400" dirty="0"/>
          </a:p>
          <a:p>
            <a:pPr>
              <a:lnSpc>
                <a:spcPct val="150000"/>
              </a:lnSpc>
            </a:pPr>
            <a:r>
              <a:rPr lang="es-CL" sz="1400" dirty="0" smtClean="0"/>
              <a:t>Necesidad </a:t>
            </a:r>
            <a:r>
              <a:rPr lang="es-CL" sz="1400" dirty="0"/>
              <a:t>de </a:t>
            </a:r>
            <a:r>
              <a:rPr lang="es-CL" sz="1400" dirty="0" smtClean="0"/>
              <a:t>medidas </a:t>
            </a:r>
            <a:r>
              <a:rPr lang="es-CL" sz="1400" dirty="0"/>
              <a:t>y procedimiento estatales para el retorno seguro.</a:t>
            </a:r>
          </a:p>
          <a:p>
            <a:pPr marL="0" indent="0">
              <a:lnSpc>
                <a:spcPct val="110000"/>
              </a:lnSpc>
              <a:buNone/>
            </a:pPr>
            <a:endParaRPr lang="es-CL" sz="1400" dirty="0"/>
          </a:p>
          <a:p>
            <a:endParaRPr lang="es-CL" sz="1400" dirty="0"/>
          </a:p>
          <a:p>
            <a:endParaRPr lang="es-CL" sz="1400" dirty="0" smtClean="0"/>
          </a:p>
          <a:p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406" y="1609191"/>
            <a:ext cx="1410054" cy="2180839"/>
          </a:xfrm>
          <a:prstGeom prst="rect">
            <a:avLst/>
          </a:prstGeom>
          <a:effectLst>
            <a:glow>
              <a:schemeClr val="accent1">
                <a:alpha val="8600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0704305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45F0A4D-8DC5-A78C-D1D5-771CC9AD99AD}"/>
              </a:ext>
            </a:extLst>
          </p:cNvPr>
          <p:cNvCxnSpPr>
            <a:cxnSpLocks/>
          </p:cNvCxnSpPr>
          <p:nvPr/>
        </p:nvCxnSpPr>
        <p:spPr>
          <a:xfrm>
            <a:off x="429567" y="4900165"/>
            <a:ext cx="8540262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6" name="Rectángulo 5"/>
          <p:cNvSpPr/>
          <p:nvPr/>
        </p:nvSpPr>
        <p:spPr>
          <a:xfrm>
            <a:off x="3225323" y="488915"/>
            <a:ext cx="1282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Reflexiones</a:t>
            </a:r>
          </a:p>
        </p:txBody>
      </p:sp>
      <p:sp>
        <p:nvSpPr>
          <p:cNvPr id="38" name="Marcador de contenido 2"/>
          <p:cNvSpPr txBox="1">
            <a:spLocks/>
          </p:cNvSpPr>
          <p:nvPr/>
        </p:nvSpPr>
        <p:spPr>
          <a:xfrm>
            <a:off x="429567" y="584435"/>
            <a:ext cx="7532716" cy="379664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1400" dirty="0" smtClean="0"/>
          </a:p>
          <a:p>
            <a:endParaRPr lang="es-CL" sz="1400" dirty="0" smtClean="0"/>
          </a:p>
          <a:p>
            <a:pPr>
              <a:lnSpc>
                <a:spcPct val="150000"/>
              </a:lnSpc>
            </a:pPr>
            <a:r>
              <a:rPr lang="es-ES" sz="1400" dirty="0" smtClean="0"/>
              <a:t>Perfil migratorio con red familiar en búsqueda de oportunidades (movilidad social)</a:t>
            </a:r>
          </a:p>
          <a:p>
            <a:pPr>
              <a:lnSpc>
                <a:spcPct val="150000"/>
              </a:lnSpc>
            </a:pPr>
            <a:r>
              <a:rPr lang="es-ES" sz="1400" dirty="0" smtClean="0"/>
              <a:t>Nuevo perfil migratorio: jóvenes llegan solos sin redes familiares en búsqueda de oportunidades para el envío de recursos económicos a su red familiar.</a:t>
            </a:r>
            <a:endParaRPr lang="es-CL" sz="1400" dirty="0" smtClean="0"/>
          </a:p>
          <a:p>
            <a:pPr>
              <a:lnSpc>
                <a:spcPct val="150000"/>
              </a:lnSpc>
            </a:pPr>
            <a:r>
              <a:rPr lang="es-CL" sz="1400" dirty="0" smtClean="0"/>
              <a:t>Considerando que efectivamente en Chile tienen mayores oportunidades que en sus localidades. ¿debiéramos promover la reinserción en nuestro país?</a:t>
            </a:r>
          </a:p>
          <a:p>
            <a:pPr>
              <a:lnSpc>
                <a:spcPct val="150000"/>
              </a:lnSpc>
            </a:pPr>
            <a:endParaRPr lang="es-ES" sz="1400" dirty="0"/>
          </a:p>
          <a:p>
            <a:pPr>
              <a:lnSpc>
                <a:spcPct val="150000"/>
              </a:lnSpc>
            </a:pPr>
            <a:endParaRPr lang="es-CL" sz="1400" dirty="0" smtClean="0"/>
          </a:p>
          <a:p>
            <a:endParaRPr lang="es-CL" sz="1400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1079">
            <a:off x="5429512" y="2861303"/>
            <a:ext cx="2076450" cy="1728743"/>
          </a:xfrm>
          <a:prstGeom prst="rect">
            <a:avLst/>
          </a:prstGeom>
          <a:effectLst>
            <a:glow rad="139700">
              <a:schemeClr val="accent1">
                <a:alpha val="38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128689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45F0A4D-8DC5-A78C-D1D5-771CC9AD99AD}"/>
              </a:ext>
            </a:extLst>
          </p:cNvPr>
          <p:cNvCxnSpPr>
            <a:cxnSpLocks/>
          </p:cNvCxnSpPr>
          <p:nvPr/>
        </p:nvCxnSpPr>
        <p:spPr>
          <a:xfrm>
            <a:off x="429567" y="4900165"/>
            <a:ext cx="8540262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38" name="Marcador de contenido 2"/>
          <p:cNvSpPr txBox="1">
            <a:spLocks/>
          </p:cNvSpPr>
          <p:nvPr/>
        </p:nvSpPr>
        <p:spPr>
          <a:xfrm>
            <a:off x="363073" y="637385"/>
            <a:ext cx="7532716" cy="379664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400" dirty="0" smtClean="0"/>
          </a:p>
          <a:p>
            <a:pPr marL="0" indent="0" algn="ctr">
              <a:buNone/>
            </a:pPr>
            <a:endParaRPr lang="es-ES" sz="6000" dirty="0" smtClean="0"/>
          </a:p>
          <a:p>
            <a:pPr marL="0" indent="0" algn="ctr">
              <a:buNone/>
            </a:pPr>
            <a:r>
              <a:rPr lang="es-ES" sz="6000" dirty="0" smtClean="0"/>
              <a:t>Gracias</a:t>
            </a:r>
            <a:endParaRPr lang="es-CL" sz="6000" dirty="0"/>
          </a:p>
        </p:txBody>
      </p:sp>
    </p:spTree>
    <p:extLst>
      <p:ext uri="{BB962C8B-B14F-4D97-AF65-F5344CB8AC3E}">
        <p14:creationId xmlns:p14="http://schemas.microsoft.com/office/powerpoint/2010/main" val="6922907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45F0A4D-8DC5-A78C-D1D5-771CC9AD99AD}"/>
              </a:ext>
            </a:extLst>
          </p:cNvPr>
          <p:cNvCxnSpPr>
            <a:cxnSpLocks/>
          </p:cNvCxnSpPr>
          <p:nvPr/>
        </p:nvCxnSpPr>
        <p:spPr>
          <a:xfrm>
            <a:off x="429567" y="4900165"/>
            <a:ext cx="8540262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38" name="Marcador de contenido 2"/>
          <p:cNvSpPr txBox="1">
            <a:spLocks/>
          </p:cNvSpPr>
          <p:nvPr/>
        </p:nvSpPr>
        <p:spPr>
          <a:xfrm>
            <a:off x="754349" y="-74507"/>
            <a:ext cx="6683565" cy="484039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000" b="1" dirty="0" smtClean="0">
              <a:latin typeface="+mj-lt"/>
            </a:endParaRPr>
          </a:p>
          <a:p>
            <a:pPr marL="0" indent="0" algn="just">
              <a:buNone/>
            </a:pPr>
            <a:endParaRPr lang="es-MX" sz="1000" dirty="0" smtClean="0">
              <a:latin typeface="+mj-lt"/>
            </a:endParaRPr>
          </a:p>
          <a:p>
            <a:pPr algn="just"/>
            <a:endParaRPr lang="es-MX" sz="1000" dirty="0" smtClean="0">
              <a:latin typeface="+mj-lt"/>
            </a:endParaRPr>
          </a:p>
          <a:p>
            <a:pPr algn="just"/>
            <a:endParaRPr lang="es-MX" sz="1000" dirty="0" smtClean="0">
              <a:latin typeface="+mj-lt"/>
            </a:endParaRPr>
          </a:p>
          <a:p>
            <a:pPr algn="just"/>
            <a:endParaRPr lang="es-MX" sz="1000" dirty="0">
              <a:latin typeface="+mj-lt"/>
            </a:endParaRPr>
          </a:p>
          <a:p>
            <a:pPr algn="just"/>
            <a:endParaRPr lang="es-MX" sz="1000" dirty="0" smtClean="0">
              <a:latin typeface="+mj-lt"/>
            </a:endParaRPr>
          </a:p>
          <a:p>
            <a:pPr algn="just"/>
            <a:endParaRPr lang="es-MX" sz="1000" dirty="0">
              <a:latin typeface="+mj-lt"/>
            </a:endParaRPr>
          </a:p>
          <a:p>
            <a:pPr marL="0" indent="0" algn="just">
              <a:buNone/>
            </a:pPr>
            <a:endParaRPr lang="es-ES" sz="1000" b="1" dirty="0" smtClean="0">
              <a:latin typeface="+mj-lt"/>
            </a:endParaRPr>
          </a:p>
          <a:p>
            <a:pPr algn="just"/>
            <a:endParaRPr lang="es-MX" sz="1000" b="1" dirty="0" smtClean="0">
              <a:latin typeface="+mj-lt"/>
            </a:endParaRPr>
          </a:p>
          <a:p>
            <a:pPr algn="just"/>
            <a:endParaRPr lang="es-MX" sz="1000" b="1" dirty="0">
              <a:latin typeface="+mj-lt"/>
            </a:endParaRPr>
          </a:p>
          <a:p>
            <a:pPr marL="0" indent="0" algn="just">
              <a:buNone/>
            </a:pPr>
            <a:endParaRPr lang="es-MX" sz="1000" b="1" dirty="0" smtClean="0"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73821" y="409903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Introducción </a:t>
            </a:r>
            <a:endParaRPr lang="es-CL" b="1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57268" y="1353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9" name="Rectángulo 38"/>
          <p:cNvSpPr/>
          <p:nvPr/>
        </p:nvSpPr>
        <p:spPr>
          <a:xfrm>
            <a:off x="745871" y="899243"/>
            <a:ext cx="60681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 smtClean="0"/>
              <a:t>Características </a:t>
            </a:r>
            <a:r>
              <a:rPr lang="es-MX" sz="1400" b="1" dirty="0"/>
              <a:t>generales del centro</a:t>
            </a:r>
            <a:r>
              <a:rPr lang="es-MX" sz="1400" dirty="0"/>
              <a:t>: </a:t>
            </a:r>
            <a:endParaRPr lang="es-MX" sz="1400" dirty="0" smtClean="0"/>
          </a:p>
          <a:p>
            <a:pPr algn="just"/>
            <a:endParaRPr lang="es-MX" sz="1400" b="1" dirty="0"/>
          </a:p>
          <a:p>
            <a:pPr algn="just"/>
            <a:endParaRPr lang="es-MX" sz="1400" dirty="0"/>
          </a:p>
          <a:p>
            <a:r>
              <a:rPr lang="es-MX" sz="1000" dirty="0" smtClean="0"/>
              <a:t> </a:t>
            </a:r>
            <a:endParaRPr lang="es-MX" sz="1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2" b="20293"/>
          <a:stretch/>
        </p:blipFill>
        <p:spPr>
          <a:xfrm>
            <a:off x="6831907" y="1532042"/>
            <a:ext cx="2217305" cy="1370611"/>
          </a:xfrm>
          <a:prstGeom prst="rect">
            <a:avLst/>
          </a:prstGeom>
          <a:ln w="127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451" y="3081658"/>
            <a:ext cx="2226761" cy="1460497"/>
          </a:xfrm>
          <a:prstGeom prst="rect">
            <a:avLst/>
          </a:prstGeom>
        </p:spPr>
      </p:pic>
      <p:graphicFrame>
        <p:nvGraphicFramePr>
          <p:cNvPr id="41" name="Tab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50078"/>
              </p:ext>
            </p:extLst>
          </p:nvPr>
        </p:nvGraphicFramePr>
        <p:xfrm>
          <a:off x="977352" y="1575268"/>
          <a:ext cx="40259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275036652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65795600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65932724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77657755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Capacidad Maxima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Mujeres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Hombres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Total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23932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Internación Provisoria (I.P.)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15049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Regimen Cerrado (C.R.C.)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82997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Total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45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7424188"/>
                  </a:ext>
                </a:extLst>
              </a:tr>
            </a:tbl>
          </a:graphicData>
        </a:graphic>
      </p:graphicFrame>
      <p:graphicFrame>
        <p:nvGraphicFramePr>
          <p:cNvPr id="44" name="Tab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70681"/>
              </p:ext>
            </p:extLst>
          </p:nvPr>
        </p:nvGraphicFramePr>
        <p:xfrm>
          <a:off x="982134" y="2536893"/>
          <a:ext cx="4021117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793140646"/>
                    </a:ext>
                  </a:extLst>
                </a:gridCol>
                <a:gridCol w="761140">
                  <a:extLst>
                    <a:ext uri="{9D8B030D-6E8A-4147-A177-3AD203B41FA5}">
                      <a16:colId xmlns:a16="http://schemas.microsoft.com/office/drawing/2014/main" val="4285416400"/>
                    </a:ext>
                  </a:extLst>
                </a:gridCol>
                <a:gridCol w="761140">
                  <a:extLst>
                    <a:ext uri="{9D8B030D-6E8A-4147-A177-3AD203B41FA5}">
                      <a16:colId xmlns:a16="http://schemas.microsoft.com/office/drawing/2014/main" val="1527042249"/>
                    </a:ext>
                  </a:extLst>
                </a:gridCol>
                <a:gridCol w="674973">
                  <a:extLst>
                    <a:ext uri="{9D8B030D-6E8A-4147-A177-3AD203B41FA5}">
                      <a16:colId xmlns:a16="http://schemas.microsoft.com/office/drawing/2014/main" val="421205052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Población </a:t>
                      </a:r>
                      <a:r>
                        <a:rPr lang="es-CL" sz="1000" u="none" strike="noStrike" dirty="0" smtClean="0">
                          <a:effectLst/>
                        </a:rPr>
                        <a:t>Total Actual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Mujeres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Hombres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Total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81562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Internación Provisoria (I.P.)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30656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Regimen Cerrado (C.R.C.)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56759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Total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41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644507"/>
                  </a:ext>
                </a:extLst>
              </a:tr>
            </a:tbl>
          </a:graphicData>
        </a:graphic>
      </p:graphicFrame>
      <p:graphicFrame>
        <p:nvGraphicFramePr>
          <p:cNvPr id="45" name="Tab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54618"/>
              </p:ext>
            </p:extLst>
          </p:nvPr>
        </p:nvGraphicFramePr>
        <p:xfrm>
          <a:off x="977351" y="3623880"/>
          <a:ext cx="4025899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6033">
                  <a:extLst>
                    <a:ext uri="{9D8B030D-6E8A-4147-A177-3AD203B41FA5}">
                      <a16:colId xmlns:a16="http://schemas.microsoft.com/office/drawing/2014/main" val="1233109838"/>
                    </a:ext>
                  </a:extLst>
                </a:gridCol>
                <a:gridCol w="762045">
                  <a:extLst>
                    <a:ext uri="{9D8B030D-6E8A-4147-A177-3AD203B41FA5}">
                      <a16:colId xmlns:a16="http://schemas.microsoft.com/office/drawing/2014/main" val="2694409066"/>
                    </a:ext>
                  </a:extLst>
                </a:gridCol>
                <a:gridCol w="762045">
                  <a:extLst>
                    <a:ext uri="{9D8B030D-6E8A-4147-A177-3AD203B41FA5}">
                      <a16:colId xmlns:a16="http://schemas.microsoft.com/office/drawing/2014/main" val="805845779"/>
                    </a:ext>
                  </a:extLst>
                </a:gridCol>
                <a:gridCol w="675776">
                  <a:extLst>
                    <a:ext uri="{9D8B030D-6E8A-4147-A177-3AD203B41FA5}">
                      <a16:colId xmlns:a16="http://schemas.microsoft.com/office/drawing/2014/main" val="15868591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Población Migrante</a:t>
                      </a:r>
                      <a:endParaRPr lang="es-CL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Mujeres</a:t>
                      </a:r>
                      <a:endParaRPr lang="es-CL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Hombres</a:t>
                      </a:r>
                      <a:endParaRPr lang="es-CL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Total</a:t>
                      </a:r>
                      <a:endParaRPr lang="es-CL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22471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Internación Provisoria (I.P.)</a:t>
                      </a:r>
                      <a:endParaRPr lang="es-CL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</a:t>
                      </a:r>
                      <a:endParaRPr lang="es-CL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15</a:t>
                      </a:r>
                      <a:endParaRPr lang="es-CL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21</a:t>
                      </a:r>
                      <a:endParaRPr lang="es-CL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7819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Regimen Cerrado (C.R.C.)</a:t>
                      </a:r>
                      <a:endParaRPr lang="es-CL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0</a:t>
                      </a:r>
                      <a:endParaRPr lang="es-CL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9965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Total</a:t>
                      </a:r>
                      <a:endParaRPr lang="es-CL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22</a:t>
                      </a:r>
                      <a:endParaRPr lang="es-CL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15392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2500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3456" y="0"/>
            <a:ext cx="76178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pPr algn="ctr"/>
            <a:r>
              <a:rPr lang="es-ES" b="1" dirty="0" smtClean="0"/>
              <a:t>Migrantes </a:t>
            </a:r>
            <a:r>
              <a:rPr lang="es-ES" b="1" dirty="0"/>
              <a:t>ingresados por año a CIP-CRC, según año de ingreso </a:t>
            </a:r>
            <a:endParaRPr lang="es-ES" b="1" dirty="0" smtClean="0"/>
          </a:p>
          <a:p>
            <a:pPr algn="ctr"/>
            <a:r>
              <a:rPr lang="es-ES" b="1" dirty="0" smtClean="0"/>
              <a:t>y nacionalidad</a:t>
            </a:r>
            <a:endParaRPr lang="es-MX" b="1" dirty="0" smtClean="0"/>
          </a:p>
          <a:p>
            <a:endParaRPr lang="es-MX" sz="1000" b="1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endParaRPr lang="es-MX" sz="1000" dirty="0" smtClean="0"/>
          </a:p>
          <a:p>
            <a:endParaRPr lang="es-MX" sz="1000" dirty="0"/>
          </a:p>
          <a:p>
            <a:r>
              <a:rPr lang="es-MX" sz="1000" dirty="0" smtClean="0"/>
              <a:t> </a:t>
            </a:r>
            <a:endParaRPr lang="es-MX" sz="1000" dirty="0"/>
          </a:p>
          <a:p>
            <a:r>
              <a:rPr lang="es-MX" sz="1000" dirty="0"/>
              <a:t>    </a:t>
            </a:r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r>
              <a:rPr lang="es-MX" sz="1000" dirty="0" smtClean="0"/>
              <a:t> </a:t>
            </a:r>
            <a:endParaRPr lang="es-ES" sz="1000" dirty="0">
              <a:solidFill>
                <a:srgbClr val="FF0000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706931565"/>
              </p:ext>
            </p:extLst>
          </p:nvPr>
        </p:nvGraphicFramePr>
        <p:xfrm>
          <a:off x="1000559" y="2485918"/>
          <a:ext cx="5943600" cy="215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41208"/>
              </p:ext>
            </p:extLst>
          </p:nvPr>
        </p:nvGraphicFramePr>
        <p:xfrm>
          <a:off x="1000559" y="1090605"/>
          <a:ext cx="5943600" cy="1247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265">
                  <a:extLst>
                    <a:ext uri="{9D8B030D-6E8A-4147-A177-3AD203B41FA5}">
                      <a16:colId xmlns:a16="http://schemas.microsoft.com/office/drawing/2014/main" val="4223340062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4204010600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3578791915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3165222008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1382463795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3546701972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1885222108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4141678141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556304223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1857948506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167728742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564384290"/>
                    </a:ext>
                  </a:extLst>
                </a:gridCol>
              </a:tblGrid>
              <a:tr h="3619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Año ingreso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Boliviana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Colombiana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Ecuatoriana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Peruana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Venezolana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Total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0271753"/>
                  </a:ext>
                </a:extLst>
              </a:tr>
              <a:tr h="3619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706428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2017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57,1%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14,3%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28,6%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73033112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2018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14,3%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42,9%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42,9%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10784032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2019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45,5%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54,5%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9060459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2020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50,0%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30,0%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88400423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2021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43,8%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12,5%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6,3%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37,5%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57654003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2022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58,1%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22,6%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6,5%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12,9%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31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6450369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2023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65,2%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17,4%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4,3%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4,3%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8,7%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86882638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Total general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55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52,4%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24,8%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10,5%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11,4%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105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51408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1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14400" y="155803"/>
            <a:ext cx="62357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Aumento de la población extranjera</a:t>
            </a:r>
            <a:endParaRPr lang="es-MX" sz="14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endParaRPr lang="es-MX" sz="1000" b="1" dirty="0" smtClean="0"/>
          </a:p>
          <a:p>
            <a:endParaRPr lang="es-MX" sz="1000" b="1" dirty="0"/>
          </a:p>
          <a:p>
            <a:endParaRPr lang="es-MX" sz="1000" b="1" dirty="0" smtClean="0"/>
          </a:p>
          <a:p>
            <a:endParaRPr lang="es-MX" sz="1000" b="1" dirty="0"/>
          </a:p>
          <a:p>
            <a:endParaRPr lang="es-MX" sz="1000" b="1" dirty="0" smtClean="0"/>
          </a:p>
          <a:p>
            <a:endParaRPr lang="es-MX" sz="1000" b="1" dirty="0"/>
          </a:p>
          <a:p>
            <a:endParaRPr lang="es-MX" sz="1000" b="1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CL" sz="10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033442"/>
              </p:ext>
            </p:extLst>
          </p:nvPr>
        </p:nvGraphicFramePr>
        <p:xfrm>
          <a:off x="1400372" y="659777"/>
          <a:ext cx="4968456" cy="1546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76">
                  <a:extLst>
                    <a:ext uri="{9D8B030D-6E8A-4147-A177-3AD203B41FA5}">
                      <a16:colId xmlns:a16="http://schemas.microsoft.com/office/drawing/2014/main" val="3427764077"/>
                    </a:ext>
                  </a:extLst>
                </a:gridCol>
                <a:gridCol w="828076">
                  <a:extLst>
                    <a:ext uri="{9D8B030D-6E8A-4147-A177-3AD203B41FA5}">
                      <a16:colId xmlns:a16="http://schemas.microsoft.com/office/drawing/2014/main" val="614196206"/>
                    </a:ext>
                  </a:extLst>
                </a:gridCol>
                <a:gridCol w="828076">
                  <a:extLst>
                    <a:ext uri="{9D8B030D-6E8A-4147-A177-3AD203B41FA5}">
                      <a16:colId xmlns:a16="http://schemas.microsoft.com/office/drawing/2014/main" val="1490962925"/>
                    </a:ext>
                  </a:extLst>
                </a:gridCol>
                <a:gridCol w="828076">
                  <a:extLst>
                    <a:ext uri="{9D8B030D-6E8A-4147-A177-3AD203B41FA5}">
                      <a16:colId xmlns:a16="http://schemas.microsoft.com/office/drawing/2014/main" val="2272795963"/>
                    </a:ext>
                  </a:extLst>
                </a:gridCol>
                <a:gridCol w="828076">
                  <a:extLst>
                    <a:ext uri="{9D8B030D-6E8A-4147-A177-3AD203B41FA5}">
                      <a16:colId xmlns:a16="http://schemas.microsoft.com/office/drawing/2014/main" val="1243066510"/>
                    </a:ext>
                  </a:extLst>
                </a:gridCol>
                <a:gridCol w="828076">
                  <a:extLst>
                    <a:ext uri="{9D8B030D-6E8A-4147-A177-3AD203B41FA5}">
                      <a16:colId xmlns:a16="http://schemas.microsoft.com/office/drawing/2014/main" val="139926903"/>
                    </a:ext>
                  </a:extLst>
                </a:gridCol>
              </a:tblGrid>
              <a:tr h="13838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Año ingreso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Chileno(a)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Extranjero(a)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Total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16368550"/>
                  </a:ext>
                </a:extLst>
              </a:tr>
              <a:tr h="15643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%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28885"/>
                  </a:ext>
                </a:extLst>
              </a:tr>
              <a:tr h="156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2017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86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92,5%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7,5%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93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1139220"/>
                  </a:ext>
                </a:extLst>
              </a:tr>
              <a:tr h="156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2018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91,7%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8,3%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84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34565682"/>
                  </a:ext>
                </a:extLst>
              </a:tr>
              <a:tr h="156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2019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65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85,5%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14,5%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69914999"/>
                  </a:ext>
                </a:extLst>
              </a:tr>
              <a:tr h="156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2020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73,7%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26,3%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38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93082703"/>
                  </a:ext>
                </a:extLst>
              </a:tr>
              <a:tr h="156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2021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62,8%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37,2%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66884718"/>
                  </a:ext>
                </a:extLst>
              </a:tr>
              <a:tr h="156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2022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56,9%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31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43,1%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0301965"/>
                  </a:ext>
                </a:extLst>
              </a:tr>
              <a:tr h="156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2023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54,0%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46,0%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50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29465518"/>
                  </a:ext>
                </a:extLst>
              </a:tr>
              <a:tr h="156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Total general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351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77,0%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105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23,0%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456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70195188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85900" y="1543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960338676"/>
              </p:ext>
            </p:extLst>
          </p:nvPr>
        </p:nvGraphicFramePr>
        <p:xfrm>
          <a:off x="1202148" y="2206070"/>
          <a:ext cx="5326540" cy="23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26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14400" y="155803"/>
            <a:ext cx="62357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000" dirty="0" smtClean="0"/>
          </a:p>
          <a:p>
            <a:pPr algn="ctr"/>
            <a:r>
              <a:rPr lang="es-MX" b="1" dirty="0" smtClean="0"/>
              <a:t>Aumento de la población femenina migrante</a:t>
            </a:r>
            <a:endParaRPr lang="es-MX" b="1" dirty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endParaRPr lang="es-MX" sz="1000" b="1" dirty="0" smtClean="0"/>
          </a:p>
          <a:p>
            <a:endParaRPr lang="es-MX" sz="1000" b="1" dirty="0"/>
          </a:p>
          <a:p>
            <a:endParaRPr lang="es-MX" sz="1000" b="1" dirty="0" smtClean="0"/>
          </a:p>
          <a:p>
            <a:endParaRPr lang="es-MX" sz="1000" b="1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CL" sz="1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85900" y="1543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18861"/>
              </p:ext>
            </p:extLst>
          </p:nvPr>
        </p:nvGraphicFramePr>
        <p:xfrm>
          <a:off x="1419558" y="765799"/>
          <a:ext cx="5122530" cy="1478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699">
                  <a:extLst>
                    <a:ext uri="{9D8B030D-6E8A-4147-A177-3AD203B41FA5}">
                      <a16:colId xmlns:a16="http://schemas.microsoft.com/office/drawing/2014/main" val="1544152733"/>
                    </a:ext>
                  </a:extLst>
                </a:gridCol>
                <a:gridCol w="820699">
                  <a:extLst>
                    <a:ext uri="{9D8B030D-6E8A-4147-A177-3AD203B41FA5}">
                      <a16:colId xmlns:a16="http://schemas.microsoft.com/office/drawing/2014/main" val="729758348"/>
                    </a:ext>
                  </a:extLst>
                </a:gridCol>
                <a:gridCol w="820699">
                  <a:extLst>
                    <a:ext uri="{9D8B030D-6E8A-4147-A177-3AD203B41FA5}">
                      <a16:colId xmlns:a16="http://schemas.microsoft.com/office/drawing/2014/main" val="2296405241"/>
                    </a:ext>
                  </a:extLst>
                </a:gridCol>
                <a:gridCol w="820699">
                  <a:extLst>
                    <a:ext uri="{9D8B030D-6E8A-4147-A177-3AD203B41FA5}">
                      <a16:colId xmlns:a16="http://schemas.microsoft.com/office/drawing/2014/main" val="1606356971"/>
                    </a:ext>
                  </a:extLst>
                </a:gridCol>
                <a:gridCol w="820699">
                  <a:extLst>
                    <a:ext uri="{9D8B030D-6E8A-4147-A177-3AD203B41FA5}">
                      <a16:colId xmlns:a16="http://schemas.microsoft.com/office/drawing/2014/main" val="87907975"/>
                    </a:ext>
                  </a:extLst>
                </a:gridCol>
                <a:gridCol w="1019035">
                  <a:extLst>
                    <a:ext uri="{9D8B030D-6E8A-4147-A177-3AD203B41FA5}">
                      <a16:colId xmlns:a16="http://schemas.microsoft.com/office/drawing/2014/main" val="3087794826"/>
                    </a:ext>
                  </a:extLst>
                </a:gridCol>
              </a:tblGrid>
              <a:tr h="14787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Año de ingreso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Hombres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Mujeres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Total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6574652"/>
                  </a:ext>
                </a:extLst>
              </a:tr>
              <a:tr h="14787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6179"/>
                  </a:ext>
                </a:extLst>
              </a:tr>
              <a:tr h="14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2017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71,4%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28,6%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37289944"/>
                  </a:ext>
                </a:extLst>
              </a:tr>
              <a:tr h="14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2018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85,7%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14,3%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81191428"/>
                  </a:ext>
                </a:extLst>
              </a:tr>
              <a:tr h="14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2019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72,7%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27,3%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11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40232457"/>
                  </a:ext>
                </a:extLst>
              </a:tr>
              <a:tr h="14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2020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90,0%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10,0%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77986115"/>
                  </a:ext>
                </a:extLst>
              </a:tr>
              <a:tr h="14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2021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75,0%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25,0%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98351057"/>
                  </a:ext>
                </a:extLst>
              </a:tr>
              <a:tr h="14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2022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30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96,8%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1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3,2%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31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35905088"/>
                  </a:ext>
                </a:extLst>
              </a:tr>
              <a:tr h="14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2023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78,3%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21,7%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23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6602417"/>
                  </a:ext>
                </a:extLst>
              </a:tr>
              <a:tr h="14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Total general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88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83,8%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17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16,2%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105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6519721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573013117"/>
              </p:ext>
            </p:extLst>
          </p:nvPr>
        </p:nvGraphicFramePr>
        <p:xfrm>
          <a:off x="1419559" y="2391322"/>
          <a:ext cx="5122529" cy="2480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03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45F0A4D-8DC5-A78C-D1D5-771CC9AD99AD}"/>
              </a:ext>
            </a:extLst>
          </p:cNvPr>
          <p:cNvCxnSpPr>
            <a:cxnSpLocks/>
          </p:cNvCxnSpPr>
          <p:nvPr/>
        </p:nvCxnSpPr>
        <p:spPr>
          <a:xfrm>
            <a:off x="429567" y="4900165"/>
            <a:ext cx="8540262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981621" y="339162"/>
            <a:ext cx="3565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/>
              <a:t>Caracterización usuarias </a:t>
            </a:r>
            <a:r>
              <a:rPr lang="es-MX" b="1" dirty="0" smtClean="0"/>
              <a:t>Bolivianas </a:t>
            </a:r>
            <a:endParaRPr lang="es-CL" b="1" dirty="0"/>
          </a:p>
        </p:txBody>
      </p:sp>
      <p:sp>
        <p:nvSpPr>
          <p:cNvPr id="37" name="Marcador de contenido 2"/>
          <p:cNvSpPr txBox="1">
            <a:spLocks/>
          </p:cNvSpPr>
          <p:nvPr/>
        </p:nvSpPr>
        <p:spPr>
          <a:xfrm>
            <a:off x="203475" y="657495"/>
            <a:ext cx="7519288" cy="355500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MX" sz="1400" dirty="0" smtClean="0"/>
              <a:t>Tipo de delito: Tráfico ilícito de drogas (Ley 20.000)</a:t>
            </a:r>
          </a:p>
          <a:p>
            <a:pPr algn="just">
              <a:lnSpc>
                <a:spcPct val="150000"/>
              </a:lnSpc>
            </a:pPr>
            <a:r>
              <a:rPr lang="es-MX" sz="1400" dirty="0" smtClean="0"/>
              <a:t>Origen y etnia: Provenientes de áreas rurales, campos poblados pequeños, economía de sobrevivencia. </a:t>
            </a:r>
          </a:p>
          <a:p>
            <a:pPr algn="just">
              <a:lnSpc>
                <a:spcPct val="150000"/>
              </a:lnSpc>
            </a:pPr>
            <a:r>
              <a:rPr lang="es-MX" sz="1400" dirty="0" smtClean="0"/>
              <a:t>Fuerte adscripción a cultura andina: uso de lengua quechua, ceremonias, música, bailes, fuerte arraigo en comunidad de origen. </a:t>
            </a:r>
          </a:p>
          <a:p>
            <a:pPr algn="just">
              <a:lnSpc>
                <a:spcPct val="150000"/>
              </a:lnSpc>
            </a:pPr>
            <a:r>
              <a:rPr lang="es-MX" sz="1400" dirty="0" smtClean="0"/>
              <a:t>Débil o nulo acceso a servicios sociales, </a:t>
            </a:r>
            <a:r>
              <a:rPr lang="es-MX" sz="1400" dirty="0" smtClean="0"/>
              <a:t>necesidades </a:t>
            </a:r>
            <a:r>
              <a:rPr lang="es-MX" sz="1400" dirty="0" smtClean="0"/>
              <a:t>de atención de salud, educación y capacitación. </a:t>
            </a:r>
          </a:p>
          <a:p>
            <a:pPr algn="just">
              <a:lnSpc>
                <a:spcPct val="150000"/>
              </a:lnSpc>
            </a:pPr>
            <a:r>
              <a:rPr lang="es-MX" sz="1400" dirty="0" smtClean="0"/>
              <a:t>Sin </a:t>
            </a:r>
            <a:r>
              <a:rPr lang="es-MX" sz="1400" dirty="0"/>
              <a:t>arraigo familiar en Chile</a:t>
            </a:r>
          </a:p>
          <a:p>
            <a:pPr algn="just">
              <a:lnSpc>
                <a:spcPct val="150000"/>
              </a:lnSpc>
            </a:pPr>
            <a:r>
              <a:rPr lang="es-MX" sz="1400" dirty="0"/>
              <a:t>Ingreso por paso no habilitado.</a:t>
            </a:r>
          </a:p>
          <a:p>
            <a:pPr marL="172800" algn="just">
              <a:lnSpc>
                <a:spcPct val="150000"/>
              </a:lnSpc>
            </a:pPr>
            <a:r>
              <a:rPr lang="es-MX" sz="1400" dirty="0"/>
              <a:t>Sin documentación </a:t>
            </a:r>
            <a:r>
              <a:rPr lang="es-MX" sz="1400" dirty="0" smtClean="0"/>
              <a:t>de identidad</a:t>
            </a:r>
          </a:p>
          <a:p>
            <a:pPr marL="172800" algn="just">
              <a:lnSpc>
                <a:spcPct val="150000"/>
              </a:lnSpc>
              <a:spcBef>
                <a:spcPts val="0"/>
              </a:spcBef>
            </a:pPr>
            <a:r>
              <a:rPr lang="es-MX" sz="1400" dirty="0" smtClean="0"/>
              <a:t>Deserción escolar: Factores económicos, laboral. </a:t>
            </a: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199">
            <a:off x="6833644" y="3061430"/>
            <a:ext cx="2000212" cy="1867720"/>
          </a:xfrm>
          <a:prstGeom prst="rect">
            <a:avLst/>
          </a:prstGeom>
          <a:effectLst>
            <a:glow rad="127000">
              <a:schemeClr val="accent1"/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600" y="3004805"/>
            <a:ext cx="2399844" cy="1809750"/>
          </a:xfrm>
          <a:prstGeom prst="rect">
            <a:avLst/>
          </a:prstGeom>
          <a:effectLst>
            <a:glow rad="127000">
              <a:schemeClr val="accent1"/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</p:spTree>
    <p:extLst>
      <p:ext uri="{BB962C8B-B14F-4D97-AF65-F5344CB8AC3E}">
        <p14:creationId xmlns:p14="http://schemas.microsoft.com/office/powerpoint/2010/main" val="42251310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45F0A4D-8DC5-A78C-D1D5-771CC9AD99AD}"/>
              </a:ext>
            </a:extLst>
          </p:cNvPr>
          <p:cNvCxnSpPr>
            <a:cxnSpLocks/>
          </p:cNvCxnSpPr>
          <p:nvPr/>
        </p:nvCxnSpPr>
        <p:spPr>
          <a:xfrm>
            <a:off x="429567" y="4900165"/>
            <a:ext cx="8540262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987090" y="480638"/>
            <a:ext cx="352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Perfil y efectos </a:t>
            </a:r>
            <a:r>
              <a:rPr lang="es-MX" b="1" dirty="0" smtClean="0"/>
              <a:t>de la </a:t>
            </a:r>
            <a:r>
              <a:rPr lang="es-MX" b="1" dirty="0" err="1" smtClean="0"/>
              <a:t>prisionización</a:t>
            </a:r>
            <a:r>
              <a:rPr lang="es-MX" b="1" dirty="0" smtClean="0"/>
              <a:t> </a:t>
            </a:r>
            <a:endParaRPr lang="es-CL" b="1" dirty="0"/>
          </a:p>
        </p:txBody>
      </p:sp>
      <p:sp>
        <p:nvSpPr>
          <p:cNvPr id="37" name="Marcador de contenido 2"/>
          <p:cNvSpPr txBox="1">
            <a:spLocks/>
          </p:cNvSpPr>
          <p:nvPr/>
        </p:nvSpPr>
        <p:spPr>
          <a:xfrm>
            <a:off x="49587" y="946719"/>
            <a:ext cx="6818406" cy="416840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MX" sz="1300" dirty="0" smtClean="0"/>
              <a:t>Sin consumo problemático de drogas.</a:t>
            </a:r>
          </a:p>
          <a:p>
            <a:pPr algn="just">
              <a:lnSpc>
                <a:spcPct val="100000"/>
              </a:lnSpc>
            </a:pPr>
            <a:r>
              <a:rPr lang="es-MX" sz="1300" dirty="0" smtClean="0"/>
              <a:t>Rasgos de personalidad: introvertidas, hermetismo, suspicaz, fuerte </a:t>
            </a:r>
            <a:r>
              <a:rPr lang="es-MX" sz="1300" dirty="0" err="1" smtClean="0"/>
              <a:t>parentalización</a:t>
            </a:r>
            <a:endParaRPr lang="es-MX" sz="1300" dirty="0" smtClean="0"/>
          </a:p>
          <a:p>
            <a:pPr algn="just">
              <a:lnSpc>
                <a:spcPct val="100000"/>
              </a:lnSpc>
            </a:pPr>
            <a:r>
              <a:rPr lang="es-MX" sz="1300" dirty="0"/>
              <a:t>Sin perfil criminógeno, no comparten cultura delictiva lo que origina problemas de adaptación en contexto privativo libertad. </a:t>
            </a:r>
            <a:endParaRPr lang="es-MX" sz="1300" dirty="0" smtClean="0"/>
          </a:p>
          <a:p>
            <a:pPr algn="just">
              <a:lnSpc>
                <a:spcPct val="100000"/>
              </a:lnSpc>
            </a:pPr>
            <a:r>
              <a:rPr lang="es-MX" sz="1300" dirty="0" smtClean="0"/>
              <a:t>Efectos de </a:t>
            </a:r>
            <a:r>
              <a:rPr lang="es-MX" sz="1300" dirty="0" err="1" smtClean="0"/>
              <a:t>prisionización</a:t>
            </a:r>
            <a:r>
              <a:rPr lang="es-MX" sz="1300" dirty="0" smtClean="0"/>
              <a:t>: Trastornos de sueño, Adaptativos, Depresión, estrés post traumáticos, Estados de ansiedad, Autolesiones.</a:t>
            </a:r>
          </a:p>
          <a:p>
            <a:pPr algn="just">
              <a:lnSpc>
                <a:spcPct val="100000"/>
              </a:lnSpc>
            </a:pPr>
            <a:r>
              <a:rPr lang="es-MX" sz="1300" dirty="0" smtClean="0"/>
              <a:t>Historial de vulneraciones: Trauma complejo</a:t>
            </a:r>
          </a:p>
          <a:p>
            <a:pPr algn="just">
              <a:lnSpc>
                <a:spcPct val="100000"/>
              </a:lnSpc>
            </a:pPr>
            <a:r>
              <a:rPr lang="es-MX" sz="1300" dirty="0" smtClean="0"/>
              <a:t>Se observan conductas regresivas, se “desprenden” del rol </a:t>
            </a:r>
            <a:r>
              <a:rPr lang="es-MX" sz="1300" dirty="0" err="1" smtClean="0"/>
              <a:t>parentalizado</a:t>
            </a:r>
            <a:endParaRPr lang="es-MX" sz="1300" dirty="0" smtClean="0"/>
          </a:p>
          <a:p>
            <a:pPr algn="just">
              <a:lnSpc>
                <a:spcPct val="100000"/>
              </a:lnSpc>
            </a:pPr>
            <a:r>
              <a:rPr lang="es-MX" sz="1300" dirty="0" smtClean="0"/>
              <a:t>Dificultades para contactarse con familiares (intervención Crisis, descompensaciones emocionales no conductuales)</a:t>
            </a:r>
          </a:p>
          <a:p>
            <a:pPr algn="just">
              <a:lnSpc>
                <a:spcPct val="100000"/>
              </a:lnSpc>
            </a:pPr>
            <a:r>
              <a:rPr lang="es-MX" sz="1300" dirty="0" smtClean="0"/>
              <a:t>Tendencia en agruparse con pares de su misma nacionalidad, aislamiento con otros</a:t>
            </a:r>
          </a:p>
          <a:p>
            <a:pPr algn="just">
              <a:lnSpc>
                <a:spcPct val="100000"/>
              </a:lnSpc>
            </a:pPr>
            <a:r>
              <a:rPr lang="es-MX" sz="1300" dirty="0" smtClean="0"/>
              <a:t>Presentan ajuste a normas sociales y respeto a la autoridad.</a:t>
            </a:r>
          </a:p>
          <a:p>
            <a:pPr algn="just">
              <a:lnSpc>
                <a:spcPct val="100000"/>
              </a:lnSpc>
            </a:pPr>
            <a:r>
              <a:rPr lang="es-MX" sz="1300" dirty="0" smtClean="0"/>
              <a:t>Presentan adherencia a la intervención y valoración de oportunidades de reinserción.</a:t>
            </a:r>
          </a:p>
          <a:p>
            <a:pPr algn="just">
              <a:lnSpc>
                <a:spcPct val="160000"/>
              </a:lnSpc>
            </a:pPr>
            <a:endParaRPr lang="es-MX" sz="1200" dirty="0" smtClean="0"/>
          </a:p>
          <a:p>
            <a:pPr algn="just"/>
            <a:endParaRPr lang="es-CL" sz="1200" dirty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91" y="1141256"/>
            <a:ext cx="1872583" cy="1889664"/>
          </a:xfrm>
          <a:prstGeom prst="rect">
            <a:avLst/>
          </a:prstGeom>
          <a:effectLst>
            <a:glow rad="228600">
              <a:schemeClr val="accent1">
                <a:alpha val="40000"/>
              </a:schemeClr>
            </a:glow>
            <a:outerShdw blurRad="50800" dist="50800" dir="5400000" algn="ctr" rotWithShape="0">
              <a:srgbClr val="000000"/>
            </a:outerShdw>
            <a:softEdge rad="0"/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409" y="3420151"/>
            <a:ext cx="2206688" cy="1431640"/>
          </a:xfrm>
          <a:prstGeom prst="rect">
            <a:avLst/>
          </a:prstGeom>
          <a:effectLst>
            <a:glow rad="127000">
              <a:schemeClr val="accent1">
                <a:alpha val="96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</p:spTree>
    <p:extLst>
      <p:ext uri="{BB962C8B-B14F-4D97-AF65-F5344CB8AC3E}">
        <p14:creationId xmlns:p14="http://schemas.microsoft.com/office/powerpoint/2010/main" val="1064928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45F0A4D-8DC5-A78C-D1D5-771CC9AD99AD}"/>
              </a:ext>
            </a:extLst>
          </p:cNvPr>
          <p:cNvCxnSpPr>
            <a:cxnSpLocks/>
          </p:cNvCxnSpPr>
          <p:nvPr/>
        </p:nvCxnSpPr>
        <p:spPr>
          <a:xfrm>
            <a:off x="429567" y="4900165"/>
            <a:ext cx="8540262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2933530" y="425854"/>
            <a:ext cx="246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Dificultades/Obstáculos</a:t>
            </a:r>
            <a:endParaRPr lang="es-CL" b="1" dirty="0"/>
          </a:p>
        </p:txBody>
      </p:sp>
      <p:sp>
        <p:nvSpPr>
          <p:cNvPr id="37" name="Marcador de contenido 2"/>
          <p:cNvSpPr txBox="1">
            <a:spLocks/>
          </p:cNvSpPr>
          <p:nvPr/>
        </p:nvSpPr>
        <p:spPr>
          <a:xfrm>
            <a:off x="169742" y="1070511"/>
            <a:ext cx="766635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 smtClean="0"/>
              <a:t>Barrera idiomática</a:t>
            </a:r>
          </a:p>
          <a:p>
            <a:endParaRPr lang="es-MX" sz="1400" dirty="0" smtClean="0"/>
          </a:p>
          <a:p>
            <a:r>
              <a:rPr lang="es-MX" sz="1400" dirty="0" smtClean="0"/>
              <a:t>Diversidad de cosmovisiones</a:t>
            </a:r>
          </a:p>
          <a:p>
            <a:pPr marL="0" indent="0">
              <a:buNone/>
            </a:pPr>
            <a:endParaRPr lang="es-MX" sz="1400" dirty="0" smtClean="0"/>
          </a:p>
          <a:p>
            <a:r>
              <a:rPr lang="es-MX" sz="1400" dirty="0" smtClean="0"/>
              <a:t>Dificultades en la atención integral especializada para problemas de salud mental</a:t>
            </a:r>
          </a:p>
          <a:p>
            <a:endParaRPr lang="es-MX" sz="1400" dirty="0" smtClean="0"/>
          </a:p>
          <a:p>
            <a:r>
              <a:rPr lang="es-MX" sz="1400" dirty="0" err="1" smtClean="0"/>
              <a:t>Intersector</a:t>
            </a:r>
            <a:r>
              <a:rPr lang="es-MX" sz="1400" dirty="0" smtClean="0"/>
              <a:t> en calidad de colaborador y no de garante</a:t>
            </a:r>
          </a:p>
          <a:p>
            <a:pPr marL="0" indent="0">
              <a:buNone/>
            </a:pPr>
            <a:endParaRPr lang="es-MX" sz="1400" dirty="0" smtClean="0"/>
          </a:p>
          <a:p>
            <a:r>
              <a:rPr lang="es-MX" sz="1400" dirty="0" smtClean="0"/>
              <a:t>Dificultades para dar continuidad a sanción en medio libre (razones de arraigo)</a:t>
            </a:r>
            <a:endParaRPr lang="es-CL" sz="1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5500">
            <a:off x="6417291" y="1218294"/>
            <a:ext cx="2275846" cy="2194187"/>
          </a:xfrm>
          <a:prstGeom prst="rect">
            <a:avLst/>
          </a:prstGeom>
          <a:effectLst>
            <a:glow rad="203200">
              <a:schemeClr val="accent1">
                <a:alpha val="45000"/>
              </a:schemeClr>
            </a:glow>
            <a:outerShdw blurRad="76200" dir="5160000" sx="73000" sy="73000" algn="ctr" rotWithShape="0">
              <a:srgbClr val="000000"/>
            </a:outerShdw>
            <a:softEdge rad="12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rgbClr val="1C2E45"/>
            </a:contourClr>
          </a:sp3d>
        </p:spPr>
      </p:pic>
    </p:spTree>
    <p:extLst>
      <p:ext uri="{BB962C8B-B14F-4D97-AF65-F5344CB8AC3E}">
        <p14:creationId xmlns:p14="http://schemas.microsoft.com/office/powerpoint/2010/main" val="22016551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45F0A4D-8DC5-A78C-D1D5-771CC9AD99AD}"/>
              </a:ext>
            </a:extLst>
          </p:cNvPr>
          <p:cNvCxnSpPr>
            <a:cxnSpLocks/>
          </p:cNvCxnSpPr>
          <p:nvPr/>
        </p:nvCxnSpPr>
        <p:spPr>
          <a:xfrm>
            <a:off x="429567" y="4900165"/>
            <a:ext cx="8540262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6" name="Rectángulo 5"/>
          <p:cNvSpPr/>
          <p:nvPr/>
        </p:nvSpPr>
        <p:spPr>
          <a:xfrm>
            <a:off x="1987090" y="410422"/>
            <a:ext cx="512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/>
              <a:t>Estrategias intersectoriales actuales de intervención</a:t>
            </a:r>
            <a:endParaRPr lang="es-MX" dirty="0" smtClean="0"/>
          </a:p>
        </p:txBody>
      </p:sp>
      <p:sp>
        <p:nvSpPr>
          <p:cNvPr id="38" name="Marcador de contenido 2"/>
          <p:cNvSpPr txBox="1">
            <a:spLocks/>
          </p:cNvSpPr>
          <p:nvPr/>
        </p:nvSpPr>
        <p:spPr>
          <a:xfrm>
            <a:off x="502016" y="304951"/>
            <a:ext cx="6867059" cy="334469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s-MX" sz="1400" dirty="0" smtClean="0"/>
          </a:p>
          <a:p>
            <a:pPr>
              <a:lnSpc>
                <a:spcPct val="150000"/>
              </a:lnSpc>
            </a:pPr>
            <a:r>
              <a:rPr lang="es-ES" sz="1400" dirty="0"/>
              <a:t>Tribunales </a:t>
            </a:r>
            <a:r>
              <a:rPr lang="es-ES" sz="1400" dirty="0" smtClean="0"/>
              <a:t>de Garantía.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Servicio de Registro Civil e </a:t>
            </a:r>
            <a:r>
              <a:rPr lang="es-ES" sz="1400" dirty="0" smtClean="0"/>
              <a:t>Identificación.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Defensoría Penal </a:t>
            </a:r>
            <a:r>
              <a:rPr lang="es-ES" sz="1400" dirty="0" smtClean="0"/>
              <a:t>Pública.</a:t>
            </a:r>
            <a:endParaRPr lang="es-ES" sz="1400" dirty="0"/>
          </a:p>
          <a:p>
            <a:pPr>
              <a:lnSpc>
                <a:spcPct val="150000"/>
              </a:lnSpc>
            </a:pPr>
            <a:r>
              <a:rPr lang="es-MX" sz="1400" dirty="0" smtClean="0"/>
              <a:t>Coordinación con Consulado de Bolivia.</a:t>
            </a:r>
          </a:p>
          <a:p>
            <a:pPr>
              <a:lnSpc>
                <a:spcPct val="150000"/>
              </a:lnSpc>
            </a:pPr>
            <a:r>
              <a:rPr lang="es-ES" sz="1400" dirty="0" smtClean="0"/>
              <a:t>Gestiones en Salud FONASA (Unidad de salud).</a:t>
            </a:r>
          </a:p>
          <a:p>
            <a:pPr>
              <a:lnSpc>
                <a:spcPct val="150000"/>
              </a:lnSpc>
            </a:pPr>
            <a:r>
              <a:rPr lang="es-ES" sz="1400" dirty="0" smtClean="0"/>
              <a:t>Gestiones educativas (Unidad </a:t>
            </a:r>
            <a:r>
              <a:rPr lang="es-ES" sz="1400" dirty="0" err="1" smtClean="0"/>
              <a:t>Socioformativa</a:t>
            </a:r>
            <a:r>
              <a:rPr lang="es-ES" sz="14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s-ES" sz="1400" dirty="0" smtClean="0"/>
              <a:t>Servicio Nacional de Migraciones.</a:t>
            </a:r>
          </a:p>
          <a:p>
            <a:pPr>
              <a:lnSpc>
                <a:spcPct val="150000"/>
              </a:lnSpc>
            </a:pPr>
            <a:r>
              <a:rPr lang="es-ES" sz="1400" dirty="0" smtClean="0"/>
              <a:t>Tribunales </a:t>
            </a:r>
            <a:r>
              <a:rPr lang="es-ES" sz="1400" dirty="0"/>
              <a:t>de Familia.</a:t>
            </a:r>
            <a:endParaRPr lang="es-CL" sz="1400" dirty="0"/>
          </a:p>
          <a:p>
            <a:endParaRPr lang="es-ES" sz="1400" dirty="0" smtClean="0"/>
          </a:p>
          <a:p>
            <a:pPr marL="0" indent="0">
              <a:buNone/>
            </a:pPr>
            <a:endParaRPr lang="es-CL" sz="1400" dirty="0" smtClean="0"/>
          </a:p>
          <a:p>
            <a:endParaRPr lang="es-CL" sz="1400" dirty="0" smtClean="0"/>
          </a:p>
          <a:p>
            <a:endParaRPr lang="es-MX" sz="1400" dirty="0" smtClean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698" y="1039670"/>
            <a:ext cx="2305050" cy="1981200"/>
          </a:xfrm>
          <a:prstGeom prst="rect">
            <a:avLst/>
          </a:prstGeom>
          <a:effectLst>
            <a:glow rad="127000">
              <a:schemeClr val="accent1">
                <a:alpha val="95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676" y="3020870"/>
            <a:ext cx="2143125" cy="1879295"/>
          </a:xfrm>
          <a:prstGeom prst="rect">
            <a:avLst/>
          </a:prstGeom>
          <a:effectLst>
            <a:glow rad="127000">
              <a:schemeClr val="accent1">
                <a:alpha val="99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</p:spTree>
    <p:extLst>
      <p:ext uri="{BB962C8B-B14F-4D97-AF65-F5344CB8AC3E}">
        <p14:creationId xmlns:p14="http://schemas.microsoft.com/office/powerpoint/2010/main" val="10452529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970</Words>
  <Application>Microsoft Office PowerPoint</Application>
  <PresentationFormat>Presentación en pantalla (16:9)</PresentationFormat>
  <Paragraphs>412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Arriado Ruiz, Cristian</dc:creator>
  <cp:lastModifiedBy>Arriagada Sanchez, Soledad</cp:lastModifiedBy>
  <cp:revision>115</cp:revision>
  <cp:lastPrinted>2023-07-22T18:18:01Z</cp:lastPrinted>
  <dcterms:created xsi:type="dcterms:W3CDTF">2023-03-21T13:57:45Z</dcterms:created>
  <dcterms:modified xsi:type="dcterms:W3CDTF">2023-07-24T13:46:01Z</dcterms:modified>
</cp:coreProperties>
</file>