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56" r:id="rId3"/>
    <p:sldId id="261" r:id="rId4"/>
    <p:sldId id="263" r:id="rId5"/>
    <p:sldId id="4120" r:id="rId6"/>
    <p:sldId id="4136" r:id="rId7"/>
    <p:sldId id="4127" r:id="rId8"/>
    <p:sldId id="4139" r:id="rId9"/>
    <p:sldId id="4141" r:id="rId10"/>
    <p:sldId id="4140" r:id="rId11"/>
    <p:sldId id="3352" r:id="rId12"/>
    <p:sldId id="4107" r:id="rId13"/>
    <p:sldId id="4142" r:id="rId14"/>
    <p:sldId id="4134" r:id="rId15"/>
    <p:sldId id="4135" r:id="rId16"/>
    <p:sldId id="3340" r:id="rId17"/>
    <p:sldId id="4131" r:id="rId18"/>
    <p:sldId id="4144" r:id="rId19"/>
    <p:sldId id="4143" r:id="rId20"/>
    <p:sldId id="4149" r:id="rId21"/>
    <p:sldId id="4148" r:id="rId22"/>
    <p:sldId id="4150" r:id="rId23"/>
    <p:sldId id="4151" r:id="rId24"/>
    <p:sldId id="4152" r:id="rId25"/>
    <p:sldId id="4153" r:id="rId26"/>
    <p:sldId id="283" r:id="rId27"/>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arena Cortes Camus (Jefa de Reinserción Social)" initials="MCC(dRS" lastIdx="4" clrIdx="0">
    <p:extLst>
      <p:ext uri="{19B8F6BF-5375-455C-9EA6-DF929625EA0E}">
        <p15:presenceInfo xmlns:p15="http://schemas.microsoft.com/office/powerpoint/2012/main" userId="S-1-5-21-1083180570-1248488584-1233803906-3410" providerId="AD"/>
      </p:ext>
    </p:extLst>
  </p:cmAuthor>
  <p:cmAuthor id="2" name="Francisco Maldonado Fuentes" initials="FMF" lastIdx="4" clrIdx="1">
    <p:extLst>
      <p:ext uri="{19B8F6BF-5375-455C-9EA6-DF929625EA0E}">
        <p15:presenceInfo xmlns:p15="http://schemas.microsoft.com/office/powerpoint/2012/main" userId="3a908299a2367877" providerId="Windows Live"/>
      </p:ext>
    </p:extLst>
  </p:cmAuthor>
  <p:cmAuthor id="3" name="MINJUDH" initials="MINJUDH" lastIdx="3" clrIdx="2">
    <p:extLst>
      <p:ext uri="{19B8F6BF-5375-455C-9EA6-DF929625EA0E}">
        <p15:presenceInfo xmlns:p15="http://schemas.microsoft.com/office/powerpoint/2012/main" userId="MINJUD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9B6"/>
    <a:srgbClr val="F6EEE6"/>
    <a:srgbClr val="F1E6D9"/>
    <a:srgbClr val="F7F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3"/>
    <p:restoredTop sz="85625" autoAdjust="0"/>
  </p:normalViewPr>
  <p:slideViewPr>
    <p:cSldViewPr snapToGrid="0" snapToObjects="1">
      <p:cViewPr varScale="1">
        <p:scale>
          <a:sx n="98" d="100"/>
          <a:sy n="98"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E9CDA-E8AB-844F-BFC4-14731DFED499}" type="doc">
      <dgm:prSet loTypeId="urn:microsoft.com/office/officeart/2005/8/layout/venn2" loCatId="" qsTypeId="urn:microsoft.com/office/officeart/2005/8/quickstyle/simple1" qsCatId="simple" csTypeId="urn:microsoft.com/office/officeart/2005/8/colors/colorful1" csCatId="colorful" phldr="1"/>
      <dgm:spPr/>
      <dgm:t>
        <a:bodyPr/>
        <a:lstStyle/>
        <a:p>
          <a:endParaRPr lang="es-ES"/>
        </a:p>
      </dgm:t>
    </dgm:pt>
    <dgm:pt modelId="{F31554A5-17BA-BC4D-A69A-2AA7E7C7FD78}">
      <dgm:prSet phldrT="[Texto]" custT="1"/>
      <dgm:spPr>
        <a:solidFill>
          <a:schemeClr val="accent2">
            <a:lumMod val="40000"/>
            <a:lumOff val="60000"/>
          </a:schemeClr>
        </a:solidFill>
      </dgm:spPr>
      <dgm:t>
        <a:bodyPr anchor="t"/>
        <a:lstStyle/>
        <a:p>
          <a:pPr algn="ctr">
            <a:lnSpc>
              <a:spcPct val="100000"/>
            </a:lnSpc>
          </a:pPr>
          <a:r>
            <a:rPr lang="es-ES" sz="1800" dirty="0">
              <a:solidFill>
                <a:schemeClr val="tx1"/>
              </a:solidFill>
              <a:latin typeface="+mj-lt"/>
            </a:rPr>
            <a:t>Plan Nacional de Acción de Reinserción Social </a:t>
          </a:r>
        </a:p>
        <a:p>
          <a:pPr algn="ctr">
            <a:lnSpc>
              <a:spcPct val="100000"/>
            </a:lnSpc>
          </a:pPr>
          <a:endParaRPr lang="es-ES" sz="1800" dirty="0">
            <a:solidFill>
              <a:schemeClr val="tx1"/>
            </a:solidFill>
            <a:latin typeface="+mj-lt"/>
          </a:endParaRPr>
        </a:p>
      </dgm:t>
    </dgm:pt>
    <dgm:pt modelId="{F43F9AF2-696E-DB46-A01D-0A085A304810}" type="parTrans" cxnId="{103E2C55-5553-ED47-9F3F-BFCA164EF765}">
      <dgm:prSet/>
      <dgm:spPr/>
      <dgm:t>
        <a:bodyPr/>
        <a:lstStyle/>
        <a:p>
          <a:endParaRPr lang="es-ES"/>
        </a:p>
      </dgm:t>
    </dgm:pt>
    <dgm:pt modelId="{A5628191-DAFA-CA4E-8CE7-2A770AFCD854}" type="sibTrans" cxnId="{103E2C55-5553-ED47-9F3F-BFCA164EF765}">
      <dgm:prSet/>
      <dgm:spPr/>
      <dgm:t>
        <a:bodyPr/>
        <a:lstStyle/>
        <a:p>
          <a:endParaRPr lang="es-ES"/>
        </a:p>
      </dgm:t>
    </dgm:pt>
    <dgm:pt modelId="{C6976C35-A9BD-0949-B774-49A8B6270AA0}">
      <dgm:prSet phldrT="[Texto]" custT="1"/>
      <dgm:spPr>
        <a:solidFill>
          <a:schemeClr val="accent1">
            <a:lumMod val="40000"/>
            <a:lumOff val="60000"/>
          </a:schemeClr>
        </a:solidFill>
      </dgm:spPr>
      <dgm:t>
        <a:bodyPr/>
        <a:lstStyle/>
        <a:p>
          <a:r>
            <a:rPr lang="es-ES" sz="1800" dirty="0">
              <a:solidFill>
                <a:schemeClr val="tx1"/>
              </a:solidFill>
            </a:rPr>
            <a:t>Intervención con redes egocéntricas </a:t>
          </a:r>
        </a:p>
        <a:p>
          <a:r>
            <a:rPr lang="es-ES" sz="1800" dirty="0">
              <a:solidFill>
                <a:schemeClr val="tx1"/>
              </a:solidFill>
            </a:rPr>
            <a:t>Gestor/a de casos</a:t>
          </a:r>
        </a:p>
      </dgm:t>
    </dgm:pt>
    <dgm:pt modelId="{1D18F5E8-847F-1146-B17F-800CB989F25B}" type="parTrans" cxnId="{351BA075-78F2-3E43-B474-CC785A9A4354}">
      <dgm:prSet/>
      <dgm:spPr/>
      <dgm:t>
        <a:bodyPr/>
        <a:lstStyle/>
        <a:p>
          <a:endParaRPr lang="es-ES"/>
        </a:p>
      </dgm:t>
    </dgm:pt>
    <dgm:pt modelId="{353CD3F4-08F0-8948-9D0B-60D9C5EB181C}" type="sibTrans" cxnId="{351BA075-78F2-3E43-B474-CC785A9A4354}">
      <dgm:prSet/>
      <dgm:spPr/>
      <dgm:t>
        <a:bodyPr/>
        <a:lstStyle/>
        <a:p>
          <a:endParaRPr lang="es-ES"/>
        </a:p>
      </dgm:t>
    </dgm:pt>
    <dgm:pt modelId="{DDBD75BB-EAE3-5E44-B83E-FCDB0095B45C}">
      <dgm:prSet phldrT="[Texto]" custT="1"/>
      <dgm:spPr/>
      <dgm:t>
        <a:bodyPr/>
        <a:lstStyle/>
        <a:p>
          <a:r>
            <a:rPr lang="es-ES" sz="1800" dirty="0">
              <a:solidFill>
                <a:schemeClr val="tx1"/>
              </a:solidFill>
            </a:rPr>
            <a:t>Gestión de redes exocéntricas</a:t>
          </a:r>
        </a:p>
        <a:p>
          <a:r>
            <a:rPr lang="es-ES" sz="1800" dirty="0">
              <a:solidFill>
                <a:schemeClr val="tx1"/>
              </a:solidFill>
            </a:rPr>
            <a:t>Gestor/a de redes centro</a:t>
          </a:r>
        </a:p>
      </dgm:t>
    </dgm:pt>
    <dgm:pt modelId="{40E49579-329B-334E-A97B-AF519F98EBD2}" type="sibTrans" cxnId="{5DE43D4E-B148-434B-82F8-E0C2D69746B9}">
      <dgm:prSet/>
      <dgm:spPr/>
      <dgm:t>
        <a:bodyPr/>
        <a:lstStyle/>
        <a:p>
          <a:endParaRPr lang="es-ES"/>
        </a:p>
      </dgm:t>
    </dgm:pt>
    <dgm:pt modelId="{5DB93AAD-2703-0846-AB73-5240D4563A8F}" type="parTrans" cxnId="{5DE43D4E-B148-434B-82F8-E0C2D69746B9}">
      <dgm:prSet/>
      <dgm:spPr/>
      <dgm:t>
        <a:bodyPr/>
        <a:lstStyle/>
        <a:p>
          <a:endParaRPr lang="es-ES"/>
        </a:p>
      </dgm:t>
    </dgm:pt>
    <dgm:pt modelId="{13CC3610-A000-4641-8DE4-C11FCE027D04}">
      <dgm:prSet phldrT="[Texto]" custT="1"/>
      <dgm:spPr/>
      <dgm:t>
        <a:bodyPr vert="horz" lIns="0" tIns="0" rIns="0" bIns="0" anchor="t"/>
        <a:lstStyle/>
        <a:p>
          <a:r>
            <a:rPr lang="es-ES" sz="1800" dirty="0">
              <a:solidFill>
                <a:schemeClr val="tx1"/>
              </a:solidFill>
              <a:latin typeface="+mj-lt"/>
            </a:rPr>
            <a:t>Gestión regional de Plan Acción de Reinserción Social </a:t>
          </a:r>
        </a:p>
        <a:p>
          <a:r>
            <a:rPr lang="es-ES" sz="1800" dirty="0">
              <a:solidFill>
                <a:schemeClr val="tx1"/>
              </a:solidFill>
              <a:latin typeface="+mj-lt"/>
            </a:rPr>
            <a:t>Dirección Regional</a:t>
          </a:r>
        </a:p>
      </dgm:t>
    </dgm:pt>
    <dgm:pt modelId="{C1B11D28-C903-2240-ACED-155C9B2ACBFA}" type="sibTrans" cxnId="{4C00FCB7-B605-3744-9BE8-B493553892A6}">
      <dgm:prSet/>
      <dgm:spPr/>
      <dgm:t>
        <a:bodyPr/>
        <a:lstStyle/>
        <a:p>
          <a:endParaRPr lang="es-ES"/>
        </a:p>
      </dgm:t>
    </dgm:pt>
    <dgm:pt modelId="{1B713CE2-0571-CA43-A434-64C6A7AE612F}" type="parTrans" cxnId="{4C00FCB7-B605-3744-9BE8-B493553892A6}">
      <dgm:prSet/>
      <dgm:spPr/>
      <dgm:t>
        <a:bodyPr/>
        <a:lstStyle/>
        <a:p>
          <a:endParaRPr lang="es-ES"/>
        </a:p>
      </dgm:t>
    </dgm:pt>
    <dgm:pt modelId="{56497281-8813-F348-AE73-EA8884BA7A42}" type="pres">
      <dgm:prSet presAssocID="{084E9CDA-E8AB-844F-BFC4-14731DFED499}" presName="Name0" presStyleCnt="0">
        <dgm:presLayoutVars>
          <dgm:chMax val="7"/>
          <dgm:resizeHandles val="exact"/>
        </dgm:presLayoutVars>
      </dgm:prSet>
      <dgm:spPr/>
      <dgm:t>
        <a:bodyPr/>
        <a:lstStyle/>
        <a:p>
          <a:endParaRPr lang="es-ES"/>
        </a:p>
      </dgm:t>
    </dgm:pt>
    <dgm:pt modelId="{574462A1-0035-174B-BB31-B75E8EC47706}" type="pres">
      <dgm:prSet presAssocID="{084E9CDA-E8AB-844F-BFC4-14731DFED499}" presName="comp1" presStyleCnt="0"/>
      <dgm:spPr/>
    </dgm:pt>
    <dgm:pt modelId="{5FDE08A1-87F3-3849-B4BF-BD4A69F171F0}" type="pres">
      <dgm:prSet presAssocID="{084E9CDA-E8AB-844F-BFC4-14731DFED499}" presName="circle1" presStyleLbl="node1" presStyleIdx="0" presStyleCnt="4" custScaleX="198742" custLinFactNeighborX="2826" custLinFactNeighborY="283"/>
      <dgm:spPr/>
      <dgm:t>
        <a:bodyPr/>
        <a:lstStyle/>
        <a:p>
          <a:endParaRPr lang="es-ES"/>
        </a:p>
      </dgm:t>
    </dgm:pt>
    <dgm:pt modelId="{0E9F1D0A-FD60-3D43-99D6-4D0181FA8992}" type="pres">
      <dgm:prSet presAssocID="{084E9CDA-E8AB-844F-BFC4-14731DFED499}" presName="c1text" presStyleLbl="node1" presStyleIdx="0" presStyleCnt="4">
        <dgm:presLayoutVars>
          <dgm:bulletEnabled val="1"/>
        </dgm:presLayoutVars>
      </dgm:prSet>
      <dgm:spPr/>
      <dgm:t>
        <a:bodyPr/>
        <a:lstStyle/>
        <a:p>
          <a:endParaRPr lang="es-ES"/>
        </a:p>
      </dgm:t>
    </dgm:pt>
    <dgm:pt modelId="{6225AE99-A01F-A647-B0F9-D4CEDD7CB044}" type="pres">
      <dgm:prSet presAssocID="{084E9CDA-E8AB-844F-BFC4-14731DFED499}" presName="comp2" presStyleCnt="0"/>
      <dgm:spPr/>
    </dgm:pt>
    <dgm:pt modelId="{14F82E1A-7DF8-A24A-A997-FA99989601A5}" type="pres">
      <dgm:prSet presAssocID="{084E9CDA-E8AB-844F-BFC4-14731DFED499}" presName="circle2" presStyleLbl="node1" presStyleIdx="1" presStyleCnt="4" custScaleX="201149" custScaleY="96469" custLinFactNeighborX="1766" custLinFactNeighborY="9891"/>
      <dgm:spPr/>
      <dgm:t>
        <a:bodyPr/>
        <a:lstStyle/>
        <a:p>
          <a:endParaRPr lang="es-ES"/>
        </a:p>
      </dgm:t>
    </dgm:pt>
    <dgm:pt modelId="{27C0CBB4-E7B1-9F4E-ACD0-EEB999D62A16}" type="pres">
      <dgm:prSet presAssocID="{084E9CDA-E8AB-844F-BFC4-14731DFED499}" presName="c2text" presStyleLbl="node1" presStyleIdx="1" presStyleCnt="4">
        <dgm:presLayoutVars>
          <dgm:bulletEnabled val="1"/>
        </dgm:presLayoutVars>
      </dgm:prSet>
      <dgm:spPr/>
      <dgm:t>
        <a:bodyPr/>
        <a:lstStyle/>
        <a:p>
          <a:endParaRPr lang="es-ES"/>
        </a:p>
      </dgm:t>
    </dgm:pt>
    <dgm:pt modelId="{A115426C-B5DC-6C4E-9AAA-56226F45D21C}" type="pres">
      <dgm:prSet presAssocID="{084E9CDA-E8AB-844F-BFC4-14731DFED499}" presName="comp3" presStyleCnt="0"/>
      <dgm:spPr/>
    </dgm:pt>
    <dgm:pt modelId="{35DA6161-BAAA-5649-88E8-2712527FB6F7}" type="pres">
      <dgm:prSet presAssocID="{084E9CDA-E8AB-844F-BFC4-14731DFED499}" presName="circle3" presStyleLbl="node1" presStyleIdx="2" presStyleCnt="4" custScaleX="202250" custScaleY="84397" custLinFactNeighborX="942" custLinFactNeighborY="9420"/>
      <dgm:spPr/>
      <dgm:t>
        <a:bodyPr/>
        <a:lstStyle/>
        <a:p>
          <a:endParaRPr lang="es-ES"/>
        </a:p>
      </dgm:t>
    </dgm:pt>
    <dgm:pt modelId="{3BDBE197-40A0-DE40-A943-40F6E290760E}" type="pres">
      <dgm:prSet presAssocID="{084E9CDA-E8AB-844F-BFC4-14731DFED499}" presName="c3text" presStyleLbl="node1" presStyleIdx="2" presStyleCnt="4">
        <dgm:presLayoutVars>
          <dgm:bulletEnabled val="1"/>
        </dgm:presLayoutVars>
      </dgm:prSet>
      <dgm:spPr/>
      <dgm:t>
        <a:bodyPr/>
        <a:lstStyle/>
        <a:p>
          <a:endParaRPr lang="es-ES"/>
        </a:p>
      </dgm:t>
    </dgm:pt>
    <dgm:pt modelId="{3D1749A0-CFB1-0145-8EA2-2BB80960BBFE}" type="pres">
      <dgm:prSet presAssocID="{084E9CDA-E8AB-844F-BFC4-14731DFED499}" presName="comp4" presStyleCnt="0"/>
      <dgm:spPr/>
    </dgm:pt>
    <dgm:pt modelId="{BF8AA245-9EA2-3348-82AD-E1AB113FBA67}" type="pres">
      <dgm:prSet presAssocID="{084E9CDA-E8AB-844F-BFC4-14731DFED499}" presName="circle4" presStyleLbl="node1" presStyleIdx="3" presStyleCnt="4" custScaleX="165175" custScaleY="76975" custLinFactNeighborX="707" custLinFactNeighborY="10598"/>
      <dgm:spPr/>
      <dgm:t>
        <a:bodyPr/>
        <a:lstStyle/>
        <a:p>
          <a:endParaRPr lang="es-ES"/>
        </a:p>
      </dgm:t>
    </dgm:pt>
    <dgm:pt modelId="{863A76B3-94CF-2044-B284-1851FED1276F}" type="pres">
      <dgm:prSet presAssocID="{084E9CDA-E8AB-844F-BFC4-14731DFED499}" presName="c4text" presStyleLbl="node1" presStyleIdx="3" presStyleCnt="4">
        <dgm:presLayoutVars>
          <dgm:bulletEnabled val="1"/>
        </dgm:presLayoutVars>
      </dgm:prSet>
      <dgm:spPr/>
      <dgm:t>
        <a:bodyPr/>
        <a:lstStyle/>
        <a:p>
          <a:endParaRPr lang="es-ES"/>
        </a:p>
      </dgm:t>
    </dgm:pt>
  </dgm:ptLst>
  <dgm:cxnLst>
    <dgm:cxn modelId="{AAC4189B-08E0-0445-BC7A-B7DF3829C1B2}" type="presOf" srcId="{13CC3610-A000-4641-8DE4-C11FCE027D04}" destId="{14F82E1A-7DF8-A24A-A997-FA99989601A5}" srcOrd="0" destOrd="0" presId="urn:microsoft.com/office/officeart/2005/8/layout/venn2"/>
    <dgm:cxn modelId="{9E1751B4-50D6-BE43-8D36-54465F65188B}" type="presOf" srcId="{DDBD75BB-EAE3-5E44-B83E-FCDB0095B45C}" destId="{35DA6161-BAAA-5649-88E8-2712527FB6F7}" srcOrd="0" destOrd="0" presId="urn:microsoft.com/office/officeart/2005/8/layout/venn2"/>
    <dgm:cxn modelId="{A920BD13-DAC9-9945-BBEB-87739E10C871}" type="presOf" srcId="{DDBD75BB-EAE3-5E44-B83E-FCDB0095B45C}" destId="{3BDBE197-40A0-DE40-A943-40F6E290760E}" srcOrd="1" destOrd="0" presId="urn:microsoft.com/office/officeart/2005/8/layout/venn2"/>
    <dgm:cxn modelId="{4C00FCB7-B605-3744-9BE8-B493553892A6}" srcId="{084E9CDA-E8AB-844F-BFC4-14731DFED499}" destId="{13CC3610-A000-4641-8DE4-C11FCE027D04}" srcOrd="1" destOrd="0" parTransId="{1B713CE2-0571-CA43-A434-64C6A7AE612F}" sibTransId="{C1B11D28-C903-2240-ACED-155C9B2ACBFA}"/>
    <dgm:cxn modelId="{988E9D78-F293-E54A-8283-BCCCE8A78133}" type="presOf" srcId="{F31554A5-17BA-BC4D-A69A-2AA7E7C7FD78}" destId="{0E9F1D0A-FD60-3D43-99D6-4D0181FA8992}" srcOrd="1" destOrd="0" presId="urn:microsoft.com/office/officeart/2005/8/layout/venn2"/>
    <dgm:cxn modelId="{70A90F61-AC2B-B949-865E-33AC8EE1004B}" type="presOf" srcId="{C6976C35-A9BD-0949-B774-49A8B6270AA0}" destId="{BF8AA245-9EA2-3348-82AD-E1AB113FBA67}" srcOrd="0" destOrd="0" presId="urn:microsoft.com/office/officeart/2005/8/layout/venn2"/>
    <dgm:cxn modelId="{F21EF52F-03DB-A245-8BD5-66F252F5F608}" type="presOf" srcId="{13CC3610-A000-4641-8DE4-C11FCE027D04}" destId="{27C0CBB4-E7B1-9F4E-ACD0-EEB999D62A16}" srcOrd="1" destOrd="0" presId="urn:microsoft.com/office/officeart/2005/8/layout/venn2"/>
    <dgm:cxn modelId="{6BB67701-D29A-A54F-B258-9A8D7121F75E}" type="presOf" srcId="{F31554A5-17BA-BC4D-A69A-2AA7E7C7FD78}" destId="{5FDE08A1-87F3-3849-B4BF-BD4A69F171F0}" srcOrd="0" destOrd="0" presId="urn:microsoft.com/office/officeart/2005/8/layout/venn2"/>
    <dgm:cxn modelId="{103E2C55-5553-ED47-9F3F-BFCA164EF765}" srcId="{084E9CDA-E8AB-844F-BFC4-14731DFED499}" destId="{F31554A5-17BA-BC4D-A69A-2AA7E7C7FD78}" srcOrd="0" destOrd="0" parTransId="{F43F9AF2-696E-DB46-A01D-0A085A304810}" sibTransId="{A5628191-DAFA-CA4E-8CE7-2A770AFCD854}"/>
    <dgm:cxn modelId="{5E9B213C-DC48-A040-A467-FF037BA791F8}" type="presOf" srcId="{084E9CDA-E8AB-844F-BFC4-14731DFED499}" destId="{56497281-8813-F348-AE73-EA8884BA7A42}" srcOrd="0" destOrd="0" presId="urn:microsoft.com/office/officeart/2005/8/layout/venn2"/>
    <dgm:cxn modelId="{B84E51C4-F5A0-C948-9BB7-540EF462757A}" type="presOf" srcId="{C6976C35-A9BD-0949-B774-49A8B6270AA0}" destId="{863A76B3-94CF-2044-B284-1851FED1276F}" srcOrd="1" destOrd="0" presId="urn:microsoft.com/office/officeart/2005/8/layout/venn2"/>
    <dgm:cxn modelId="{5DE43D4E-B148-434B-82F8-E0C2D69746B9}" srcId="{084E9CDA-E8AB-844F-BFC4-14731DFED499}" destId="{DDBD75BB-EAE3-5E44-B83E-FCDB0095B45C}" srcOrd="2" destOrd="0" parTransId="{5DB93AAD-2703-0846-AB73-5240D4563A8F}" sibTransId="{40E49579-329B-334E-A97B-AF519F98EBD2}"/>
    <dgm:cxn modelId="{351BA075-78F2-3E43-B474-CC785A9A4354}" srcId="{084E9CDA-E8AB-844F-BFC4-14731DFED499}" destId="{C6976C35-A9BD-0949-B774-49A8B6270AA0}" srcOrd="3" destOrd="0" parTransId="{1D18F5E8-847F-1146-B17F-800CB989F25B}" sibTransId="{353CD3F4-08F0-8948-9D0B-60D9C5EB181C}"/>
    <dgm:cxn modelId="{56563C74-42F1-6140-BA59-A385E5E7E113}" type="presParOf" srcId="{56497281-8813-F348-AE73-EA8884BA7A42}" destId="{574462A1-0035-174B-BB31-B75E8EC47706}" srcOrd="0" destOrd="0" presId="urn:microsoft.com/office/officeart/2005/8/layout/venn2"/>
    <dgm:cxn modelId="{3FF5AB2D-639F-B445-A065-B8A741F67C98}" type="presParOf" srcId="{574462A1-0035-174B-BB31-B75E8EC47706}" destId="{5FDE08A1-87F3-3849-B4BF-BD4A69F171F0}" srcOrd="0" destOrd="0" presId="urn:microsoft.com/office/officeart/2005/8/layout/venn2"/>
    <dgm:cxn modelId="{0E7F2D94-5DA0-A24A-B48C-A263707CE81E}" type="presParOf" srcId="{574462A1-0035-174B-BB31-B75E8EC47706}" destId="{0E9F1D0A-FD60-3D43-99D6-4D0181FA8992}" srcOrd="1" destOrd="0" presId="urn:microsoft.com/office/officeart/2005/8/layout/venn2"/>
    <dgm:cxn modelId="{A8467B20-DBBA-ED4A-83D5-E58EC85C03A6}" type="presParOf" srcId="{56497281-8813-F348-AE73-EA8884BA7A42}" destId="{6225AE99-A01F-A647-B0F9-D4CEDD7CB044}" srcOrd="1" destOrd="0" presId="urn:microsoft.com/office/officeart/2005/8/layout/venn2"/>
    <dgm:cxn modelId="{338F642E-A88C-B54A-911E-D324CD97A32F}" type="presParOf" srcId="{6225AE99-A01F-A647-B0F9-D4CEDD7CB044}" destId="{14F82E1A-7DF8-A24A-A997-FA99989601A5}" srcOrd="0" destOrd="0" presId="urn:microsoft.com/office/officeart/2005/8/layout/venn2"/>
    <dgm:cxn modelId="{53D72598-5DAE-DB44-80D3-DA4CD2BD711A}" type="presParOf" srcId="{6225AE99-A01F-A647-B0F9-D4CEDD7CB044}" destId="{27C0CBB4-E7B1-9F4E-ACD0-EEB999D62A16}" srcOrd="1" destOrd="0" presId="urn:microsoft.com/office/officeart/2005/8/layout/venn2"/>
    <dgm:cxn modelId="{A16C27FD-F37B-4943-96F4-65743DB800C8}" type="presParOf" srcId="{56497281-8813-F348-AE73-EA8884BA7A42}" destId="{A115426C-B5DC-6C4E-9AAA-56226F45D21C}" srcOrd="2" destOrd="0" presId="urn:microsoft.com/office/officeart/2005/8/layout/venn2"/>
    <dgm:cxn modelId="{E00AC08C-E492-4345-A794-AA66897F3D37}" type="presParOf" srcId="{A115426C-B5DC-6C4E-9AAA-56226F45D21C}" destId="{35DA6161-BAAA-5649-88E8-2712527FB6F7}" srcOrd="0" destOrd="0" presId="urn:microsoft.com/office/officeart/2005/8/layout/venn2"/>
    <dgm:cxn modelId="{F82E735B-912E-3446-A4C3-6E0D3DEACE83}" type="presParOf" srcId="{A115426C-B5DC-6C4E-9AAA-56226F45D21C}" destId="{3BDBE197-40A0-DE40-A943-40F6E290760E}" srcOrd="1" destOrd="0" presId="urn:microsoft.com/office/officeart/2005/8/layout/venn2"/>
    <dgm:cxn modelId="{901AB79D-B494-2748-BE63-B84851DAE3A2}" type="presParOf" srcId="{56497281-8813-F348-AE73-EA8884BA7A42}" destId="{3D1749A0-CFB1-0145-8EA2-2BB80960BBFE}" srcOrd="3" destOrd="0" presId="urn:microsoft.com/office/officeart/2005/8/layout/venn2"/>
    <dgm:cxn modelId="{5E1960C5-2465-2646-B25F-859AFDB18257}" type="presParOf" srcId="{3D1749A0-CFB1-0145-8EA2-2BB80960BBFE}" destId="{BF8AA245-9EA2-3348-82AD-E1AB113FBA67}" srcOrd="0" destOrd="0" presId="urn:microsoft.com/office/officeart/2005/8/layout/venn2"/>
    <dgm:cxn modelId="{B052E947-DD5B-F844-B72B-E32AE30CE0C8}" type="presParOf" srcId="{3D1749A0-CFB1-0145-8EA2-2BB80960BBFE}" destId="{863A76B3-94CF-2044-B284-1851FED1276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AC3E1-771A-4DE2-B04F-398394730F8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A2405449-808C-4B96-B1DC-BC5E79F4DD1F}">
      <dgm:prSet phldrT="[Texto]"/>
      <dgm:spPr>
        <a:solidFill>
          <a:schemeClr val="accent1">
            <a:lumMod val="40000"/>
            <a:lumOff val="60000"/>
          </a:schemeClr>
        </a:solidFill>
      </dgm:spPr>
      <dgm:t>
        <a:bodyPr/>
        <a:lstStyle/>
        <a:p>
          <a:r>
            <a:rPr lang="es-ES" dirty="0" smtClean="0">
              <a:solidFill>
                <a:schemeClr val="tx1"/>
              </a:solidFill>
            </a:rPr>
            <a:t>Servicio Nacional de Reinserción Social Juvenil</a:t>
          </a:r>
          <a:endParaRPr lang="es-ES" dirty="0">
            <a:solidFill>
              <a:schemeClr val="tx1"/>
            </a:solidFill>
          </a:endParaRPr>
        </a:p>
      </dgm:t>
    </dgm:pt>
    <dgm:pt modelId="{6ABC55A9-7172-4BB8-853A-2AB1B5A736D7}" type="parTrans" cxnId="{7D42F049-CC7B-4F92-A7BE-5C254F805A80}">
      <dgm:prSet/>
      <dgm:spPr/>
      <dgm:t>
        <a:bodyPr/>
        <a:lstStyle/>
        <a:p>
          <a:endParaRPr lang="es-ES"/>
        </a:p>
      </dgm:t>
    </dgm:pt>
    <dgm:pt modelId="{C677BD31-B1D2-4F2F-91F7-C7031565926C}" type="sibTrans" cxnId="{7D42F049-CC7B-4F92-A7BE-5C254F805A80}">
      <dgm:prSet/>
      <dgm:spPr/>
      <dgm:t>
        <a:bodyPr/>
        <a:lstStyle/>
        <a:p>
          <a:endParaRPr lang="es-ES"/>
        </a:p>
      </dgm:t>
    </dgm:pt>
    <dgm:pt modelId="{0B145CEC-1DC5-44CA-AF4B-757B624BDF07}">
      <dgm:prSet phldrT="[Texto]"/>
      <dgm:spPr>
        <a:solidFill>
          <a:schemeClr val="accent1">
            <a:lumMod val="40000"/>
            <a:lumOff val="60000"/>
          </a:schemeClr>
        </a:solidFill>
      </dgm:spPr>
      <dgm:t>
        <a:bodyPr/>
        <a:lstStyle/>
        <a:p>
          <a:r>
            <a:rPr lang="es-ES" dirty="0" smtClean="0">
              <a:solidFill>
                <a:schemeClr val="tx1"/>
              </a:solidFill>
            </a:rPr>
            <a:t>Consejo de Estándares y Acreditación</a:t>
          </a:r>
          <a:endParaRPr lang="es-ES" dirty="0">
            <a:solidFill>
              <a:schemeClr val="tx1"/>
            </a:solidFill>
          </a:endParaRPr>
        </a:p>
      </dgm:t>
    </dgm:pt>
    <dgm:pt modelId="{290DFE62-97A4-42C1-887B-7926340BA23E}" type="parTrans" cxnId="{D2EFFEE4-1253-4024-8A39-6B3E8CE3B643}">
      <dgm:prSet/>
      <dgm:spPr/>
      <dgm:t>
        <a:bodyPr/>
        <a:lstStyle/>
        <a:p>
          <a:endParaRPr lang="es-ES"/>
        </a:p>
      </dgm:t>
    </dgm:pt>
    <dgm:pt modelId="{CB5091AF-C875-40CB-9ACB-7643F93C7166}" type="sibTrans" cxnId="{D2EFFEE4-1253-4024-8A39-6B3E8CE3B643}">
      <dgm:prSet/>
      <dgm:spPr/>
      <dgm:t>
        <a:bodyPr/>
        <a:lstStyle/>
        <a:p>
          <a:endParaRPr lang="es-ES"/>
        </a:p>
      </dgm:t>
    </dgm:pt>
    <dgm:pt modelId="{6AA7371B-C61D-4FFB-A74D-F0885D4F473B}">
      <dgm:prSet phldrT="[Texto]"/>
      <dgm:spPr>
        <a:solidFill>
          <a:schemeClr val="accent1">
            <a:lumMod val="40000"/>
            <a:lumOff val="60000"/>
          </a:schemeClr>
        </a:solidFill>
      </dgm:spPr>
      <dgm:t>
        <a:bodyPr/>
        <a:lstStyle/>
        <a:p>
          <a:r>
            <a:rPr lang="es-ES" dirty="0" smtClean="0">
              <a:solidFill>
                <a:schemeClr val="tx1"/>
              </a:solidFill>
            </a:rPr>
            <a:t>Ejecutores (organizaciones y personas naturales)</a:t>
          </a:r>
          <a:endParaRPr lang="es-ES" dirty="0">
            <a:solidFill>
              <a:schemeClr val="tx1"/>
            </a:solidFill>
          </a:endParaRPr>
        </a:p>
      </dgm:t>
    </dgm:pt>
    <dgm:pt modelId="{4BDE17F7-8AB9-4ADF-BA4A-79D60BDAA6A7}" type="parTrans" cxnId="{D7A6B727-9895-41A6-BA7C-BDAE4456E6D3}">
      <dgm:prSet/>
      <dgm:spPr/>
      <dgm:t>
        <a:bodyPr/>
        <a:lstStyle/>
        <a:p>
          <a:endParaRPr lang="es-ES"/>
        </a:p>
      </dgm:t>
    </dgm:pt>
    <dgm:pt modelId="{7C60C6A9-4780-410E-BBA3-BF0FD05A78C7}" type="sibTrans" cxnId="{D7A6B727-9895-41A6-BA7C-BDAE4456E6D3}">
      <dgm:prSet/>
      <dgm:spPr/>
      <dgm:t>
        <a:bodyPr/>
        <a:lstStyle/>
        <a:p>
          <a:endParaRPr lang="es-ES"/>
        </a:p>
      </dgm:t>
    </dgm:pt>
    <dgm:pt modelId="{D796DC13-BA08-479C-94D6-1B7E3008926A}" type="pres">
      <dgm:prSet presAssocID="{178AC3E1-771A-4DE2-B04F-398394730F80}" presName="cycle" presStyleCnt="0">
        <dgm:presLayoutVars>
          <dgm:dir/>
          <dgm:resizeHandles val="exact"/>
        </dgm:presLayoutVars>
      </dgm:prSet>
      <dgm:spPr/>
      <dgm:t>
        <a:bodyPr/>
        <a:lstStyle/>
        <a:p>
          <a:endParaRPr lang="es-ES"/>
        </a:p>
      </dgm:t>
    </dgm:pt>
    <dgm:pt modelId="{AF1575BE-BBC7-43BD-9DA5-FD0B86FDEDAD}" type="pres">
      <dgm:prSet presAssocID="{A2405449-808C-4B96-B1DC-BC5E79F4DD1F}" presName="node" presStyleLbl="node1" presStyleIdx="0" presStyleCnt="3" custRadScaleRad="90977" custRadScaleInc="5247">
        <dgm:presLayoutVars>
          <dgm:bulletEnabled val="1"/>
        </dgm:presLayoutVars>
      </dgm:prSet>
      <dgm:spPr/>
      <dgm:t>
        <a:bodyPr/>
        <a:lstStyle/>
        <a:p>
          <a:endParaRPr lang="es-ES"/>
        </a:p>
      </dgm:t>
    </dgm:pt>
    <dgm:pt modelId="{50CB57B2-D293-4738-BC75-E2DF0B150658}" type="pres">
      <dgm:prSet presAssocID="{C677BD31-B1D2-4F2F-91F7-C7031565926C}" presName="sibTrans" presStyleLbl="sibTrans2D1" presStyleIdx="0" presStyleCnt="3"/>
      <dgm:spPr/>
      <dgm:t>
        <a:bodyPr/>
        <a:lstStyle/>
        <a:p>
          <a:endParaRPr lang="es-ES"/>
        </a:p>
      </dgm:t>
    </dgm:pt>
    <dgm:pt modelId="{C8D581DF-FB67-44D4-85F7-2C28967DA534}" type="pres">
      <dgm:prSet presAssocID="{C677BD31-B1D2-4F2F-91F7-C7031565926C}" presName="connectorText" presStyleLbl="sibTrans2D1" presStyleIdx="0" presStyleCnt="3"/>
      <dgm:spPr/>
      <dgm:t>
        <a:bodyPr/>
        <a:lstStyle/>
        <a:p>
          <a:endParaRPr lang="es-ES"/>
        </a:p>
      </dgm:t>
    </dgm:pt>
    <dgm:pt modelId="{CB1FE4B3-6149-4F84-9E93-9C99A5FFE250}" type="pres">
      <dgm:prSet presAssocID="{0B145CEC-1DC5-44CA-AF4B-757B624BDF07}" presName="node" presStyleLbl="node1" presStyleIdx="1" presStyleCnt="3">
        <dgm:presLayoutVars>
          <dgm:bulletEnabled val="1"/>
        </dgm:presLayoutVars>
      </dgm:prSet>
      <dgm:spPr/>
      <dgm:t>
        <a:bodyPr/>
        <a:lstStyle/>
        <a:p>
          <a:endParaRPr lang="es-ES"/>
        </a:p>
      </dgm:t>
    </dgm:pt>
    <dgm:pt modelId="{3393D0EC-C863-4D90-B60A-85F8BCB1366A}" type="pres">
      <dgm:prSet presAssocID="{CB5091AF-C875-40CB-9ACB-7643F93C7166}" presName="sibTrans" presStyleLbl="sibTrans2D1" presStyleIdx="1" presStyleCnt="3"/>
      <dgm:spPr/>
      <dgm:t>
        <a:bodyPr/>
        <a:lstStyle/>
        <a:p>
          <a:endParaRPr lang="es-ES"/>
        </a:p>
      </dgm:t>
    </dgm:pt>
    <dgm:pt modelId="{85B031FA-5E5D-4017-AFAD-91A30C959D67}" type="pres">
      <dgm:prSet presAssocID="{CB5091AF-C875-40CB-9ACB-7643F93C7166}" presName="connectorText" presStyleLbl="sibTrans2D1" presStyleIdx="1" presStyleCnt="3"/>
      <dgm:spPr/>
      <dgm:t>
        <a:bodyPr/>
        <a:lstStyle/>
        <a:p>
          <a:endParaRPr lang="es-ES"/>
        </a:p>
      </dgm:t>
    </dgm:pt>
    <dgm:pt modelId="{D9869693-6A80-4307-B8AD-6D0F245BFC48}" type="pres">
      <dgm:prSet presAssocID="{6AA7371B-C61D-4FFB-A74D-F0885D4F473B}" presName="node" presStyleLbl="node1" presStyleIdx="2" presStyleCnt="3">
        <dgm:presLayoutVars>
          <dgm:bulletEnabled val="1"/>
        </dgm:presLayoutVars>
      </dgm:prSet>
      <dgm:spPr/>
      <dgm:t>
        <a:bodyPr/>
        <a:lstStyle/>
        <a:p>
          <a:endParaRPr lang="es-ES"/>
        </a:p>
      </dgm:t>
    </dgm:pt>
    <dgm:pt modelId="{BAD8F296-E938-40F3-B0F7-143FAF59B302}" type="pres">
      <dgm:prSet presAssocID="{7C60C6A9-4780-410E-BBA3-BF0FD05A78C7}" presName="sibTrans" presStyleLbl="sibTrans2D1" presStyleIdx="2" presStyleCnt="3"/>
      <dgm:spPr/>
      <dgm:t>
        <a:bodyPr/>
        <a:lstStyle/>
        <a:p>
          <a:endParaRPr lang="es-ES"/>
        </a:p>
      </dgm:t>
    </dgm:pt>
    <dgm:pt modelId="{ABDF3031-8E4F-4333-8F68-A668737785A8}" type="pres">
      <dgm:prSet presAssocID="{7C60C6A9-4780-410E-BBA3-BF0FD05A78C7}" presName="connectorText" presStyleLbl="sibTrans2D1" presStyleIdx="2" presStyleCnt="3"/>
      <dgm:spPr/>
      <dgm:t>
        <a:bodyPr/>
        <a:lstStyle/>
        <a:p>
          <a:endParaRPr lang="es-ES"/>
        </a:p>
      </dgm:t>
    </dgm:pt>
  </dgm:ptLst>
  <dgm:cxnLst>
    <dgm:cxn modelId="{E85949BC-645A-4BCE-823E-BE048A2C473C}" type="presOf" srcId="{7C60C6A9-4780-410E-BBA3-BF0FD05A78C7}" destId="{BAD8F296-E938-40F3-B0F7-143FAF59B302}" srcOrd="0" destOrd="0" presId="urn:microsoft.com/office/officeart/2005/8/layout/cycle2"/>
    <dgm:cxn modelId="{2AAAC812-F1BD-4554-916E-B6947E39A6FE}" type="presOf" srcId="{C677BD31-B1D2-4F2F-91F7-C7031565926C}" destId="{C8D581DF-FB67-44D4-85F7-2C28967DA534}" srcOrd="1" destOrd="0" presId="urn:microsoft.com/office/officeart/2005/8/layout/cycle2"/>
    <dgm:cxn modelId="{25F070AA-E195-4B8B-9B84-BB277DD70BAF}" type="presOf" srcId="{0B145CEC-1DC5-44CA-AF4B-757B624BDF07}" destId="{CB1FE4B3-6149-4F84-9E93-9C99A5FFE250}" srcOrd="0" destOrd="0" presId="urn:microsoft.com/office/officeart/2005/8/layout/cycle2"/>
    <dgm:cxn modelId="{DA268E80-1F96-4418-816A-9B02253886FA}" type="presOf" srcId="{A2405449-808C-4B96-B1DC-BC5E79F4DD1F}" destId="{AF1575BE-BBC7-43BD-9DA5-FD0B86FDEDAD}" srcOrd="0" destOrd="0" presId="urn:microsoft.com/office/officeart/2005/8/layout/cycle2"/>
    <dgm:cxn modelId="{7D42F049-CC7B-4F92-A7BE-5C254F805A80}" srcId="{178AC3E1-771A-4DE2-B04F-398394730F80}" destId="{A2405449-808C-4B96-B1DC-BC5E79F4DD1F}" srcOrd="0" destOrd="0" parTransId="{6ABC55A9-7172-4BB8-853A-2AB1B5A736D7}" sibTransId="{C677BD31-B1D2-4F2F-91F7-C7031565926C}"/>
    <dgm:cxn modelId="{466E8CF6-740D-4ABE-A859-B5969D514C35}" type="presOf" srcId="{6AA7371B-C61D-4FFB-A74D-F0885D4F473B}" destId="{D9869693-6A80-4307-B8AD-6D0F245BFC48}" srcOrd="0" destOrd="0" presId="urn:microsoft.com/office/officeart/2005/8/layout/cycle2"/>
    <dgm:cxn modelId="{AE9BC94B-1500-4521-97D3-02C483F39A7E}" type="presOf" srcId="{7C60C6A9-4780-410E-BBA3-BF0FD05A78C7}" destId="{ABDF3031-8E4F-4333-8F68-A668737785A8}" srcOrd="1" destOrd="0" presId="urn:microsoft.com/office/officeart/2005/8/layout/cycle2"/>
    <dgm:cxn modelId="{2296646B-A66B-4AD2-8432-878C0D22C387}" type="presOf" srcId="{CB5091AF-C875-40CB-9ACB-7643F93C7166}" destId="{85B031FA-5E5D-4017-AFAD-91A30C959D67}" srcOrd="1" destOrd="0" presId="urn:microsoft.com/office/officeart/2005/8/layout/cycle2"/>
    <dgm:cxn modelId="{9F329335-15FE-4E7D-A13E-CF03924D5B57}" type="presOf" srcId="{CB5091AF-C875-40CB-9ACB-7643F93C7166}" destId="{3393D0EC-C863-4D90-B60A-85F8BCB1366A}" srcOrd="0" destOrd="0" presId="urn:microsoft.com/office/officeart/2005/8/layout/cycle2"/>
    <dgm:cxn modelId="{D2EFFEE4-1253-4024-8A39-6B3E8CE3B643}" srcId="{178AC3E1-771A-4DE2-B04F-398394730F80}" destId="{0B145CEC-1DC5-44CA-AF4B-757B624BDF07}" srcOrd="1" destOrd="0" parTransId="{290DFE62-97A4-42C1-887B-7926340BA23E}" sibTransId="{CB5091AF-C875-40CB-9ACB-7643F93C7166}"/>
    <dgm:cxn modelId="{D7A6B727-9895-41A6-BA7C-BDAE4456E6D3}" srcId="{178AC3E1-771A-4DE2-B04F-398394730F80}" destId="{6AA7371B-C61D-4FFB-A74D-F0885D4F473B}" srcOrd="2" destOrd="0" parTransId="{4BDE17F7-8AB9-4ADF-BA4A-79D60BDAA6A7}" sibTransId="{7C60C6A9-4780-410E-BBA3-BF0FD05A78C7}"/>
    <dgm:cxn modelId="{A69C9810-57D6-459E-A5B0-F1ACB4B67525}" type="presOf" srcId="{178AC3E1-771A-4DE2-B04F-398394730F80}" destId="{D796DC13-BA08-479C-94D6-1B7E3008926A}" srcOrd="0" destOrd="0" presId="urn:microsoft.com/office/officeart/2005/8/layout/cycle2"/>
    <dgm:cxn modelId="{8F6F3E86-9971-4764-A7D6-A61E0DB2D3F2}" type="presOf" srcId="{C677BD31-B1D2-4F2F-91F7-C7031565926C}" destId="{50CB57B2-D293-4738-BC75-E2DF0B150658}" srcOrd="0" destOrd="0" presId="urn:microsoft.com/office/officeart/2005/8/layout/cycle2"/>
    <dgm:cxn modelId="{6F8378AE-A1B2-40FE-B2A0-142CEC3307A1}" type="presParOf" srcId="{D796DC13-BA08-479C-94D6-1B7E3008926A}" destId="{AF1575BE-BBC7-43BD-9DA5-FD0B86FDEDAD}" srcOrd="0" destOrd="0" presId="urn:microsoft.com/office/officeart/2005/8/layout/cycle2"/>
    <dgm:cxn modelId="{E1D81641-8F58-421F-B4AB-8A536E49FEC1}" type="presParOf" srcId="{D796DC13-BA08-479C-94D6-1B7E3008926A}" destId="{50CB57B2-D293-4738-BC75-E2DF0B150658}" srcOrd="1" destOrd="0" presId="urn:microsoft.com/office/officeart/2005/8/layout/cycle2"/>
    <dgm:cxn modelId="{2F3D2E70-862E-44EE-8076-BB81998C8C51}" type="presParOf" srcId="{50CB57B2-D293-4738-BC75-E2DF0B150658}" destId="{C8D581DF-FB67-44D4-85F7-2C28967DA534}" srcOrd="0" destOrd="0" presId="urn:microsoft.com/office/officeart/2005/8/layout/cycle2"/>
    <dgm:cxn modelId="{FC8191EF-D843-435F-AC46-B1CE13FFC6AE}" type="presParOf" srcId="{D796DC13-BA08-479C-94D6-1B7E3008926A}" destId="{CB1FE4B3-6149-4F84-9E93-9C99A5FFE250}" srcOrd="2" destOrd="0" presId="urn:microsoft.com/office/officeart/2005/8/layout/cycle2"/>
    <dgm:cxn modelId="{AF9D0296-7C18-4C73-95BF-65AD554302D4}" type="presParOf" srcId="{D796DC13-BA08-479C-94D6-1B7E3008926A}" destId="{3393D0EC-C863-4D90-B60A-85F8BCB1366A}" srcOrd="3" destOrd="0" presId="urn:microsoft.com/office/officeart/2005/8/layout/cycle2"/>
    <dgm:cxn modelId="{62E84FC8-0D80-4C76-B09F-40E3BC5FA3B0}" type="presParOf" srcId="{3393D0EC-C863-4D90-B60A-85F8BCB1366A}" destId="{85B031FA-5E5D-4017-AFAD-91A30C959D67}" srcOrd="0" destOrd="0" presId="urn:microsoft.com/office/officeart/2005/8/layout/cycle2"/>
    <dgm:cxn modelId="{6C32CE49-8EB4-46CE-8C56-C356C1F07155}" type="presParOf" srcId="{D796DC13-BA08-479C-94D6-1B7E3008926A}" destId="{D9869693-6A80-4307-B8AD-6D0F245BFC48}" srcOrd="4" destOrd="0" presId="urn:microsoft.com/office/officeart/2005/8/layout/cycle2"/>
    <dgm:cxn modelId="{26961FD3-2018-4B8E-AFBF-0FE5A89D8946}" type="presParOf" srcId="{D796DC13-BA08-479C-94D6-1B7E3008926A}" destId="{BAD8F296-E938-40F3-B0F7-143FAF59B302}" srcOrd="5" destOrd="0" presId="urn:microsoft.com/office/officeart/2005/8/layout/cycle2"/>
    <dgm:cxn modelId="{996FA8BE-AB5A-45FF-924D-BC851E889F8B}" type="presParOf" srcId="{BAD8F296-E938-40F3-B0F7-143FAF59B302}" destId="{ABDF3031-8E4F-4333-8F68-A668737785A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E08A1-87F3-3849-B4BF-BD4A69F171F0}">
      <dsp:nvSpPr>
        <dsp:cNvPr id="0" name=""/>
        <dsp:cNvSpPr/>
      </dsp:nvSpPr>
      <dsp:spPr>
        <a:xfrm>
          <a:off x="1162248" y="0"/>
          <a:ext cx="11086870" cy="5578524"/>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100000"/>
            </a:lnSpc>
            <a:spcBef>
              <a:spcPct val="0"/>
            </a:spcBef>
            <a:spcAft>
              <a:spcPct val="35000"/>
            </a:spcAft>
          </a:pPr>
          <a:r>
            <a:rPr lang="es-ES" sz="1800" kern="1200" dirty="0">
              <a:solidFill>
                <a:schemeClr val="tx1"/>
              </a:solidFill>
              <a:latin typeface="+mj-lt"/>
            </a:rPr>
            <a:t>Plan Nacional de Acción de Reinserción Social </a:t>
          </a:r>
        </a:p>
        <a:p>
          <a:pPr lvl="0" algn="ctr" defTabSz="800100">
            <a:lnSpc>
              <a:spcPct val="100000"/>
            </a:lnSpc>
            <a:spcBef>
              <a:spcPct val="0"/>
            </a:spcBef>
            <a:spcAft>
              <a:spcPct val="35000"/>
            </a:spcAft>
          </a:pPr>
          <a:endParaRPr lang="es-ES" sz="1800" kern="1200" dirty="0">
            <a:solidFill>
              <a:schemeClr val="tx1"/>
            </a:solidFill>
            <a:latin typeface="+mj-lt"/>
          </a:endParaRPr>
        </a:p>
      </dsp:txBody>
      <dsp:txXfrm>
        <a:off x="5155738" y="278926"/>
        <a:ext cx="3099888" cy="836778"/>
      </dsp:txXfrm>
    </dsp:sp>
    <dsp:sp modelId="{14F82E1A-7DF8-A24A-A997-FA99989601A5}">
      <dsp:nvSpPr>
        <dsp:cNvPr id="0" name=""/>
        <dsp:cNvSpPr/>
      </dsp:nvSpPr>
      <dsp:spPr>
        <a:xfrm>
          <a:off x="2138389" y="1273286"/>
          <a:ext cx="8976916" cy="43052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s-ES" sz="1800" kern="1200" dirty="0">
              <a:solidFill>
                <a:schemeClr val="tx1"/>
              </a:solidFill>
              <a:latin typeface="+mj-lt"/>
            </a:rPr>
            <a:t>Gestión regional de Plan Acción de Reinserción Social </a:t>
          </a:r>
        </a:p>
        <a:p>
          <a:pPr lvl="0" algn="ctr" defTabSz="800100">
            <a:lnSpc>
              <a:spcPct val="90000"/>
            </a:lnSpc>
            <a:spcBef>
              <a:spcPct val="0"/>
            </a:spcBef>
            <a:spcAft>
              <a:spcPct val="35000"/>
            </a:spcAft>
          </a:pPr>
          <a:r>
            <a:rPr lang="es-ES" sz="1800" kern="1200" dirty="0">
              <a:solidFill>
                <a:schemeClr val="tx1"/>
              </a:solidFill>
              <a:latin typeface="+mj-lt"/>
            </a:rPr>
            <a:t>Dirección Regional</a:t>
          </a:r>
        </a:p>
      </dsp:txBody>
      <dsp:txXfrm>
        <a:off x="5058131" y="1531601"/>
        <a:ext cx="3137432" cy="774942"/>
      </dsp:txXfrm>
    </dsp:sp>
    <dsp:sp modelId="{35DA6161-BAAA-5649-88E8-2712527FB6F7}">
      <dsp:nvSpPr>
        <dsp:cNvPr id="0" name=""/>
        <dsp:cNvSpPr/>
      </dsp:nvSpPr>
      <dsp:spPr>
        <a:xfrm>
          <a:off x="3194794" y="2753659"/>
          <a:ext cx="6769538" cy="28248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Gestión de redes exocéntricas</a:t>
          </a:r>
        </a:p>
        <a:p>
          <a:pPr lvl="0" algn="ctr" defTabSz="800100">
            <a:lnSpc>
              <a:spcPct val="90000"/>
            </a:lnSpc>
            <a:spcBef>
              <a:spcPct val="0"/>
            </a:spcBef>
            <a:spcAft>
              <a:spcPct val="35000"/>
            </a:spcAft>
          </a:pPr>
          <a:r>
            <a:rPr lang="es-ES" sz="1800" kern="1200" dirty="0">
              <a:solidFill>
                <a:schemeClr val="tx1"/>
              </a:solidFill>
            </a:rPr>
            <a:t>Gestor/a de redes centro</a:t>
          </a:r>
        </a:p>
      </dsp:txBody>
      <dsp:txXfrm>
        <a:off x="5002261" y="2965524"/>
        <a:ext cx="3154605" cy="635594"/>
      </dsp:txXfrm>
    </dsp:sp>
    <dsp:sp modelId="{BF8AA245-9EA2-3348-82AD-E1AB113FBA67}">
      <dsp:nvSpPr>
        <dsp:cNvPr id="0" name=""/>
        <dsp:cNvSpPr/>
      </dsp:nvSpPr>
      <dsp:spPr>
        <a:xfrm>
          <a:off x="4720944" y="3840490"/>
          <a:ext cx="3685730" cy="1717627"/>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a:solidFill>
                <a:schemeClr val="tx1"/>
              </a:solidFill>
            </a:rPr>
            <a:t>Intervención con redes egocéntricas </a:t>
          </a:r>
        </a:p>
        <a:p>
          <a:pPr lvl="0" algn="ctr" defTabSz="800100">
            <a:lnSpc>
              <a:spcPct val="90000"/>
            </a:lnSpc>
            <a:spcBef>
              <a:spcPct val="0"/>
            </a:spcBef>
            <a:spcAft>
              <a:spcPct val="35000"/>
            </a:spcAft>
          </a:pPr>
          <a:r>
            <a:rPr lang="es-ES" sz="1800" kern="1200" dirty="0">
              <a:solidFill>
                <a:schemeClr val="tx1"/>
              </a:solidFill>
            </a:rPr>
            <a:t>Gestor/a de casos</a:t>
          </a:r>
        </a:p>
      </dsp:txBody>
      <dsp:txXfrm>
        <a:off x="5260707" y="4269897"/>
        <a:ext cx="2606205" cy="858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575BE-BBC7-43BD-9DA5-FD0B86FDEDAD}">
      <dsp:nvSpPr>
        <dsp:cNvPr id="0" name=""/>
        <dsp:cNvSpPr/>
      </dsp:nvSpPr>
      <dsp:spPr>
        <a:xfrm>
          <a:off x="2731667" y="150364"/>
          <a:ext cx="1892910" cy="189291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Servicio Nacional de Reinserción Social Juvenil</a:t>
          </a:r>
          <a:endParaRPr lang="es-ES" sz="1600" kern="1200" dirty="0">
            <a:solidFill>
              <a:schemeClr val="tx1"/>
            </a:solidFill>
          </a:endParaRPr>
        </a:p>
      </dsp:txBody>
      <dsp:txXfrm>
        <a:off x="3008877" y="427574"/>
        <a:ext cx="1338490" cy="1338490"/>
      </dsp:txXfrm>
    </dsp:sp>
    <dsp:sp modelId="{50CB57B2-D293-4738-BC75-E2DF0B150658}">
      <dsp:nvSpPr>
        <dsp:cNvPr id="0" name=""/>
        <dsp:cNvSpPr/>
      </dsp:nvSpPr>
      <dsp:spPr>
        <a:xfrm rot="3594653">
          <a:off x="4135655" y="1922251"/>
          <a:ext cx="411657" cy="638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166446" y="1996594"/>
        <a:ext cx="288160" cy="383315"/>
      </dsp:txXfrm>
    </dsp:sp>
    <dsp:sp modelId="{CB1FE4B3-6149-4F84-9E93-9C99A5FFE250}">
      <dsp:nvSpPr>
        <dsp:cNvPr id="0" name=""/>
        <dsp:cNvSpPr/>
      </dsp:nvSpPr>
      <dsp:spPr>
        <a:xfrm>
          <a:off x="4070072" y="2460246"/>
          <a:ext cx="1892910" cy="189291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Consejo de Estándares y Acreditación</a:t>
          </a:r>
          <a:endParaRPr lang="es-ES" sz="1600" kern="1200" dirty="0">
            <a:solidFill>
              <a:schemeClr val="tx1"/>
            </a:solidFill>
          </a:endParaRPr>
        </a:p>
      </dsp:txBody>
      <dsp:txXfrm>
        <a:off x="4347282" y="2737456"/>
        <a:ext cx="1338490" cy="1338490"/>
      </dsp:txXfrm>
    </dsp:sp>
    <dsp:sp modelId="{3393D0EC-C863-4D90-B60A-85F8BCB1366A}">
      <dsp:nvSpPr>
        <dsp:cNvPr id="0" name=""/>
        <dsp:cNvSpPr/>
      </dsp:nvSpPr>
      <dsp:spPr>
        <a:xfrm rot="10800000">
          <a:off x="3359230" y="3087273"/>
          <a:ext cx="502328" cy="638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3509928" y="3215044"/>
        <a:ext cx="351630" cy="383315"/>
      </dsp:txXfrm>
    </dsp:sp>
    <dsp:sp modelId="{D9869693-6A80-4307-B8AD-6D0F245BFC48}">
      <dsp:nvSpPr>
        <dsp:cNvPr id="0" name=""/>
        <dsp:cNvSpPr/>
      </dsp:nvSpPr>
      <dsp:spPr>
        <a:xfrm>
          <a:off x="1229372" y="2460246"/>
          <a:ext cx="1892910" cy="1892910"/>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Ejecutores (organizaciones y personas naturales)</a:t>
          </a:r>
          <a:endParaRPr lang="es-ES" sz="1600" kern="1200" dirty="0">
            <a:solidFill>
              <a:schemeClr val="tx1"/>
            </a:solidFill>
          </a:endParaRPr>
        </a:p>
      </dsp:txBody>
      <dsp:txXfrm>
        <a:off x="1506582" y="2737456"/>
        <a:ext cx="1338490" cy="1338490"/>
      </dsp:txXfrm>
    </dsp:sp>
    <dsp:sp modelId="{BAD8F296-E938-40F3-B0F7-143FAF59B302}">
      <dsp:nvSpPr>
        <dsp:cNvPr id="0" name=""/>
        <dsp:cNvSpPr/>
      </dsp:nvSpPr>
      <dsp:spPr>
        <a:xfrm rot="18182343">
          <a:off x="2691351" y="1943177"/>
          <a:ext cx="457140" cy="6388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722536" y="2128431"/>
        <a:ext cx="319998" cy="38331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5C109A-BB3E-4102-B708-6E03CF7F80C6}" type="datetimeFigureOut">
              <a:rPr lang="es-CL" smtClean="0"/>
              <a:t>17-08-2022</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3F94AE8-50CC-4657-ADD5-D61F926DA0C8}" type="slidenum">
              <a:rPr lang="es-CL" smtClean="0"/>
              <a:t>‹Nº›</a:t>
            </a:fld>
            <a:endParaRPr lang="es-CL"/>
          </a:p>
        </p:txBody>
      </p:sp>
    </p:spTree>
    <p:extLst>
      <p:ext uri="{BB962C8B-B14F-4D97-AF65-F5344CB8AC3E}">
        <p14:creationId xmlns:p14="http://schemas.microsoft.com/office/powerpoint/2010/main" val="176295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D4A6683-E3D9-4B70-9051-33BB03676603}" type="datetimeFigureOut">
              <a:rPr lang="es-CL" smtClean="0"/>
              <a:t>17-08-2022</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F1851A-5A88-4217-9CF4-7A2F38A34147}" type="slidenum">
              <a:rPr lang="es-CL" smtClean="0"/>
              <a:t>‹Nº›</a:t>
            </a:fld>
            <a:endParaRPr lang="es-CL"/>
          </a:p>
        </p:txBody>
      </p:sp>
    </p:spTree>
    <p:extLst>
      <p:ext uri="{BB962C8B-B14F-4D97-AF65-F5344CB8AC3E}">
        <p14:creationId xmlns:p14="http://schemas.microsoft.com/office/powerpoint/2010/main" val="421861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3EF1851A-5A88-4217-9CF4-7A2F38A34147}" type="slidenum">
              <a:rPr lang="es-CL" smtClean="0"/>
              <a:t>5</a:t>
            </a:fld>
            <a:endParaRPr lang="es-CL"/>
          </a:p>
        </p:txBody>
      </p:sp>
    </p:spTree>
    <p:extLst>
      <p:ext uri="{BB962C8B-B14F-4D97-AF65-F5344CB8AC3E}">
        <p14:creationId xmlns:p14="http://schemas.microsoft.com/office/powerpoint/2010/main" val="313003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17268" y="4548135"/>
            <a:ext cx="5731651" cy="3721788"/>
          </a:xfrm>
          <a:prstGeom prst="rect">
            <a:avLst/>
          </a:prstGeom>
        </p:spPr>
        <p:txBody>
          <a:bodyPr spcFirstLastPara="1" wrap="square" lIns="93162" tIns="46568" rIns="93162" bIns="46568" anchor="t" anchorCtr="0">
            <a:noAutofit/>
          </a:bodyPr>
          <a:lstStyle/>
          <a:p>
            <a:endParaRPr/>
          </a:p>
        </p:txBody>
      </p:sp>
      <p:sp>
        <p:nvSpPr>
          <p:cNvPr id="208" name="Google Shape;208;p7: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32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90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272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EF1851A-5A88-4217-9CF4-7A2F38A34147}" type="slidenum">
              <a:rPr lang="es-CL" smtClean="0"/>
              <a:t>16</a:t>
            </a:fld>
            <a:endParaRPr lang="es-CL"/>
          </a:p>
        </p:txBody>
      </p:sp>
    </p:spTree>
    <p:extLst>
      <p:ext uri="{BB962C8B-B14F-4D97-AF65-F5344CB8AC3E}">
        <p14:creationId xmlns:p14="http://schemas.microsoft.com/office/powerpoint/2010/main" val="71003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1200" kern="1200" dirty="0" smtClean="0">
                <a:solidFill>
                  <a:schemeClr val="tx1"/>
                </a:solidFill>
                <a:effectLst/>
                <a:latin typeface="+mn-lt"/>
                <a:ea typeface="+mn-ea"/>
                <a:cs typeface="+mn-cs"/>
              </a:rPr>
              <a:t>Al igual que respecto de los Estándares de Programas, corresponde al Servicio, a través de su máxima autoridad (Director o Directora Nacional) “elaborar y proponer” al CEA los estándares bajo los cuáles se acreditarán las personas naturales que presten servicios, y los organismos externos que ejecutarán los programas relativos a medidas y sanciones de la ley N°20.084. </a:t>
            </a:r>
          </a:p>
          <a:p>
            <a:pPr lvl="0"/>
            <a:r>
              <a:rPr lang="es-CL" sz="1200" kern="1200" dirty="0" smtClean="0">
                <a:solidFill>
                  <a:schemeClr val="tx1"/>
                </a:solidFill>
                <a:effectLst/>
                <a:latin typeface="+mn-lt"/>
                <a:ea typeface="+mn-ea"/>
                <a:cs typeface="+mn-cs"/>
              </a:rPr>
              <a:t>Una vez que el CEA recibe los estándares propuestos por el Servicio para la acreditación de ejecutores, deberá aprobarlos (o no). El Reglamento debe regular un procedimiento para tales fines, y es necesario reflexionar si se trataría del mismo procedimiento que para la Acreditación (aprobación) de Programas.   </a:t>
            </a:r>
          </a:p>
          <a:p>
            <a:pPr lvl="0"/>
            <a:r>
              <a:rPr lang="es-CL" sz="1200" kern="1200" dirty="0" smtClean="0">
                <a:solidFill>
                  <a:schemeClr val="tx1"/>
                </a:solidFill>
                <a:effectLst/>
                <a:latin typeface="+mn-lt"/>
                <a:ea typeface="+mn-ea"/>
                <a:cs typeface="+mn-cs"/>
              </a:rPr>
              <a:t>Como se explica </a:t>
            </a:r>
            <a:r>
              <a:rPr lang="es-CL" sz="1200" i="1" kern="1200" dirty="0" smtClean="0">
                <a:solidFill>
                  <a:schemeClr val="tx1"/>
                </a:solidFill>
                <a:effectLst/>
                <a:latin typeface="+mn-lt"/>
                <a:ea typeface="+mn-ea"/>
                <a:cs typeface="+mn-cs"/>
              </a:rPr>
              <a:t>supra </a:t>
            </a:r>
            <a:r>
              <a:rPr lang="es-CL" sz="1200" kern="1200" dirty="0" smtClean="0">
                <a:solidFill>
                  <a:schemeClr val="tx1"/>
                </a:solidFill>
                <a:effectLst/>
                <a:latin typeface="+mn-lt"/>
                <a:ea typeface="+mn-ea"/>
                <a:cs typeface="+mn-cs"/>
              </a:rPr>
              <a:t>I, la definición de los estándares como “niveles de exigencia” que deben cumplir las prestaciones que entregue el servicio, se encuentra referida de forma expresa únicamente a los “estándares para aplicación del modelo”, lo que podría hacer pensar que se trata de una definición que abarca únicamente a los Estándares de Programas. Sin embargo, una interpretación armónica de la ley permite suponer que la definición de estándar como nivel de exigencia, puede ser igualmente aplicable a ejecutores. </a:t>
            </a:r>
          </a:p>
          <a:p>
            <a:pPr lvl="0"/>
            <a:r>
              <a:rPr lang="es-CL" sz="1200" kern="1200" dirty="0" smtClean="0">
                <a:solidFill>
                  <a:schemeClr val="tx1"/>
                </a:solidFill>
                <a:effectLst/>
                <a:latin typeface="+mn-lt"/>
                <a:ea typeface="+mn-ea"/>
                <a:cs typeface="+mn-cs"/>
              </a:rPr>
              <a:t>Lo anterior se refuerza porque el literal f) del artículo 15 (14) del PDL establece que las Normas Técnicas necesarias para la aplicación del modelo de intervención deben dictarse conforme a los estándares </a:t>
            </a:r>
            <a:r>
              <a:rPr lang="es-CL" sz="1200" i="1" kern="1200" dirty="0" smtClean="0">
                <a:solidFill>
                  <a:schemeClr val="tx1"/>
                </a:solidFill>
                <a:effectLst/>
                <a:latin typeface="+mn-lt"/>
                <a:ea typeface="+mn-ea"/>
                <a:cs typeface="+mn-cs"/>
              </a:rPr>
              <a:t>“aprobados en la letra precedente”</a:t>
            </a:r>
            <a:r>
              <a:rPr lang="es-CL" sz="1200" kern="1200" dirty="0" smtClean="0">
                <a:solidFill>
                  <a:schemeClr val="tx1"/>
                </a:solidFill>
                <a:effectLst/>
                <a:latin typeface="+mn-lt"/>
                <a:ea typeface="+mn-ea"/>
                <a:cs typeface="+mn-cs"/>
              </a:rPr>
              <a:t>, esto es, el literal e) del mismo artículo, que incluye los estándares de acreditación de ejecutores. Lo anterior tiene sentido, toda vez que el aseguramiento de calidad buscado por el PDL debe involucrar exigencias para el ejecutor, necesarias de ser cumplidas para que, consecuentemente, se garantice la calidad de la prestación (programa propiamente tal). </a:t>
            </a:r>
          </a:p>
          <a:p>
            <a:pPr lvl="0"/>
            <a:r>
              <a:rPr lang="es-CL" sz="1200" kern="1200" dirty="0" smtClean="0">
                <a:solidFill>
                  <a:schemeClr val="tx1"/>
                </a:solidFill>
                <a:effectLst/>
                <a:latin typeface="+mn-lt"/>
                <a:ea typeface="+mn-ea"/>
                <a:cs typeface="+mn-cs"/>
              </a:rPr>
              <a:t>Los estándares para acreditar ejecutores son o deben contener algunas exigencias (estándares) de fácil verificación y carácter dicotómico, según se desprende de la normativa (v.gr.: ser persona jurídica sin fines de lucro, con un objeto social determinado, no condenada a determinado tipo de delitos, etc.)</a:t>
            </a:r>
          </a:p>
          <a:p>
            <a:endParaRPr lang="es-CL" dirty="0"/>
          </a:p>
        </p:txBody>
      </p:sp>
      <p:sp>
        <p:nvSpPr>
          <p:cNvPr id="4" name="Marcador de número de diapositiva 3"/>
          <p:cNvSpPr>
            <a:spLocks noGrp="1"/>
          </p:cNvSpPr>
          <p:nvPr>
            <p:ph type="sldNum" sz="quarter" idx="10"/>
          </p:nvPr>
        </p:nvSpPr>
        <p:spPr/>
        <p:txBody>
          <a:bodyPr/>
          <a:lstStyle/>
          <a:p>
            <a:fld id="{3EF1851A-5A88-4217-9CF4-7A2F38A34147}" type="slidenum">
              <a:rPr lang="es-CL" smtClean="0"/>
              <a:t>19</a:t>
            </a:fld>
            <a:endParaRPr lang="es-CL"/>
          </a:p>
        </p:txBody>
      </p:sp>
    </p:spTree>
    <p:extLst>
      <p:ext uri="{BB962C8B-B14F-4D97-AF65-F5344CB8AC3E}">
        <p14:creationId xmlns:p14="http://schemas.microsoft.com/office/powerpoint/2010/main" val="410342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smtClean="0">
                <a:solidFill>
                  <a:schemeClr val="tx1"/>
                </a:solidFill>
                <a:effectLst/>
                <a:latin typeface="+mn-lt"/>
                <a:ea typeface="+mn-ea"/>
                <a:cs typeface="+mn-cs"/>
              </a:rPr>
              <a:t> </a:t>
            </a:r>
          </a:p>
          <a:p>
            <a:pPr lvl="0"/>
            <a:r>
              <a:rPr lang="es-CL" sz="1200" kern="1200" dirty="0" smtClean="0">
                <a:solidFill>
                  <a:schemeClr val="tx1"/>
                </a:solidFill>
                <a:effectLst/>
                <a:latin typeface="+mn-lt"/>
                <a:ea typeface="+mn-ea"/>
                <a:cs typeface="+mn-cs"/>
              </a:rPr>
              <a:t>El proceso de acreditación de ejecutores es llevado a cabo por el CEA, que requerirá del cumplimiento de una serie de requisitos para acreditar a la institución por primera vez. Los requisitos que debe cumplir la institución, son los fijados en los Estándares de Ejecutores, que propuso previamente el Servicio y que el CEA aprobó. Como vimos, dichos estándares pueden, o al menos en parte son, cumplimiento de requisitos de carácter dicotómico.</a:t>
            </a:r>
          </a:p>
          <a:p>
            <a:pPr lvl="0"/>
            <a:r>
              <a:rPr lang="es-CL" sz="1200" kern="1200" dirty="0" smtClean="0">
                <a:solidFill>
                  <a:schemeClr val="tx1"/>
                </a:solidFill>
                <a:effectLst/>
                <a:latin typeface="+mn-lt"/>
                <a:ea typeface="+mn-ea"/>
                <a:cs typeface="+mn-cs"/>
              </a:rPr>
              <a:t>El CEA tiene también la facultad de decretar la pérdida de Acreditación de los Ejecutores, siendo claro, en el caso de las personas jurídicas, que dicha pérdida de acreditación la requiere el Servicio, como una forma de sanción. </a:t>
            </a:r>
          </a:p>
          <a:p>
            <a:pPr lvl="0"/>
            <a:r>
              <a:rPr lang="es-CL" sz="1200" kern="1200" dirty="0" smtClean="0">
                <a:solidFill>
                  <a:schemeClr val="tx1"/>
                </a:solidFill>
                <a:effectLst/>
                <a:latin typeface="+mn-lt"/>
                <a:ea typeface="+mn-ea"/>
                <a:cs typeface="+mn-cs"/>
              </a:rPr>
              <a:t>En el caso de las personas naturales, el tratamiento de la pérdida de acreditación en términos generales no es clara, ya que el artículo 49 (48) del PDL sólo se refiere a los “organismos acreditados”. Con todo, pueden extraerse ciertos elementos de la pérdida de acreditación de personas naturales desde la regulación de los Mediadores Penales Juveniles, quienes típicamente serían -antes de las modificaciones sufridas en la Cámara- personas naturales ejecutores de programas de mediación. </a:t>
            </a:r>
          </a:p>
          <a:p>
            <a:pPr lvl="0"/>
            <a:r>
              <a:rPr lang="es-CL" sz="1200" kern="1200" dirty="0" smtClean="0">
                <a:solidFill>
                  <a:schemeClr val="tx1"/>
                </a:solidFill>
                <a:effectLst/>
                <a:latin typeface="+mn-lt"/>
                <a:ea typeface="+mn-ea"/>
                <a:cs typeface="+mn-cs"/>
              </a:rPr>
              <a:t>Lógicamente, la forma de pesquisar el incumplimiento de un estándar, es a través del proceso de Supervisión. Esto, pese a que la redacción de las normas se enfoca en la supervisión de Programas. </a:t>
            </a:r>
          </a:p>
          <a:p>
            <a:endParaRPr lang="es-MX" dirty="0" smtClean="0"/>
          </a:p>
          <a:p>
            <a:pPr lvl="0"/>
            <a:r>
              <a:rPr lang="es-CL" sz="1200" kern="1200" dirty="0" smtClean="0">
                <a:solidFill>
                  <a:schemeClr val="tx1"/>
                </a:solidFill>
                <a:effectLst/>
                <a:latin typeface="+mn-lt"/>
                <a:ea typeface="+mn-ea"/>
                <a:cs typeface="+mn-cs"/>
              </a:rPr>
              <a:t>El CEA debe acreditar programas, luego de que se evalúa su ejecución de conformidad con los estándares existentes. Esta acreditación se segmenta por niveles, los cuáles deben ser reglamentados.</a:t>
            </a:r>
          </a:p>
          <a:p>
            <a:pPr lvl="0"/>
            <a:r>
              <a:rPr lang="es-CL" sz="1200" kern="1200" dirty="0" smtClean="0">
                <a:solidFill>
                  <a:schemeClr val="tx1"/>
                </a:solidFill>
                <a:effectLst/>
                <a:latin typeface="+mn-lt"/>
                <a:ea typeface="+mn-ea"/>
                <a:cs typeface="+mn-cs"/>
              </a:rPr>
              <a:t>La información para determinar la acreditación de un programa, así como la pérdida de dicha acreditación, debe ser levantada a través del proceso de supervisión.</a:t>
            </a:r>
          </a:p>
          <a:p>
            <a:pPr lvl="0"/>
            <a:r>
              <a:rPr lang="es-CL" sz="1200" kern="1200" dirty="0" smtClean="0">
                <a:solidFill>
                  <a:schemeClr val="tx1"/>
                </a:solidFill>
                <a:effectLst/>
                <a:latin typeface="+mn-lt"/>
                <a:ea typeface="+mn-ea"/>
                <a:cs typeface="+mn-cs"/>
              </a:rPr>
              <a:t>El proceso de supervisión, además, insuma los lineamientos de gestión de calidad en el sistema de acreditación, y la reformulación de los estándares de calidad exigibles a cada programa. En ese sentido, se trata de un sistema flexible que modifica sus requerimientos en base a la evidencia que recoge. </a:t>
            </a:r>
          </a:p>
          <a:p>
            <a:endParaRPr lang="es-CL" dirty="0"/>
          </a:p>
        </p:txBody>
      </p:sp>
      <p:sp>
        <p:nvSpPr>
          <p:cNvPr id="4" name="Marcador de número de diapositiva 3"/>
          <p:cNvSpPr>
            <a:spLocks noGrp="1"/>
          </p:cNvSpPr>
          <p:nvPr>
            <p:ph type="sldNum" sz="quarter" idx="10"/>
          </p:nvPr>
        </p:nvSpPr>
        <p:spPr/>
        <p:txBody>
          <a:bodyPr/>
          <a:lstStyle/>
          <a:p>
            <a:fld id="{3EF1851A-5A88-4217-9CF4-7A2F38A34147}" type="slidenum">
              <a:rPr lang="es-CL" smtClean="0"/>
              <a:t>20</a:t>
            </a:fld>
            <a:endParaRPr lang="es-CL"/>
          </a:p>
        </p:txBody>
      </p:sp>
    </p:spTree>
    <p:extLst>
      <p:ext uri="{BB962C8B-B14F-4D97-AF65-F5344CB8AC3E}">
        <p14:creationId xmlns:p14="http://schemas.microsoft.com/office/powerpoint/2010/main" val="273657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dirty="0">
              <a:solidFill>
                <a:schemeClr val="tx2">
                  <a:lumMod val="75000"/>
                </a:schemeClr>
              </a:solidFill>
              <a:latin typeface="+mn-lt"/>
            </a:endParaRPr>
          </a:p>
        </p:txBody>
      </p:sp>
      <p:sp>
        <p:nvSpPr>
          <p:cNvPr id="208" name="Google Shape;20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41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17268" y="4548135"/>
            <a:ext cx="5731651" cy="3721788"/>
          </a:xfrm>
          <a:prstGeom prst="rect">
            <a:avLst/>
          </a:prstGeom>
        </p:spPr>
        <p:txBody>
          <a:bodyPr spcFirstLastPara="1" wrap="square" lIns="93162" tIns="46568" rIns="93162" bIns="46568" anchor="t" anchorCtr="0">
            <a:noAutofit/>
          </a:bodyPr>
          <a:lstStyle/>
          <a:p>
            <a:endParaRPr/>
          </a:p>
        </p:txBody>
      </p:sp>
      <p:sp>
        <p:nvSpPr>
          <p:cNvPr id="208" name="Google Shape;208;p7: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96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717268" y="4548135"/>
            <a:ext cx="5731651" cy="3721788"/>
          </a:xfrm>
          <a:prstGeom prst="rect">
            <a:avLst/>
          </a:prstGeom>
        </p:spPr>
        <p:txBody>
          <a:bodyPr spcFirstLastPara="1" wrap="square" lIns="93162" tIns="46568" rIns="93162" bIns="46568" anchor="t" anchorCtr="0">
            <a:noAutofit/>
          </a:bodyPr>
          <a:lstStyle/>
          <a:p>
            <a:endParaRPr/>
          </a:p>
        </p:txBody>
      </p:sp>
      <p:sp>
        <p:nvSpPr>
          <p:cNvPr id="208" name="Google Shape;208;p7: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36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2A161-C4F1-3D44-8A81-A5BF236369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DC29D05-0138-8A45-92D0-DB568A0C6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B82BAF8-B2E8-F144-9819-B4E8CA5BD0B7}"/>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5" name="Marcador de pie de página 4">
            <a:extLst>
              <a:ext uri="{FF2B5EF4-FFF2-40B4-BE49-F238E27FC236}">
                <a16:creationId xmlns:a16="http://schemas.microsoft.com/office/drawing/2014/main" id="{B905065C-B7B7-1E4A-831C-7B586F15C9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E4DB506-A91E-934C-9EEC-E0105CD23A86}"/>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256827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7CF20-44EF-E84C-B059-D117FCACB1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423F56A-389B-9046-9B09-BC3F05F4F07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CEEAE47-1881-A940-B3FE-BB91FF605E9D}"/>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5" name="Marcador de pie de página 4">
            <a:extLst>
              <a:ext uri="{FF2B5EF4-FFF2-40B4-BE49-F238E27FC236}">
                <a16:creationId xmlns:a16="http://schemas.microsoft.com/office/drawing/2014/main" id="{717E84C8-B1E6-1E49-91B2-D950327128F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EEFE21-6E31-3B48-B836-9AF310A452BE}"/>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47963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808086-01E8-4D43-A306-DA7ADAA8A1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4F9B480-8E59-6340-91A1-322496019D3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38AC823-AF05-D041-A1EA-69D72ABF6C25}"/>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5" name="Marcador de pie de página 4">
            <a:extLst>
              <a:ext uri="{FF2B5EF4-FFF2-40B4-BE49-F238E27FC236}">
                <a16:creationId xmlns:a16="http://schemas.microsoft.com/office/drawing/2014/main" id="{7FD4535E-9305-5042-B312-1BA100879E6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2C75FC0-7C2B-2D4F-9C1B-359D28AD4FFF}"/>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222532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2A161-C4F1-3D44-8A81-A5BF236369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DC29D05-0138-8A45-92D0-DB568A0C6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B82BAF8-B2E8-F144-9819-B4E8CA5BD0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905065C-B7B7-1E4A-831C-7B586F15C9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8E4DB506-A91E-934C-9EEC-E0105CD23A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4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EA74-B62A-B143-B91E-22AA5614F2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13344BB-908C-0B4A-97CF-9E35586534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9C290E-5E88-474A-ADDD-2EBA0FD237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83A658E-A413-BC4B-BE59-BE2F719EBD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E05F4D7-3458-4946-AEC7-2B19EB558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569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31122-3AD1-3D40-A350-D810D07106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F86BAFC-724A-6F4C-86ED-A7B59B32A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61AED1-B92B-6E4B-88E3-FF411A8AC7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35D56BC7-E78D-274C-8832-A9FDC9ACCA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0FD3FBA9-5732-0D49-99C4-9EE6E36028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240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13ECE-256C-C044-B18A-17424D1DDD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C8698B-9742-E04E-8E8E-A809B698E8F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92778ED0-B69D-CA4F-ADDF-6AEBF7BB3AA8}"/>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25F0C0D2-3B93-D944-BEE2-652516F3A3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232E5D3-CF12-FD45-A0AF-801E21B7C2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ABE0BA88-461D-874B-BFAA-5E874F08ED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59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C945-780C-634D-96A5-F4E0A09894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2F2F737-9345-CD40-8FB0-D8BF1A54AF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DB002929-88CF-5441-ABAA-143F815EB08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0BCBA2CD-22D9-5D42-8E6B-7C22598D7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2AAC623D-87AE-7241-8092-2D5C99DA105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12963534-0286-D845-99A9-A31E7ED774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CF6F7B99-888F-2446-BB1F-8AC35D4D20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ABDE672B-6A63-4146-9186-DB1E75CF69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69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3CE6-0F00-0E45-AFA0-88C7B8FCAA4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3149A32-E966-FF4C-937F-79B5F9B958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B122680A-80AB-EE4B-9705-E22B7FF996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3D9B6106-0401-A944-A70C-24DECCDB87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7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99B3AC-CD3C-BC40-8107-01A2919F41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B4DFCED3-F550-564D-9074-D12773EF24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BE899E08-E673-574B-86B1-DFB0AF2B37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407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E04DC-36EF-B145-96F8-DF4C35CCAB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98C1EF-C3A9-BD4B-B4A9-AD70CC0D5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E1677A8E-A2F1-0342-9576-CC9407985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CDDD616-DF02-5245-AA3C-009DD74FC2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6FE3C0D-99E4-0948-A169-7878975FAD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5CA948AD-ECF3-084E-BD7F-BC79B7305D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7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EA74-B62A-B143-B91E-22AA5614F24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13344BB-908C-0B4A-97CF-9E35586534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9C290E-5E88-474A-ADDD-2EBA0FD23700}"/>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5" name="Marcador de pie de página 4">
            <a:extLst>
              <a:ext uri="{FF2B5EF4-FFF2-40B4-BE49-F238E27FC236}">
                <a16:creationId xmlns:a16="http://schemas.microsoft.com/office/drawing/2014/main" id="{883A658E-A413-BC4B-BE59-BE2F719EBDF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E05F4D7-3458-4946-AEC7-2B19EB5587D7}"/>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144238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6506E-F451-F240-94AF-9EA401D551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DCD6A37-958C-7F45-B891-C5CB5CF85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47E8D2D-EB0C-E846-9ECA-059C69011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CDABA056-B5F4-ED42-B5FE-0C5DE0CD0B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31CD8319-908C-1343-84E0-C92F8CBCEE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F5E96485-FC35-B74B-9066-140A47C7AB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234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7CF20-44EF-E84C-B059-D117FCACB12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423F56A-389B-9046-9B09-BC3F05F4F07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CEEAE47-1881-A940-B3FE-BB91FF605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17E84C8-B1E6-1E49-91B2-D950327128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35EEFE21-6E31-3B48-B836-9AF310A452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19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808086-01E8-4D43-A306-DA7ADAA8A14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4F9B480-8E59-6340-91A1-322496019D33}"/>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38AC823-AF05-D041-A1EA-69D72ABF6C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FD4535E-9305-5042-B312-1BA100879E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2C75FC0-7C2B-2D4F-9C1B-359D28AD4F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624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68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31122-3AD1-3D40-A350-D810D07106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F86BAFC-724A-6F4C-86ED-A7B59B32A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9761AED1-B92B-6E4B-88E3-FF411A8AC70A}"/>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5" name="Marcador de pie de página 4">
            <a:extLst>
              <a:ext uri="{FF2B5EF4-FFF2-40B4-BE49-F238E27FC236}">
                <a16:creationId xmlns:a16="http://schemas.microsoft.com/office/drawing/2014/main" id="{35D56BC7-E78D-274C-8832-A9FDC9ACCA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FD3FBA9-5732-0D49-99C4-9EE6E3602829}"/>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31121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13ECE-256C-C044-B18A-17424D1DDD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C8698B-9742-E04E-8E8E-A809B698E8F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92778ED0-B69D-CA4F-ADDF-6AEBF7BB3AA8}"/>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25F0C0D2-3B93-D944-BEE2-652516F3A3DC}"/>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6" name="Marcador de pie de página 5">
            <a:extLst>
              <a:ext uri="{FF2B5EF4-FFF2-40B4-BE49-F238E27FC236}">
                <a16:creationId xmlns:a16="http://schemas.microsoft.com/office/drawing/2014/main" id="{5232E5D3-CF12-FD45-A0AF-801E21B7C2A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E0BA88-461D-874B-BFAA-5E874F08ED79}"/>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56143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C945-780C-634D-96A5-F4E0A09894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2F2F737-9345-CD40-8FB0-D8BF1A54AF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DB002929-88CF-5441-ABAA-143F815EB08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0BCBA2CD-22D9-5D42-8E6B-7C22598D7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2AAC623D-87AE-7241-8092-2D5C99DA105A}"/>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12963534-0286-D845-99A9-A31E7ED7748A}"/>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8" name="Marcador de pie de página 7">
            <a:extLst>
              <a:ext uri="{FF2B5EF4-FFF2-40B4-BE49-F238E27FC236}">
                <a16:creationId xmlns:a16="http://schemas.microsoft.com/office/drawing/2014/main" id="{CF6F7B99-888F-2446-BB1F-8AC35D4D20A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ABDE672B-6A63-4146-9186-DB1E75CF6911}"/>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35225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3CE6-0F00-0E45-AFA0-88C7B8FCAA4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3149A32-E966-FF4C-937F-79B5F9B958F9}"/>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4" name="Marcador de pie de página 3">
            <a:extLst>
              <a:ext uri="{FF2B5EF4-FFF2-40B4-BE49-F238E27FC236}">
                <a16:creationId xmlns:a16="http://schemas.microsoft.com/office/drawing/2014/main" id="{B122680A-80AB-EE4B-9705-E22B7FF996E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D9B6106-0401-A944-A70C-24DECCDB874C}"/>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198407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99B3AC-CD3C-BC40-8107-01A2919F41C9}"/>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3" name="Marcador de pie de página 2">
            <a:extLst>
              <a:ext uri="{FF2B5EF4-FFF2-40B4-BE49-F238E27FC236}">
                <a16:creationId xmlns:a16="http://schemas.microsoft.com/office/drawing/2014/main" id="{B4DFCED3-F550-564D-9074-D12773EF2491}"/>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E899E08-E673-574B-86B1-DFB0AF2B37DE}"/>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310598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E04DC-36EF-B145-96F8-DF4C35CCAB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998C1EF-C3A9-BD4B-B4A9-AD70CC0D5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E1677A8E-A2F1-0342-9576-CC9407985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8CDDD616-DF02-5245-AA3C-009DD74FC2CE}"/>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6" name="Marcador de pie de página 5">
            <a:extLst>
              <a:ext uri="{FF2B5EF4-FFF2-40B4-BE49-F238E27FC236}">
                <a16:creationId xmlns:a16="http://schemas.microsoft.com/office/drawing/2014/main" id="{26FE3C0D-99E4-0948-A169-7878975FADB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CA948AD-ECF3-084E-BD7F-BC79B7305D04}"/>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111548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6506E-F451-F240-94AF-9EA401D551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DCD6A37-958C-7F45-B891-C5CB5CF85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47E8D2D-EB0C-E846-9ECA-059C69011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CDABA056-B5F4-ED42-B5FE-0C5DE0CD0BD7}"/>
              </a:ext>
            </a:extLst>
          </p:cNvPr>
          <p:cNvSpPr>
            <a:spLocks noGrp="1"/>
          </p:cNvSpPr>
          <p:nvPr>
            <p:ph type="dt" sz="half" idx="10"/>
          </p:nvPr>
        </p:nvSpPr>
        <p:spPr/>
        <p:txBody>
          <a:bodyPr/>
          <a:lstStyle/>
          <a:p>
            <a:fld id="{88868756-A832-6946-8293-694AA9BB0A1E}" type="datetimeFigureOut">
              <a:rPr lang="es-CL" smtClean="0"/>
              <a:t>17-08-2022</a:t>
            </a:fld>
            <a:endParaRPr lang="es-CL"/>
          </a:p>
        </p:txBody>
      </p:sp>
      <p:sp>
        <p:nvSpPr>
          <p:cNvPr id="6" name="Marcador de pie de página 5">
            <a:extLst>
              <a:ext uri="{FF2B5EF4-FFF2-40B4-BE49-F238E27FC236}">
                <a16:creationId xmlns:a16="http://schemas.microsoft.com/office/drawing/2014/main" id="{31CD8319-908C-1343-84E0-C92F8CBCEE7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5E96485-FC35-B74B-9066-140A47C7AB63}"/>
              </a:ext>
            </a:extLst>
          </p:cNvPr>
          <p:cNvSpPr>
            <a:spLocks noGrp="1"/>
          </p:cNvSpPr>
          <p:nvPr>
            <p:ph type="sldNum" sz="quarter" idx="12"/>
          </p:nvPr>
        </p:nvSpPr>
        <p:spPr/>
        <p:txBody>
          <a:bodyPr/>
          <a:lstStyle/>
          <a:p>
            <a:fld id="{8D65D76A-E84D-5246-AE81-49670E48EA76}" type="slidenum">
              <a:rPr lang="es-CL" smtClean="0"/>
              <a:t>‹Nº›</a:t>
            </a:fld>
            <a:endParaRPr lang="es-CL"/>
          </a:p>
        </p:txBody>
      </p:sp>
    </p:spTree>
    <p:extLst>
      <p:ext uri="{BB962C8B-B14F-4D97-AF65-F5344CB8AC3E}">
        <p14:creationId xmlns:p14="http://schemas.microsoft.com/office/powerpoint/2010/main" val="289516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188014-5831-7B43-972A-636BF05B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6AA290D-D179-A849-937F-F0453C66C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6C25FFF-AF91-C14D-9807-0A44D51DF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8756-A832-6946-8293-694AA9BB0A1E}" type="datetimeFigureOut">
              <a:rPr lang="es-CL" smtClean="0"/>
              <a:t>17-08-2022</a:t>
            </a:fld>
            <a:endParaRPr lang="es-CL"/>
          </a:p>
        </p:txBody>
      </p:sp>
      <p:sp>
        <p:nvSpPr>
          <p:cNvPr id="5" name="Marcador de pie de página 4">
            <a:extLst>
              <a:ext uri="{FF2B5EF4-FFF2-40B4-BE49-F238E27FC236}">
                <a16:creationId xmlns:a16="http://schemas.microsoft.com/office/drawing/2014/main" id="{FCFE25BD-8CB2-ED40-8DC7-5B1CE4AD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1112EE4-3193-F541-8679-F97C19758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5D76A-E84D-5246-AE81-49670E48EA76}" type="slidenum">
              <a:rPr lang="es-CL" smtClean="0"/>
              <a:t>‹Nº›</a:t>
            </a:fld>
            <a:endParaRPr lang="es-CL"/>
          </a:p>
        </p:txBody>
      </p:sp>
    </p:spTree>
    <p:extLst>
      <p:ext uri="{BB962C8B-B14F-4D97-AF65-F5344CB8AC3E}">
        <p14:creationId xmlns:p14="http://schemas.microsoft.com/office/powerpoint/2010/main" val="626450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188014-5831-7B43-972A-636BF05B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6AA290D-D179-A849-937F-F0453C66C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B6C25FFF-AF91-C14D-9807-0A44D51DFC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868756-A832-6946-8293-694AA9BB0A1E}" type="datetimeFigureOut">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17-08-2022</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CFE25BD-8CB2-ED40-8DC7-5B1CE4AD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D1112EE4-3193-F541-8679-F97C19758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65D76A-E84D-5246-AE81-49670E48EA76}"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5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567263" y="1125203"/>
            <a:ext cx="10430936" cy="2431435"/>
          </a:xfrm>
          <a:prstGeom prst="rect">
            <a:avLst/>
          </a:prstGeom>
          <a:noFill/>
        </p:spPr>
        <p:txBody>
          <a:bodyPr wrap="square" rtlCol="0">
            <a:spAutoFit/>
          </a:bodyPr>
          <a:lstStyle/>
          <a:p>
            <a:r>
              <a:rPr lang="es-MX" sz="6000" b="1" dirty="0">
                <a:solidFill>
                  <a:srgbClr val="3162A5"/>
                </a:solidFill>
                <a:latin typeface="Calibri"/>
                <a:ea typeface="Calibri"/>
                <a:cs typeface="Calibri"/>
                <a:sym typeface="Calibri"/>
              </a:rPr>
              <a:t>Modelo de Intervención Especializado</a:t>
            </a:r>
          </a:p>
          <a:p>
            <a:r>
              <a:rPr lang="es-MX" sz="3200" b="1" dirty="0">
                <a:solidFill>
                  <a:srgbClr val="3162A5"/>
                </a:solidFill>
                <a:latin typeface="Calibri"/>
                <a:ea typeface="Verdana" panose="020B0604030504040204" pitchFamily="34" charset="0"/>
                <a:cs typeface="Calibri"/>
                <a:sym typeface="Calibri"/>
              </a:rPr>
              <a:t>Para el futuro Servicio Nacional de Reinserción Social Juvenil</a:t>
            </a:r>
            <a:endParaRPr lang="es-CL" sz="3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304" y="4435262"/>
            <a:ext cx="2078456" cy="1887463"/>
          </a:xfrm>
          <a:prstGeom prst="rect">
            <a:avLst/>
          </a:prstGeom>
        </p:spPr>
      </p:pic>
    </p:spTree>
    <p:extLst>
      <p:ext uri="{BB962C8B-B14F-4D97-AF65-F5344CB8AC3E}">
        <p14:creationId xmlns:p14="http://schemas.microsoft.com/office/powerpoint/2010/main" val="319242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78" name="Freeform 4">
            <a:extLst>
              <a:ext uri="{FF2B5EF4-FFF2-40B4-BE49-F238E27FC236}">
                <a16:creationId xmlns:a16="http://schemas.microsoft.com/office/drawing/2014/main" id="{A31B246A-B113-457E-A105-A07A6163C429}"/>
              </a:ext>
            </a:extLst>
          </p:cNvPr>
          <p:cNvSpPr>
            <a:spLocks noChangeArrowheads="1"/>
          </p:cNvSpPr>
          <p:nvPr/>
        </p:nvSpPr>
        <p:spPr bwMode="auto">
          <a:xfrm>
            <a:off x="9089169" y="3583377"/>
            <a:ext cx="2087357" cy="1045253"/>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accent6">
              <a:lumMod val="60000"/>
              <a:lumOff val="40000"/>
            </a:schemeClr>
          </a:solidFill>
          <a:ln>
            <a:noFill/>
          </a:ln>
          <a:effectLst/>
        </p:spPr>
        <p:txBody>
          <a:bodyPr wrap="none" anchor="ctr"/>
          <a:lstStyle/>
          <a:p>
            <a:endParaRPr lang="en-US" sz="700"/>
          </a:p>
        </p:txBody>
      </p:sp>
      <p:sp>
        <p:nvSpPr>
          <p:cNvPr id="74" name="Freeform 6">
            <a:extLst>
              <a:ext uri="{FF2B5EF4-FFF2-40B4-BE49-F238E27FC236}">
                <a16:creationId xmlns:a16="http://schemas.microsoft.com/office/drawing/2014/main" id="{02C92689-589B-4EA6-92C4-4D7BF5DA916D}"/>
              </a:ext>
            </a:extLst>
          </p:cNvPr>
          <p:cNvSpPr>
            <a:spLocks noChangeArrowheads="1"/>
          </p:cNvSpPr>
          <p:nvPr/>
        </p:nvSpPr>
        <p:spPr bwMode="auto">
          <a:xfrm>
            <a:off x="6895123" y="3583377"/>
            <a:ext cx="2087358" cy="1045253"/>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endParaRPr lang="en-US" sz="700"/>
          </a:p>
        </p:txBody>
      </p:sp>
      <p:sp>
        <p:nvSpPr>
          <p:cNvPr id="76" name="Freeform 4">
            <a:extLst>
              <a:ext uri="{FF2B5EF4-FFF2-40B4-BE49-F238E27FC236}">
                <a16:creationId xmlns:a16="http://schemas.microsoft.com/office/drawing/2014/main" id="{E5A6E6AC-DF4E-4BDA-B12F-0F91F510AD9D}"/>
              </a:ext>
            </a:extLst>
          </p:cNvPr>
          <p:cNvSpPr>
            <a:spLocks noChangeArrowheads="1"/>
          </p:cNvSpPr>
          <p:nvPr/>
        </p:nvSpPr>
        <p:spPr bwMode="auto">
          <a:xfrm>
            <a:off x="4905944" y="3430977"/>
            <a:ext cx="2087357" cy="1045253"/>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accent3"/>
          </a:solidFill>
          <a:ln>
            <a:noFill/>
          </a:ln>
          <a:effectLst/>
        </p:spPr>
        <p:txBody>
          <a:bodyPr wrap="none" anchor="ctr"/>
          <a:lstStyle/>
          <a:p>
            <a:endParaRPr lang="en-US" sz="700"/>
          </a:p>
        </p:txBody>
      </p:sp>
      <p:sp>
        <p:nvSpPr>
          <p:cNvPr id="77" name="Freeform 6">
            <a:extLst>
              <a:ext uri="{FF2B5EF4-FFF2-40B4-BE49-F238E27FC236}">
                <a16:creationId xmlns:a16="http://schemas.microsoft.com/office/drawing/2014/main" id="{339AEB07-D220-45F5-83A6-803B6A169F29}"/>
              </a:ext>
            </a:extLst>
          </p:cNvPr>
          <p:cNvSpPr>
            <a:spLocks noChangeArrowheads="1"/>
          </p:cNvSpPr>
          <p:nvPr/>
        </p:nvSpPr>
        <p:spPr bwMode="auto">
          <a:xfrm>
            <a:off x="2991812" y="3430977"/>
            <a:ext cx="2087358" cy="1045253"/>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endParaRPr lang="en-US" sz="700"/>
          </a:p>
        </p:txBody>
      </p:sp>
      <p:sp>
        <p:nvSpPr>
          <p:cNvPr id="75" name="Freeform 3">
            <a:extLst>
              <a:ext uri="{FF2B5EF4-FFF2-40B4-BE49-F238E27FC236}">
                <a16:creationId xmlns:a16="http://schemas.microsoft.com/office/drawing/2014/main" id="{D12FCCCA-9E85-4334-9ED5-B91B9DFC0F98}"/>
              </a:ext>
            </a:extLst>
          </p:cNvPr>
          <p:cNvSpPr>
            <a:spLocks noChangeArrowheads="1"/>
          </p:cNvSpPr>
          <p:nvPr/>
        </p:nvSpPr>
        <p:spPr bwMode="auto">
          <a:xfrm>
            <a:off x="832952" y="3430977"/>
            <a:ext cx="2087358" cy="1045253"/>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chemeClr val="accent1"/>
          </a:solidFill>
          <a:ln>
            <a:noFill/>
          </a:ln>
          <a:effectLst/>
        </p:spPr>
        <p:txBody>
          <a:bodyPr wrap="none" anchor="ctr"/>
          <a:lstStyle/>
          <a:p>
            <a:endParaRPr lang="en-US" sz="700"/>
          </a:p>
        </p:txBody>
      </p:sp>
      <p:sp>
        <p:nvSpPr>
          <p:cNvPr id="217" name="Google Shape;217;p7"/>
          <p:cNvSpPr txBox="1"/>
          <p:nvPr/>
        </p:nvSpPr>
        <p:spPr>
          <a:xfrm>
            <a:off x="386397" y="538727"/>
            <a:ext cx="11180650" cy="664289"/>
          </a:xfrm>
          <a:prstGeom prst="rect">
            <a:avLst/>
          </a:prstGeom>
          <a:noFill/>
          <a:ln>
            <a:noFill/>
          </a:ln>
        </p:spPr>
        <p:txBody>
          <a:bodyPr spcFirstLastPara="1" wrap="square" lIns="68569" tIns="34275" rIns="68569" bIns="34275" anchor="ctr" anchorCtr="0">
            <a:noAutofit/>
          </a:bodyPr>
          <a:lstStyle/>
          <a:p>
            <a:pPr>
              <a:lnSpc>
                <a:spcPct val="90000"/>
              </a:lnSpc>
              <a:buClr>
                <a:srgbClr val="3F3F3F"/>
              </a:buClr>
              <a:buSzPts val="2800"/>
            </a:pPr>
            <a:r>
              <a:rPr lang="es-ES" sz="4400" dirty="0">
                <a:solidFill>
                  <a:schemeClr val="bg1"/>
                </a:solidFill>
                <a:latin typeface="+mj-lt"/>
                <a:cs typeface="Calibri Light" panose="020F0302020204030204" pitchFamily="34" charset="0"/>
              </a:rPr>
              <a:t>Modelo de trabajo de Mediación Penal Juvenil</a:t>
            </a:r>
            <a:endParaRPr lang="es-MX" sz="4400" dirty="0">
              <a:solidFill>
                <a:schemeClr val="bg1"/>
              </a:solidFill>
              <a:latin typeface="+mj-lt"/>
              <a:ea typeface="Calibri"/>
              <a:cs typeface="Calibri Light" panose="020F0302020204030204" pitchFamily="34" charset="0"/>
              <a:sym typeface="Calibri"/>
            </a:endParaRPr>
          </a:p>
        </p:txBody>
      </p:sp>
      <p:sp>
        <p:nvSpPr>
          <p:cNvPr id="14" name="1 Marcador de contenido"/>
          <p:cNvSpPr txBox="1">
            <a:spLocks/>
          </p:cNvSpPr>
          <p:nvPr/>
        </p:nvSpPr>
        <p:spPr>
          <a:xfrm>
            <a:off x="8328248" y="1916832"/>
            <a:ext cx="8331200" cy="4592048"/>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ü"/>
            </a:pPr>
            <a:endParaRPr lang="es-CL" sz="2000" dirty="0">
              <a:solidFill>
                <a:schemeClr val="tx1">
                  <a:lumMod val="65000"/>
                  <a:lumOff val="35000"/>
                </a:schemeClr>
              </a:solidFill>
            </a:endParaRPr>
          </a:p>
          <a:p>
            <a:pPr marL="285750" indent="-285750">
              <a:lnSpc>
                <a:spcPct val="150000"/>
              </a:lnSpc>
              <a:buFont typeface="Wingdings" panose="05000000000000000000" pitchFamily="2" charset="2"/>
              <a:buChar char="ü"/>
            </a:pPr>
            <a:endParaRPr lang="es-CL" sz="2000" dirty="0">
              <a:solidFill>
                <a:schemeClr val="tx1">
                  <a:lumMod val="65000"/>
                  <a:lumOff val="35000"/>
                </a:schemeClr>
              </a:solidFill>
            </a:endParaRPr>
          </a:p>
        </p:txBody>
      </p:sp>
      <p:grpSp>
        <p:nvGrpSpPr>
          <p:cNvPr id="2" name="Grupo 1">
            <a:extLst>
              <a:ext uri="{FF2B5EF4-FFF2-40B4-BE49-F238E27FC236}">
                <a16:creationId xmlns:a16="http://schemas.microsoft.com/office/drawing/2014/main" id="{A26CB7EA-9746-4804-8D57-640855859A5E}"/>
              </a:ext>
            </a:extLst>
          </p:cNvPr>
          <p:cNvGrpSpPr/>
          <p:nvPr/>
        </p:nvGrpSpPr>
        <p:grpSpPr>
          <a:xfrm>
            <a:off x="179958" y="2551801"/>
            <a:ext cx="1727676" cy="1547118"/>
            <a:chOff x="179958" y="2187901"/>
            <a:chExt cx="2304594" cy="2172363"/>
          </a:xfrm>
        </p:grpSpPr>
        <p:sp>
          <p:nvSpPr>
            <p:cNvPr id="13" name="Freeform 7">
              <a:extLst>
                <a:ext uri="{FF2B5EF4-FFF2-40B4-BE49-F238E27FC236}">
                  <a16:creationId xmlns:a16="http://schemas.microsoft.com/office/drawing/2014/main" id="{398C2009-4FA4-4389-B7CB-442F355A8715}"/>
                </a:ext>
              </a:extLst>
            </p:cNvPr>
            <p:cNvSpPr>
              <a:spLocks noChangeArrowheads="1"/>
            </p:cNvSpPr>
            <p:nvPr/>
          </p:nvSpPr>
          <p:spPr bwMode="auto">
            <a:xfrm>
              <a:off x="2418437" y="3655033"/>
              <a:ext cx="50374" cy="198345"/>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700"/>
            </a:p>
          </p:txBody>
        </p:sp>
        <p:sp>
          <p:nvSpPr>
            <p:cNvPr id="15" name="Freeform 9">
              <a:extLst>
                <a:ext uri="{FF2B5EF4-FFF2-40B4-BE49-F238E27FC236}">
                  <a16:creationId xmlns:a16="http://schemas.microsoft.com/office/drawing/2014/main" id="{9E1CE61A-4FAE-4552-A83D-1FD987DF16C2}"/>
                </a:ext>
              </a:extLst>
            </p:cNvPr>
            <p:cNvSpPr>
              <a:spLocks noChangeArrowheads="1"/>
            </p:cNvSpPr>
            <p:nvPr/>
          </p:nvSpPr>
          <p:spPr bwMode="auto">
            <a:xfrm>
              <a:off x="195700" y="3655033"/>
              <a:ext cx="50374" cy="198345"/>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700"/>
            </a:p>
          </p:txBody>
        </p:sp>
        <p:sp>
          <p:nvSpPr>
            <p:cNvPr id="16" name="Freeform 10">
              <a:extLst>
                <a:ext uri="{FF2B5EF4-FFF2-40B4-BE49-F238E27FC236}">
                  <a16:creationId xmlns:a16="http://schemas.microsoft.com/office/drawing/2014/main" id="{F1EEBD3E-8EC0-4520-B447-EEFAA00C804D}"/>
                </a:ext>
              </a:extLst>
            </p:cNvPr>
            <p:cNvSpPr>
              <a:spLocks noChangeArrowheads="1"/>
            </p:cNvSpPr>
            <p:nvPr/>
          </p:nvSpPr>
          <p:spPr bwMode="auto">
            <a:xfrm>
              <a:off x="1448745" y="3711703"/>
              <a:ext cx="969692" cy="623374"/>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700"/>
            </a:p>
          </p:txBody>
        </p:sp>
        <p:sp>
          <p:nvSpPr>
            <p:cNvPr id="17" name="Freeform 11">
              <a:extLst>
                <a:ext uri="{FF2B5EF4-FFF2-40B4-BE49-F238E27FC236}">
                  <a16:creationId xmlns:a16="http://schemas.microsoft.com/office/drawing/2014/main" id="{33ED7298-3CBB-4ADB-A63E-D742851915A9}"/>
                </a:ext>
              </a:extLst>
            </p:cNvPr>
            <p:cNvSpPr>
              <a:spLocks noChangeArrowheads="1"/>
            </p:cNvSpPr>
            <p:nvPr/>
          </p:nvSpPr>
          <p:spPr bwMode="auto">
            <a:xfrm>
              <a:off x="246074" y="3711703"/>
              <a:ext cx="969692" cy="623374"/>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700"/>
            </a:p>
          </p:txBody>
        </p:sp>
        <p:sp>
          <p:nvSpPr>
            <p:cNvPr id="18" name="Freeform 12">
              <a:extLst>
                <a:ext uri="{FF2B5EF4-FFF2-40B4-BE49-F238E27FC236}">
                  <a16:creationId xmlns:a16="http://schemas.microsoft.com/office/drawing/2014/main" id="{B682556E-5496-4866-911B-EB2F6D7143D4}"/>
                </a:ext>
              </a:extLst>
            </p:cNvPr>
            <p:cNvSpPr>
              <a:spLocks noChangeArrowheads="1"/>
            </p:cNvSpPr>
            <p:nvPr/>
          </p:nvSpPr>
          <p:spPr bwMode="auto">
            <a:xfrm>
              <a:off x="179958" y="3088329"/>
              <a:ext cx="2304594" cy="1136554"/>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700"/>
            </a:p>
          </p:txBody>
        </p:sp>
        <p:sp>
          <p:nvSpPr>
            <p:cNvPr id="19" name="Freeform 13">
              <a:extLst>
                <a:ext uri="{FF2B5EF4-FFF2-40B4-BE49-F238E27FC236}">
                  <a16:creationId xmlns:a16="http://schemas.microsoft.com/office/drawing/2014/main" id="{A9145354-DC5F-409D-B647-2FC947188398}"/>
                </a:ext>
              </a:extLst>
            </p:cNvPr>
            <p:cNvSpPr>
              <a:spLocks noChangeArrowheads="1"/>
            </p:cNvSpPr>
            <p:nvPr/>
          </p:nvSpPr>
          <p:spPr bwMode="auto">
            <a:xfrm>
              <a:off x="1215767" y="4196549"/>
              <a:ext cx="236125" cy="163715"/>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700"/>
            </a:p>
          </p:txBody>
        </p:sp>
        <p:sp>
          <p:nvSpPr>
            <p:cNvPr id="20" name="Freeform 14">
              <a:extLst>
                <a:ext uri="{FF2B5EF4-FFF2-40B4-BE49-F238E27FC236}">
                  <a16:creationId xmlns:a16="http://schemas.microsoft.com/office/drawing/2014/main" id="{6618985F-973D-4ECD-896E-42041CBB6E11}"/>
                </a:ext>
              </a:extLst>
            </p:cNvPr>
            <p:cNvSpPr>
              <a:spLocks noChangeArrowheads="1"/>
            </p:cNvSpPr>
            <p:nvPr/>
          </p:nvSpPr>
          <p:spPr bwMode="auto">
            <a:xfrm>
              <a:off x="1033162" y="3582619"/>
              <a:ext cx="598187" cy="141677"/>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700"/>
            </a:p>
          </p:txBody>
        </p:sp>
        <p:sp>
          <p:nvSpPr>
            <p:cNvPr id="21" name="Freeform 15">
              <a:extLst>
                <a:ext uri="{FF2B5EF4-FFF2-40B4-BE49-F238E27FC236}">
                  <a16:creationId xmlns:a16="http://schemas.microsoft.com/office/drawing/2014/main" id="{5654C308-50CB-48C6-9D7A-E93C9E70C6D4}"/>
                </a:ext>
              </a:extLst>
            </p:cNvPr>
            <p:cNvSpPr>
              <a:spLocks noChangeArrowheads="1"/>
            </p:cNvSpPr>
            <p:nvPr/>
          </p:nvSpPr>
          <p:spPr bwMode="auto">
            <a:xfrm>
              <a:off x="696287" y="2187901"/>
              <a:ext cx="1271934" cy="1467132"/>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chemeClr val="accent1"/>
            </a:solidFill>
            <a:ln>
              <a:noFill/>
            </a:ln>
            <a:effectLst/>
          </p:spPr>
          <p:txBody>
            <a:bodyPr wrap="none" anchor="ctr"/>
            <a:lstStyle/>
            <a:p>
              <a:endParaRPr lang="en-US" sz="700"/>
            </a:p>
          </p:txBody>
        </p:sp>
        <p:sp>
          <p:nvSpPr>
            <p:cNvPr id="22" name="TextBox 58">
              <a:extLst>
                <a:ext uri="{FF2B5EF4-FFF2-40B4-BE49-F238E27FC236}">
                  <a16:creationId xmlns:a16="http://schemas.microsoft.com/office/drawing/2014/main" id="{8349B451-33BB-4389-A14F-9A287852B9EB}"/>
                </a:ext>
              </a:extLst>
            </p:cNvPr>
            <p:cNvSpPr txBox="1"/>
            <p:nvPr/>
          </p:nvSpPr>
          <p:spPr>
            <a:xfrm>
              <a:off x="1133292" y="2508568"/>
              <a:ext cx="401072" cy="784830"/>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1</a:t>
              </a:r>
            </a:p>
          </p:txBody>
        </p:sp>
      </p:grpSp>
      <p:grpSp>
        <p:nvGrpSpPr>
          <p:cNvPr id="3" name="Grupo 2">
            <a:extLst>
              <a:ext uri="{FF2B5EF4-FFF2-40B4-BE49-F238E27FC236}">
                <a16:creationId xmlns:a16="http://schemas.microsoft.com/office/drawing/2014/main" id="{497F0F8F-2776-4803-9A07-C98555F3FE88}"/>
              </a:ext>
            </a:extLst>
          </p:cNvPr>
          <p:cNvGrpSpPr/>
          <p:nvPr/>
        </p:nvGrpSpPr>
        <p:grpSpPr>
          <a:xfrm>
            <a:off x="2031942" y="3186270"/>
            <a:ext cx="1720711" cy="1665477"/>
            <a:chOff x="2703749" y="3214263"/>
            <a:chExt cx="2304594" cy="2172363"/>
          </a:xfrm>
        </p:grpSpPr>
        <p:sp>
          <p:nvSpPr>
            <p:cNvPr id="23" name="Freeform 17">
              <a:extLst>
                <a:ext uri="{FF2B5EF4-FFF2-40B4-BE49-F238E27FC236}">
                  <a16:creationId xmlns:a16="http://schemas.microsoft.com/office/drawing/2014/main" id="{72E8A317-D1E8-4841-96AD-C875F19B4882}"/>
                </a:ext>
              </a:extLst>
            </p:cNvPr>
            <p:cNvSpPr>
              <a:spLocks noChangeArrowheads="1"/>
            </p:cNvSpPr>
            <p:nvPr/>
          </p:nvSpPr>
          <p:spPr bwMode="auto">
            <a:xfrm>
              <a:off x="4942228" y="4681395"/>
              <a:ext cx="50374" cy="198345"/>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700"/>
            </a:p>
          </p:txBody>
        </p:sp>
        <p:sp>
          <p:nvSpPr>
            <p:cNvPr id="24" name="Freeform 19">
              <a:extLst>
                <a:ext uri="{FF2B5EF4-FFF2-40B4-BE49-F238E27FC236}">
                  <a16:creationId xmlns:a16="http://schemas.microsoft.com/office/drawing/2014/main" id="{21EAD8D9-6BC6-492E-9463-2E3A84806F32}"/>
                </a:ext>
              </a:extLst>
            </p:cNvPr>
            <p:cNvSpPr>
              <a:spLocks noChangeArrowheads="1"/>
            </p:cNvSpPr>
            <p:nvPr/>
          </p:nvSpPr>
          <p:spPr bwMode="auto">
            <a:xfrm>
              <a:off x="2719491" y="4681395"/>
              <a:ext cx="50374" cy="198345"/>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700"/>
            </a:p>
          </p:txBody>
        </p:sp>
        <p:sp>
          <p:nvSpPr>
            <p:cNvPr id="25" name="Freeform 20">
              <a:extLst>
                <a:ext uri="{FF2B5EF4-FFF2-40B4-BE49-F238E27FC236}">
                  <a16:creationId xmlns:a16="http://schemas.microsoft.com/office/drawing/2014/main" id="{AB6A3C1E-8140-49A1-A031-1ED713FE2B79}"/>
                </a:ext>
              </a:extLst>
            </p:cNvPr>
            <p:cNvSpPr>
              <a:spLocks noChangeArrowheads="1"/>
            </p:cNvSpPr>
            <p:nvPr/>
          </p:nvSpPr>
          <p:spPr bwMode="auto">
            <a:xfrm>
              <a:off x="3972536" y="4738065"/>
              <a:ext cx="969692" cy="623374"/>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700"/>
            </a:p>
          </p:txBody>
        </p:sp>
        <p:sp>
          <p:nvSpPr>
            <p:cNvPr id="26" name="Freeform 21">
              <a:extLst>
                <a:ext uri="{FF2B5EF4-FFF2-40B4-BE49-F238E27FC236}">
                  <a16:creationId xmlns:a16="http://schemas.microsoft.com/office/drawing/2014/main" id="{DAF0E96F-420D-40EF-9664-10B28B7DFFAF}"/>
                </a:ext>
              </a:extLst>
            </p:cNvPr>
            <p:cNvSpPr>
              <a:spLocks noChangeArrowheads="1"/>
            </p:cNvSpPr>
            <p:nvPr/>
          </p:nvSpPr>
          <p:spPr bwMode="auto">
            <a:xfrm>
              <a:off x="2766715" y="4738065"/>
              <a:ext cx="969692" cy="623374"/>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US" sz="700"/>
            </a:p>
          </p:txBody>
        </p:sp>
        <p:sp>
          <p:nvSpPr>
            <p:cNvPr id="27" name="Freeform 22">
              <a:extLst>
                <a:ext uri="{FF2B5EF4-FFF2-40B4-BE49-F238E27FC236}">
                  <a16:creationId xmlns:a16="http://schemas.microsoft.com/office/drawing/2014/main" id="{0568E5F0-3FE3-4A5E-AE93-75D1FE2D0F08}"/>
                </a:ext>
              </a:extLst>
            </p:cNvPr>
            <p:cNvSpPr>
              <a:spLocks noChangeArrowheads="1"/>
            </p:cNvSpPr>
            <p:nvPr/>
          </p:nvSpPr>
          <p:spPr bwMode="auto">
            <a:xfrm>
              <a:off x="2703749" y="4114692"/>
              <a:ext cx="2304594" cy="1136554"/>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700"/>
            </a:p>
          </p:txBody>
        </p:sp>
        <p:sp>
          <p:nvSpPr>
            <p:cNvPr id="28" name="Freeform 23">
              <a:extLst>
                <a:ext uri="{FF2B5EF4-FFF2-40B4-BE49-F238E27FC236}">
                  <a16:creationId xmlns:a16="http://schemas.microsoft.com/office/drawing/2014/main" id="{405778E8-D7B3-4F0B-8815-04817E01709F}"/>
                </a:ext>
              </a:extLst>
            </p:cNvPr>
            <p:cNvSpPr>
              <a:spLocks noChangeArrowheads="1"/>
            </p:cNvSpPr>
            <p:nvPr/>
          </p:nvSpPr>
          <p:spPr bwMode="auto">
            <a:xfrm>
              <a:off x="3736408" y="5222911"/>
              <a:ext cx="236128" cy="163715"/>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US" sz="700"/>
            </a:p>
          </p:txBody>
        </p:sp>
        <p:sp>
          <p:nvSpPr>
            <p:cNvPr id="29" name="Freeform 24">
              <a:extLst>
                <a:ext uri="{FF2B5EF4-FFF2-40B4-BE49-F238E27FC236}">
                  <a16:creationId xmlns:a16="http://schemas.microsoft.com/office/drawing/2014/main" id="{F95C285B-12CA-4EFA-B99C-3E8775EAAD2C}"/>
                </a:ext>
              </a:extLst>
            </p:cNvPr>
            <p:cNvSpPr>
              <a:spLocks noChangeArrowheads="1"/>
            </p:cNvSpPr>
            <p:nvPr/>
          </p:nvSpPr>
          <p:spPr bwMode="auto">
            <a:xfrm>
              <a:off x="3553803" y="4608982"/>
              <a:ext cx="598187" cy="141677"/>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700"/>
            </a:p>
          </p:txBody>
        </p:sp>
        <p:sp>
          <p:nvSpPr>
            <p:cNvPr id="30" name="Freeform 25">
              <a:extLst>
                <a:ext uri="{FF2B5EF4-FFF2-40B4-BE49-F238E27FC236}">
                  <a16:creationId xmlns:a16="http://schemas.microsoft.com/office/drawing/2014/main" id="{E3737AE0-B9FF-493E-B98B-543464E60DB9}"/>
                </a:ext>
              </a:extLst>
            </p:cNvPr>
            <p:cNvSpPr>
              <a:spLocks noChangeArrowheads="1"/>
            </p:cNvSpPr>
            <p:nvPr/>
          </p:nvSpPr>
          <p:spPr bwMode="auto">
            <a:xfrm>
              <a:off x="3220078" y="3214263"/>
              <a:ext cx="1271934" cy="1467132"/>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solidFill>
            <a:ln>
              <a:noFill/>
            </a:ln>
            <a:effectLst/>
          </p:spPr>
          <p:txBody>
            <a:bodyPr wrap="none" anchor="ctr"/>
            <a:lstStyle/>
            <a:p>
              <a:endParaRPr lang="en-US" sz="700"/>
            </a:p>
          </p:txBody>
        </p:sp>
        <p:sp>
          <p:nvSpPr>
            <p:cNvPr id="31" name="TextBox 60">
              <a:extLst>
                <a:ext uri="{FF2B5EF4-FFF2-40B4-BE49-F238E27FC236}">
                  <a16:creationId xmlns:a16="http://schemas.microsoft.com/office/drawing/2014/main" id="{A8BDE9AF-AE74-42C1-9A96-082D6AD24302}"/>
                </a:ext>
              </a:extLst>
            </p:cNvPr>
            <p:cNvSpPr txBox="1"/>
            <p:nvPr/>
          </p:nvSpPr>
          <p:spPr>
            <a:xfrm>
              <a:off x="3597432" y="3514244"/>
              <a:ext cx="514885" cy="784831"/>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2</a:t>
              </a:r>
            </a:p>
          </p:txBody>
        </p:sp>
      </p:grpSp>
      <p:grpSp>
        <p:nvGrpSpPr>
          <p:cNvPr id="4" name="Grupo 3">
            <a:extLst>
              <a:ext uri="{FF2B5EF4-FFF2-40B4-BE49-F238E27FC236}">
                <a16:creationId xmlns:a16="http://schemas.microsoft.com/office/drawing/2014/main" id="{D039A50E-C2CB-4BE5-93B0-5BA2AB87C771}"/>
              </a:ext>
            </a:extLst>
          </p:cNvPr>
          <p:cNvGrpSpPr/>
          <p:nvPr/>
        </p:nvGrpSpPr>
        <p:grpSpPr>
          <a:xfrm>
            <a:off x="4042828" y="2331790"/>
            <a:ext cx="1901048" cy="1817877"/>
            <a:chOff x="5227540" y="2187901"/>
            <a:chExt cx="2304594" cy="2172363"/>
          </a:xfrm>
        </p:grpSpPr>
        <p:sp>
          <p:nvSpPr>
            <p:cNvPr id="32" name="Freeform 27">
              <a:extLst>
                <a:ext uri="{FF2B5EF4-FFF2-40B4-BE49-F238E27FC236}">
                  <a16:creationId xmlns:a16="http://schemas.microsoft.com/office/drawing/2014/main" id="{2FB5CF39-5A18-4A75-AFBE-29409C7897A2}"/>
                </a:ext>
              </a:extLst>
            </p:cNvPr>
            <p:cNvSpPr>
              <a:spLocks noChangeArrowheads="1"/>
            </p:cNvSpPr>
            <p:nvPr/>
          </p:nvSpPr>
          <p:spPr bwMode="auto">
            <a:xfrm>
              <a:off x="7466017" y="3655033"/>
              <a:ext cx="50374" cy="198345"/>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700"/>
            </a:p>
          </p:txBody>
        </p:sp>
        <p:sp>
          <p:nvSpPr>
            <p:cNvPr id="34" name="Freeform 30">
              <a:extLst>
                <a:ext uri="{FF2B5EF4-FFF2-40B4-BE49-F238E27FC236}">
                  <a16:creationId xmlns:a16="http://schemas.microsoft.com/office/drawing/2014/main" id="{67415229-62D7-41A5-AC1F-53700489F388}"/>
                </a:ext>
              </a:extLst>
            </p:cNvPr>
            <p:cNvSpPr>
              <a:spLocks noChangeArrowheads="1"/>
            </p:cNvSpPr>
            <p:nvPr/>
          </p:nvSpPr>
          <p:spPr bwMode="auto">
            <a:xfrm>
              <a:off x="6496325" y="3711703"/>
              <a:ext cx="969692" cy="623374"/>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700"/>
            </a:p>
          </p:txBody>
        </p:sp>
        <p:sp>
          <p:nvSpPr>
            <p:cNvPr id="35" name="Freeform 31">
              <a:extLst>
                <a:ext uri="{FF2B5EF4-FFF2-40B4-BE49-F238E27FC236}">
                  <a16:creationId xmlns:a16="http://schemas.microsoft.com/office/drawing/2014/main" id="{8F0DCB64-1A68-4BE0-B7A6-D1E206861CF3}"/>
                </a:ext>
              </a:extLst>
            </p:cNvPr>
            <p:cNvSpPr>
              <a:spLocks noChangeArrowheads="1"/>
            </p:cNvSpPr>
            <p:nvPr/>
          </p:nvSpPr>
          <p:spPr bwMode="auto">
            <a:xfrm>
              <a:off x="5293654" y="3711703"/>
              <a:ext cx="969692" cy="623374"/>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700"/>
            </a:p>
          </p:txBody>
        </p:sp>
        <p:sp>
          <p:nvSpPr>
            <p:cNvPr id="36" name="Freeform 32">
              <a:extLst>
                <a:ext uri="{FF2B5EF4-FFF2-40B4-BE49-F238E27FC236}">
                  <a16:creationId xmlns:a16="http://schemas.microsoft.com/office/drawing/2014/main" id="{26FAED4B-1A0F-4F01-BC9A-2AB84418C7E7}"/>
                </a:ext>
              </a:extLst>
            </p:cNvPr>
            <p:cNvSpPr>
              <a:spLocks noChangeArrowheads="1"/>
            </p:cNvSpPr>
            <p:nvPr/>
          </p:nvSpPr>
          <p:spPr bwMode="auto">
            <a:xfrm>
              <a:off x="5227540" y="3088329"/>
              <a:ext cx="2304594" cy="1136554"/>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700"/>
            </a:p>
          </p:txBody>
        </p:sp>
        <p:sp>
          <p:nvSpPr>
            <p:cNvPr id="37" name="Freeform 33">
              <a:extLst>
                <a:ext uri="{FF2B5EF4-FFF2-40B4-BE49-F238E27FC236}">
                  <a16:creationId xmlns:a16="http://schemas.microsoft.com/office/drawing/2014/main" id="{D0CAEA76-5D9E-4123-A087-688A98FC36EC}"/>
                </a:ext>
              </a:extLst>
            </p:cNvPr>
            <p:cNvSpPr>
              <a:spLocks noChangeArrowheads="1"/>
            </p:cNvSpPr>
            <p:nvPr/>
          </p:nvSpPr>
          <p:spPr bwMode="auto">
            <a:xfrm>
              <a:off x="6263346" y="4196549"/>
              <a:ext cx="236128" cy="163715"/>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700"/>
            </a:p>
          </p:txBody>
        </p:sp>
        <p:sp>
          <p:nvSpPr>
            <p:cNvPr id="38" name="Freeform 34">
              <a:extLst>
                <a:ext uri="{FF2B5EF4-FFF2-40B4-BE49-F238E27FC236}">
                  <a16:creationId xmlns:a16="http://schemas.microsoft.com/office/drawing/2014/main" id="{902C1170-7F0D-47E1-8B5F-4D3720AE1C09}"/>
                </a:ext>
              </a:extLst>
            </p:cNvPr>
            <p:cNvSpPr>
              <a:spLocks noChangeArrowheads="1"/>
            </p:cNvSpPr>
            <p:nvPr/>
          </p:nvSpPr>
          <p:spPr bwMode="auto">
            <a:xfrm>
              <a:off x="6080742" y="3582619"/>
              <a:ext cx="598187" cy="141677"/>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700"/>
            </a:p>
          </p:txBody>
        </p:sp>
        <p:sp>
          <p:nvSpPr>
            <p:cNvPr id="39" name="Freeform 35">
              <a:extLst>
                <a:ext uri="{FF2B5EF4-FFF2-40B4-BE49-F238E27FC236}">
                  <a16:creationId xmlns:a16="http://schemas.microsoft.com/office/drawing/2014/main" id="{E133857B-C216-46EB-9438-B449AD0A8D1F}"/>
                </a:ext>
              </a:extLst>
            </p:cNvPr>
            <p:cNvSpPr>
              <a:spLocks noChangeArrowheads="1"/>
            </p:cNvSpPr>
            <p:nvPr/>
          </p:nvSpPr>
          <p:spPr bwMode="auto">
            <a:xfrm>
              <a:off x="5743870" y="2187901"/>
              <a:ext cx="1271934" cy="1467132"/>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chemeClr val="accent3"/>
            </a:solidFill>
            <a:ln>
              <a:noFill/>
            </a:ln>
            <a:effectLst/>
          </p:spPr>
          <p:txBody>
            <a:bodyPr wrap="none" anchor="ctr"/>
            <a:lstStyle/>
            <a:p>
              <a:endParaRPr lang="en-US" sz="700"/>
            </a:p>
          </p:txBody>
        </p:sp>
        <p:sp>
          <p:nvSpPr>
            <p:cNvPr id="40" name="TextBox 59">
              <a:extLst>
                <a:ext uri="{FF2B5EF4-FFF2-40B4-BE49-F238E27FC236}">
                  <a16:creationId xmlns:a16="http://schemas.microsoft.com/office/drawing/2014/main" id="{99488B51-4449-4DA0-B4AB-3FB3D0746871}"/>
                </a:ext>
              </a:extLst>
            </p:cNvPr>
            <p:cNvSpPr txBox="1"/>
            <p:nvPr/>
          </p:nvSpPr>
          <p:spPr>
            <a:xfrm>
              <a:off x="6112775" y="2484590"/>
              <a:ext cx="534121" cy="784831"/>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3</a:t>
              </a:r>
            </a:p>
          </p:txBody>
        </p:sp>
      </p:grpSp>
      <p:grpSp>
        <p:nvGrpSpPr>
          <p:cNvPr id="5" name="Grupo 4">
            <a:extLst>
              <a:ext uri="{FF2B5EF4-FFF2-40B4-BE49-F238E27FC236}">
                <a16:creationId xmlns:a16="http://schemas.microsoft.com/office/drawing/2014/main" id="{1EBEE780-1155-41BA-B325-3D487F5037E8}"/>
              </a:ext>
            </a:extLst>
          </p:cNvPr>
          <p:cNvGrpSpPr/>
          <p:nvPr/>
        </p:nvGrpSpPr>
        <p:grpSpPr>
          <a:xfrm>
            <a:off x="6062486" y="3018313"/>
            <a:ext cx="1895246" cy="1936235"/>
            <a:chOff x="6482366" y="3214263"/>
            <a:chExt cx="2304594" cy="2172363"/>
          </a:xfrm>
        </p:grpSpPr>
        <p:sp>
          <p:nvSpPr>
            <p:cNvPr id="41" name="Freeform 37">
              <a:extLst>
                <a:ext uri="{FF2B5EF4-FFF2-40B4-BE49-F238E27FC236}">
                  <a16:creationId xmlns:a16="http://schemas.microsoft.com/office/drawing/2014/main" id="{5809856C-5A59-4750-9F94-1630DE7C56E5}"/>
                </a:ext>
              </a:extLst>
            </p:cNvPr>
            <p:cNvSpPr>
              <a:spLocks noChangeArrowheads="1"/>
            </p:cNvSpPr>
            <p:nvPr/>
          </p:nvSpPr>
          <p:spPr bwMode="auto">
            <a:xfrm>
              <a:off x="8720845" y="4681395"/>
              <a:ext cx="50374" cy="198345"/>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700"/>
            </a:p>
          </p:txBody>
        </p:sp>
        <p:sp>
          <p:nvSpPr>
            <p:cNvPr id="42" name="Freeform 39">
              <a:extLst>
                <a:ext uri="{FF2B5EF4-FFF2-40B4-BE49-F238E27FC236}">
                  <a16:creationId xmlns:a16="http://schemas.microsoft.com/office/drawing/2014/main" id="{A1BE7713-73EC-46A0-BD25-9537BF483D2C}"/>
                </a:ext>
              </a:extLst>
            </p:cNvPr>
            <p:cNvSpPr>
              <a:spLocks noChangeArrowheads="1"/>
            </p:cNvSpPr>
            <p:nvPr/>
          </p:nvSpPr>
          <p:spPr bwMode="auto">
            <a:xfrm>
              <a:off x="6501257" y="4681395"/>
              <a:ext cx="50374" cy="198345"/>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700"/>
            </a:p>
          </p:txBody>
        </p:sp>
        <p:sp>
          <p:nvSpPr>
            <p:cNvPr id="43" name="Freeform 40">
              <a:extLst>
                <a:ext uri="{FF2B5EF4-FFF2-40B4-BE49-F238E27FC236}">
                  <a16:creationId xmlns:a16="http://schemas.microsoft.com/office/drawing/2014/main" id="{BBD03FE0-64A4-4117-B578-90C015719AA3}"/>
                </a:ext>
              </a:extLst>
            </p:cNvPr>
            <p:cNvSpPr>
              <a:spLocks noChangeArrowheads="1"/>
            </p:cNvSpPr>
            <p:nvPr/>
          </p:nvSpPr>
          <p:spPr bwMode="auto">
            <a:xfrm>
              <a:off x="7754300" y="4738065"/>
              <a:ext cx="969692" cy="623374"/>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700"/>
            </a:p>
          </p:txBody>
        </p:sp>
        <p:sp>
          <p:nvSpPr>
            <p:cNvPr id="44" name="Freeform 41">
              <a:extLst>
                <a:ext uri="{FF2B5EF4-FFF2-40B4-BE49-F238E27FC236}">
                  <a16:creationId xmlns:a16="http://schemas.microsoft.com/office/drawing/2014/main" id="{CD89F139-693F-4470-AD42-871CFEE658BE}"/>
                </a:ext>
              </a:extLst>
            </p:cNvPr>
            <p:cNvSpPr>
              <a:spLocks noChangeArrowheads="1"/>
            </p:cNvSpPr>
            <p:nvPr/>
          </p:nvSpPr>
          <p:spPr bwMode="auto">
            <a:xfrm>
              <a:off x="6548483" y="4738065"/>
              <a:ext cx="969692" cy="623374"/>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US" sz="700"/>
            </a:p>
          </p:txBody>
        </p:sp>
        <p:sp>
          <p:nvSpPr>
            <p:cNvPr id="45" name="Freeform 42">
              <a:extLst>
                <a:ext uri="{FF2B5EF4-FFF2-40B4-BE49-F238E27FC236}">
                  <a16:creationId xmlns:a16="http://schemas.microsoft.com/office/drawing/2014/main" id="{2207CDE4-773D-4601-B88C-6593C2C8FAEF}"/>
                </a:ext>
              </a:extLst>
            </p:cNvPr>
            <p:cNvSpPr>
              <a:spLocks noChangeArrowheads="1"/>
            </p:cNvSpPr>
            <p:nvPr/>
          </p:nvSpPr>
          <p:spPr bwMode="auto">
            <a:xfrm>
              <a:off x="6482366" y="4114692"/>
              <a:ext cx="2304594" cy="1136554"/>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US" sz="700"/>
            </a:p>
          </p:txBody>
        </p:sp>
        <p:sp>
          <p:nvSpPr>
            <p:cNvPr id="46" name="Freeform 43">
              <a:extLst>
                <a:ext uri="{FF2B5EF4-FFF2-40B4-BE49-F238E27FC236}">
                  <a16:creationId xmlns:a16="http://schemas.microsoft.com/office/drawing/2014/main" id="{E2CEC64D-10B4-472B-A981-C3FE4340331E}"/>
                </a:ext>
              </a:extLst>
            </p:cNvPr>
            <p:cNvSpPr>
              <a:spLocks noChangeArrowheads="1"/>
            </p:cNvSpPr>
            <p:nvPr/>
          </p:nvSpPr>
          <p:spPr bwMode="auto">
            <a:xfrm>
              <a:off x="7518175" y="5222911"/>
              <a:ext cx="236125" cy="163715"/>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US" sz="700"/>
            </a:p>
          </p:txBody>
        </p:sp>
        <p:sp>
          <p:nvSpPr>
            <p:cNvPr id="47" name="Freeform 44">
              <a:extLst>
                <a:ext uri="{FF2B5EF4-FFF2-40B4-BE49-F238E27FC236}">
                  <a16:creationId xmlns:a16="http://schemas.microsoft.com/office/drawing/2014/main" id="{30D4D7AB-AAAA-431A-8593-D95E212D5ABE}"/>
                </a:ext>
              </a:extLst>
            </p:cNvPr>
            <p:cNvSpPr>
              <a:spLocks noChangeArrowheads="1"/>
            </p:cNvSpPr>
            <p:nvPr/>
          </p:nvSpPr>
          <p:spPr bwMode="auto">
            <a:xfrm>
              <a:off x="7335571" y="4608982"/>
              <a:ext cx="598187" cy="141677"/>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700"/>
            </a:p>
          </p:txBody>
        </p:sp>
        <p:sp>
          <p:nvSpPr>
            <p:cNvPr id="48" name="Freeform 45">
              <a:extLst>
                <a:ext uri="{FF2B5EF4-FFF2-40B4-BE49-F238E27FC236}">
                  <a16:creationId xmlns:a16="http://schemas.microsoft.com/office/drawing/2014/main" id="{C0B19485-80BE-49F9-9C70-0CF527FEC0AC}"/>
                </a:ext>
              </a:extLst>
            </p:cNvPr>
            <p:cNvSpPr>
              <a:spLocks noChangeArrowheads="1"/>
            </p:cNvSpPr>
            <p:nvPr/>
          </p:nvSpPr>
          <p:spPr bwMode="auto">
            <a:xfrm>
              <a:off x="6998696" y="3214263"/>
              <a:ext cx="1271934" cy="1467132"/>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4"/>
            </a:solidFill>
            <a:ln>
              <a:noFill/>
            </a:ln>
            <a:effectLst/>
          </p:spPr>
          <p:txBody>
            <a:bodyPr wrap="none" anchor="ctr"/>
            <a:lstStyle/>
            <a:p>
              <a:endParaRPr lang="en-US" sz="700"/>
            </a:p>
          </p:txBody>
        </p:sp>
        <p:sp>
          <p:nvSpPr>
            <p:cNvPr id="49" name="TextBox 61">
              <a:extLst>
                <a:ext uri="{FF2B5EF4-FFF2-40B4-BE49-F238E27FC236}">
                  <a16:creationId xmlns:a16="http://schemas.microsoft.com/office/drawing/2014/main" id="{A2CBC84A-D807-434A-9F6F-CD9823B0DF01}"/>
                </a:ext>
              </a:extLst>
            </p:cNvPr>
            <p:cNvSpPr txBox="1"/>
            <p:nvPr/>
          </p:nvSpPr>
          <p:spPr>
            <a:xfrm>
              <a:off x="7291606" y="3558585"/>
              <a:ext cx="575800" cy="784830"/>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4</a:t>
              </a:r>
            </a:p>
          </p:txBody>
        </p:sp>
      </p:grpSp>
      <p:grpSp>
        <p:nvGrpSpPr>
          <p:cNvPr id="6" name="Grupo 5">
            <a:extLst>
              <a:ext uri="{FF2B5EF4-FFF2-40B4-BE49-F238E27FC236}">
                <a16:creationId xmlns:a16="http://schemas.microsoft.com/office/drawing/2014/main" id="{1C4277B0-0750-47CD-9E4D-CC1991D3E266}"/>
              </a:ext>
            </a:extLst>
          </p:cNvPr>
          <p:cNvGrpSpPr/>
          <p:nvPr/>
        </p:nvGrpSpPr>
        <p:grpSpPr>
          <a:xfrm>
            <a:off x="8130882" y="2445898"/>
            <a:ext cx="1880920" cy="1865171"/>
            <a:chOff x="9709345" y="2340301"/>
            <a:chExt cx="2304594" cy="2172363"/>
          </a:xfrm>
        </p:grpSpPr>
        <p:sp>
          <p:nvSpPr>
            <p:cNvPr id="50" name="Freeform 27">
              <a:extLst>
                <a:ext uri="{FF2B5EF4-FFF2-40B4-BE49-F238E27FC236}">
                  <a16:creationId xmlns:a16="http://schemas.microsoft.com/office/drawing/2014/main" id="{5DD402A7-54ED-4789-9D22-7608898FC8C5}"/>
                </a:ext>
              </a:extLst>
            </p:cNvPr>
            <p:cNvSpPr>
              <a:spLocks noChangeArrowheads="1"/>
            </p:cNvSpPr>
            <p:nvPr/>
          </p:nvSpPr>
          <p:spPr bwMode="auto">
            <a:xfrm>
              <a:off x="11947822" y="3807433"/>
              <a:ext cx="50374" cy="198345"/>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700"/>
            </a:p>
          </p:txBody>
        </p:sp>
        <p:sp>
          <p:nvSpPr>
            <p:cNvPr id="51" name="Freeform 29">
              <a:extLst>
                <a:ext uri="{FF2B5EF4-FFF2-40B4-BE49-F238E27FC236}">
                  <a16:creationId xmlns:a16="http://schemas.microsoft.com/office/drawing/2014/main" id="{1F18FF84-9B68-4B2B-B7A4-82A6BE01D9D6}"/>
                </a:ext>
              </a:extLst>
            </p:cNvPr>
            <p:cNvSpPr>
              <a:spLocks noChangeArrowheads="1"/>
            </p:cNvSpPr>
            <p:nvPr/>
          </p:nvSpPr>
          <p:spPr bwMode="auto">
            <a:xfrm>
              <a:off x="9725086" y="3807433"/>
              <a:ext cx="50374" cy="198345"/>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US" sz="700"/>
            </a:p>
          </p:txBody>
        </p:sp>
        <p:sp>
          <p:nvSpPr>
            <p:cNvPr id="52" name="Freeform 30">
              <a:extLst>
                <a:ext uri="{FF2B5EF4-FFF2-40B4-BE49-F238E27FC236}">
                  <a16:creationId xmlns:a16="http://schemas.microsoft.com/office/drawing/2014/main" id="{C1E45CC7-B66C-4B15-BD9F-E7FB77DD3E97}"/>
                </a:ext>
              </a:extLst>
            </p:cNvPr>
            <p:cNvSpPr>
              <a:spLocks noChangeArrowheads="1"/>
            </p:cNvSpPr>
            <p:nvPr/>
          </p:nvSpPr>
          <p:spPr bwMode="auto">
            <a:xfrm>
              <a:off x="10978130" y="3864103"/>
              <a:ext cx="969692" cy="623374"/>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700"/>
            </a:p>
          </p:txBody>
        </p:sp>
        <p:sp>
          <p:nvSpPr>
            <p:cNvPr id="53" name="Freeform 31">
              <a:extLst>
                <a:ext uri="{FF2B5EF4-FFF2-40B4-BE49-F238E27FC236}">
                  <a16:creationId xmlns:a16="http://schemas.microsoft.com/office/drawing/2014/main" id="{24714D7B-2966-462C-85F5-EB408E97C72F}"/>
                </a:ext>
              </a:extLst>
            </p:cNvPr>
            <p:cNvSpPr>
              <a:spLocks noChangeArrowheads="1"/>
            </p:cNvSpPr>
            <p:nvPr/>
          </p:nvSpPr>
          <p:spPr bwMode="auto">
            <a:xfrm>
              <a:off x="9775459" y="3864103"/>
              <a:ext cx="969692" cy="623374"/>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700"/>
            </a:p>
          </p:txBody>
        </p:sp>
        <p:sp>
          <p:nvSpPr>
            <p:cNvPr id="54" name="Freeform 32">
              <a:extLst>
                <a:ext uri="{FF2B5EF4-FFF2-40B4-BE49-F238E27FC236}">
                  <a16:creationId xmlns:a16="http://schemas.microsoft.com/office/drawing/2014/main" id="{7226AB39-F389-46B6-AC9B-0846E5A7AB1D}"/>
                </a:ext>
              </a:extLst>
            </p:cNvPr>
            <p:cNvSpPr>
              <a:spLocks noChangeArrowheads="1"/>
            </p:cNvSpPr>
            <p:nvPr/>
          </p:nvSpPr>
          <p:spPr bwMode="auto">
            <a:xfrm>
              <a:off x="9709345" y="3240729"/>
              <a:ext cx="2304594" cy="1136554"/>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700"/>
            </a:p>
          </p:txBody>
        </p:sp>
        <p:sp>
          <p:nvSpPr>
            <p:cNvPr id="55" name="Freeform 33">
              <a:extLst>
                <a:ext uri="{FF2B5EF4-FFF2-40B4-BE49-F238E27FC236}">
                  <a16:creationId xmlns:a16="http://schemas.microsoft.com/office/drawing/2014/main" id="{442A3BD8-75F1-46AB-B8AC-C81E171CEF5C}"/>
                </a:ext>
              </a:extLst>
            </p:cNvPr>
            <p:cNvSpPr>
              <a:spLocks noChangeArrowheads="1"/>
            </p:cNvSpPr>
            <p:nvPr/>
          </p:nvSpPr>
          <p:spPr bwMode="auto">
            <a:xfrm>
              <a:off x="10745151" y="4348949"/>
              <a:ext cx="236128" cy="163715"/>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700"/>
            </a:p>
          </p:txBody>
        </p:sp>
        <p:sp>
          <p:nvSpPr>
            <p:cNvPr id="56" name="Freeform 34">
              <a:extLst>
                <a:ext uri="{FF2B5EF4-FFF2-40B4-BE49-F238E27FC236}">
                  <a16:creationId xmlns:a16="http://schemas.microsoft.com/office/drawing/2014/main" id="{AE8DBF87-74BA-49E1-BD0A-5C94549D685C}"/>
                </a:ext>
              </a:extLst>
            </p:cNvPr>
            <p:cNvSpPr>
              <a:spLocks noChangeArrowheads="1"/>
            </p:cNvSpPr>
            <p:nvPr/>
          </p:nvSpPr>
          <p:spPr bwMode="auto">
            <a:xfrm>
              <a:off x="10562547" y="3735019"/>
              <a:ext cx="598187" cy="141677"/>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700"/>
            </a:p>
          </p:txBody>
        </p:sp>
        <p:sp>
          <p:nvSpPr>
            <p:cNvPr id="57" name="Freeform 35">
              <a:extLst>
                <a:ext uri="{FF2B5EF4-FFF2-40B4-BE49-F238E27FC236}">
                  <a16:creationId xmlns:a16="http://schemas.microsoft.com/office/drawing/2014/main" id="{A4B29729-CED1-4FC1-A47E-55C8FF243F46}"/>
                </a:ext>
              </a:extLst>
            </p:cNvPr>
            <p:cNvSpPr>
              <a:spLocks noChangeArrowheads="1"/>
            </p:cNvSpPr>
            <p:nvPr/>
          </p:nvSpPr>
          <p:spPr bwMode="auto">
            <a:xfrm>
              <a:off x="10225675" y="2340301"/>
              <a:ext cx="1271934" cy="1467132"/>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chemeClr val="accent6">
                <a:lumMod val="60000"/>
                <a:lumOff val="40000"/>
              </a:schemeClr>
            </a:solidFill>
            <a:ln>
              <a:noFill/>
            </a:ln>
            <a:effectLst/>
          </p:spPr>
          <p:txBody>
            <a:bodyPr wrap="none" anchor="ctr"/>
            <a:lstStyle/>
            <a:p>
              <a:endParaRPr lang="en-US" sz="700"/>
            </a:p>
          </p:txBody>
        </p:sp>
        <p:sp>
          <p:nvSpPr>
            <p:cNvPr id="58" name="TextBox 59">
              <a:extLst>
                <a:ext uri="{FF2B5EF4-FFF2-40B4-BE49-F238E27FC236}">
                  <a16:creationId xmlns:a16="http://schemas.microsoft.com/office/drawing/2014/main" id="{C034DDD9-1034-42D3-A540-76463BDC1E83}"/>
                </a:ext>
              </a:extLst>
            </p:cNvPr>
            <p:cNvSpPr txBox="1"/>
            <p:nvPr/>
          </p:nvSpPr>
          <p:spPr>
            <a:xfrm>
              <a:off x="10581756" y="2690231"/>
              <a:ext cx="559769" cy="784829"/>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5</a:t>
              </a:r>
            </a:p>
          </p:txBody>
        </p:sp>
      </p:grpSp>
      <p:grpSp>
        <p:nvGrpSpPr>
          <p:cNvPr id="64" name="Grupo 63">
            <a:extLst>
              <a:ext uri="{FF2B5EF4-FFF2-40B4-BE49-F238E27FC236}">
                <a16:creationId xmlns:a16="http://schemas.microsoft.com/office/drawing/2014/main" id="{9117AB7F-8652-4E11-8357-BF1167D0833C}"/>
              </a:ext>
            </a:extLst>
          </p:cNvPr>
          <p:cNvGrpSpPr/>
          <p:nvPr/>
        </p:nvGrpSpPr>
        <p:grpSpPr>
          <a:xfrm>
            <a:off x="10096419" y="3030750"/>
            <a:ext cx="1895246" cy="1936235"/>
            <a:chOff x="6482366" y="3214263"/>
            <a:chExt cx="2304594" cy="2172363"/>
          </a:xfrm>
        </p:grpSpPr>
        <p:sp>
          <p:nvSpPr>
            <p:cNvPr id="65" name="Freeform 37">
              <a:extLst>
                <a:ext uri="{FF2B5EF4-FFF2-40B4-BE49-F238E27FC236}">
                  <a16:creationId xmlns:a16="http://schemas.microsoft.com/office/drawing/2014/main" id="{BC0A6A0A-7F10-401F-86B0-14C20D6A731E}"/>
                </a:ext>
              </a:extLst>
            </p:cNvPr>
            <p:cNvSpPr>
              <a:spLocks noChangeArrowheads="1"/>
            </p:cNvSpPr>
            <p:nvPr/>
          </p:nvSpPr>
          <p:spPr bwMode="auto">
            <a:xfrm>
              <a:off x="8720845" y="4681395"/>
              <a:ext cx="50374" cy="198345"/>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700"/>
            </a:p>
          </p:txBody>
        </p:sp>
        <p:sp>
          <p:nvSpPr>
            <p:cNvPr id="66" name="Freeform 39">
              <a:extLst>
                <a:ext uri="{FF2B5EF4-FFF2-40B4-BE49-F238E27FC236}">
                  <a16:creationId xmlns:a16="http://schemas.microsoft.com/office/drawing/2014/main" id="{EEC29415-C36C-464B-9C16-62506C55B28D}"/>
                </a:ext>
              </a:extLst>
            </p:cNvPr>
            <p:cNvSpPr>
              <a:spLocks noChangeArrowheads="1"/>
            </p:cNvSpPr>
            <p:nvPr/>
          </p:nvSpPr>
          <p:spPr bwMode="auto">
            <a:xfrm>
              <a:off x="6501257" y="4681395"/>
              <a:ext cx="50374" cy="198345"/>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700"/>
            </a:p>
          </p:txBody>
        </p:sp>
        <p:sp>
          <p:nvSpPr>
            <p:cNvPr id="67" name="Freeform 40">
              <a:extLst>
                <a:ext uri="{FF2B5EF4-FFF2-40B4-BE49-F238E27FC236}">
                  <a16:creationId xmlns:a16="http://schemas.microsoft.com/office/drawing/2014/main" id="{87504954-02DE-43B5-9ABD-8D42BBE82E7F}"/>
                </a:ext>
              </a:extLst>
            </p:cNvPr>
            <p:cNvSpPr>
              <a:spLocks noChangeArrowheads="1"/>
            </p:cNvSpPr>
            <p:nvPr/>
          </p:nvSpPr>
          <p:spPr bwMode="auto">
            <a:xfrm>
              <a:off x="7754300" y="4738065"/>
              <a:ext cx="969692" cy="623374"/>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700"/>
            </a:p>
          </p:txBody>
        </p:sp>
        <p:sp>
          <p:nvSpPr>
            <p:cNvPr id="68" name="Freeform 41">
              <a:extLst>
                <a:ext uri="{FF2B5EF4-FFF2-40B4-BE49-F238E27FC236}">
                  <a16:creationId xmlns:a16="http://schemas.microsoft.com/office/drawing/2014/main" id="{E5C353CE-32AF-4793-BAB8-A745667E8871}"/>
                </a:ext>
              </a:extLst>
            </p:cNvPr>
            <p:cNvSpPr>
              <a:spLocks noChangeArrowheads="1"/>
            </p:cNvSpPr>
            <p:nvPr/>
          </p:nvSpPr>
          <p:spPr bwMode="auto">
            <a:xfrm>
              <a:off x="6548483" y="4738065"/>
              <a:ext cx="969692" cy="623374"/>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US" sz="700"/>
            </a:p>
          </p:txBody>
        </p:sp>
        <p:sp>
          <p:nvSpPr>
            <p:cNvPr id="69" name="Freeform 42">
              <a:extLst>
                <a:ext uri="{FF2B5EF4-FFF2-40B4-BE49-F238E27FC236}">
                  <a16:creationId xmlns:a16="http://schemas.microsoft.com/office/drawing/2014/main" id="{797A4C67-E830-43D4-822C-6B3D3931F068}"/>
                </a:ext>
              </a:extLst>
            </p:cNvPr>
            <p:cNvSpPr>
              <a:spLocks noChangeArrowheads="1"/>
            </p:cNvSpPr>
            <p:nvPr/>
          </p:nvSpPr>
          <p:spPr bwMode="auto">
            <a:xfrm>
              <a:off x="6482366" y="4114692"/>
              <a:ext cx="2304594" cy="1136554"/>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US" sz="700"/>
            </a:p>
          </p:txBody>
        </p:sp>
        <p:sp>
          <p:nvSpPr>
            <p:cNvPr id="70" name="Freeform 43">
              <a:extLst>
                <a:ext uri="{FF2B5EF4-FFF2-40B4-BE49-F238E27FC236}">
                  <a16:creationId xmlns:a16="http://schemas.microsoft.com/office/drawing/2014/main" id="{B0B1834B-E227-40DB-9DDD-46F85558AE00}"/>
                </a:ext>
              </a:extLst>
            </p:cNvPr>
            <p:cNvSpPr>
              <a:spLocks noChangeArrowheads="1"/>
            </p:cNvSpPr>
            <p:nvPr/>
          </p:nvSpPr>
          <p:spPr bwMode="auto">
            <a:xfrm>
              <a:off x="7518175" y="5222911"/>
              <a:ext cx="236125" cy="163715"/>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US" sz="700"/>
            </a:p>
          </p:txBody>
        </p:sp>
        <p:sp>
          <p:nvSpPr>
            <p:cNvPr id="71" name="Freeform 44">
              <a:extLst>
                <a:ext uri="{FF2B5EF4-FFF2-40B4-BE49-F238E27FC236}">
                  <a16:creationId xmlns:a16="http://schemas.microsoft.com/office/drawing/2014/main" id="{76802622-3E39-4826-AD80-A5420E003FB8}"/>
                </a:ext>
              </a:extLst>
            </p:cNvPr>
            <p:cNvSpPr>
              <a:spLocks noChangeArrowheads="1"/>
            </p:cNvSpPr>
            <p:nvPr/>
          </p:nvSpPr>
          <p:spPr bwMode="auto">
            <a:xfrm>
              <a:off x="7335571" y="4608982"/>
              <a:ext cx="598187" cy="141677"/>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700"/>
            </a:p>
          </p:txBody>
        </p:sp>
        <p:sp>
          <p:nvSpPr>
            <p:cNvPr id="72" name="Freeform 45">
              <a:extLst>
                <a:ext uri="{FF2B5EF4-FFF2-40B4-BE49-F238E27FC236}">
                  <a16:creationId xmlns:a16="http://schemas.microsoft.com/office/drawing/2014/main" id="{D5A33451-0C47-4390-9623-FEAAF7F0ECB1}"/>
                </a:ext>
              </a:extLst>
            </p:cNvPr>
            <p:cNvSpPr>
              <a:spLocks noChangeArrowheads="1"/>
            </p:cNvSpPr>
            <p:nvPr/>
          </p:nvSpPr>
          <p:spPr bwMode="auto">
            <a:xfrm>
              <a:off x="6998696" y="3214263"/>
              <a:ext cx="1271934" cy="1467132"/>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lumMod val="75000"/>
              </a:schemeClr>
            </a:solidFill>
            <a:ln>
              <a:noFill/>
            </a:ln>
            <a:effectLst/>
          </p:spPr>
          <p:txBody>
            <a:bodyPr wrap="none" anchor="ctr"/>
            <a:lstStyle/>
            <a:p>
              <a:endParaRPr lang="en-US" sz="700"/>
            </a:p>
          </p:txBody>
        </p:sp>
        <p:sp>
          <p:nvSpPr>
            <p:cNvPr id="73" name="TextBox 61">
              <a:extLst>
                <a:ext uri="{FF2B5EF4-FFF2-40B4-BE49-F238E27FC236}">
                  <a16:creationId xmlns:a16="http://schemas.microsoft.com/office/drawing/2014/main" id="{0D13940C-1398-4029-AA53-56AB91B76332}"/>
                </a:ext>
              </a:extLst>
            </p:cNvPr>
            <p:cNvSpPr txBox="1"/>
            <p:nvPr/>
          </p:nvSpPr>
          <p:spPr>
            <a:xfrm>
              <a:off x="7291606" y="3510729"/>
              <a:ext cx="575800" cy="880542"/>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6</a:t>
              </a:r>
            </a:p>
          </p:txBody>
        </p:sp>
      </p:grpSp>
      <p:sp>
        <p:nvSpPr>
          <p:cNvPr id="79" name="CuadroTexto 78">
            <a:extLst>
              <a:ext uri="{FF2B5EF4-FFF2-40B4-BE49-F238E27FC236}">
                <a16:creationId xmlns:a16="http://schemas.microsoft.com/office/drawing/2014/main" id="{10EA49E1-ED79-4FAA-8FAF-98026B7029B2}"/>
              </a:ext>
            </a:extLst>
          </p:cNvPr>
          <p:cNvSpPr txBox="1"/>
          <p:nvPr/>
        </p:nvSpPr>
        <p:spPr>
          <a:xfrm>
            <a:off x="-64836" y="4161253"/>
            <a:ext cx="1872177" cy="707886"/>
          </a:xfrm>
          <a:prstGeom prst="rect">
            <a:avLst/>
          </a:prstGeom>
          <a:noFill/>
        </p:spPr>
        <p:txBody>
          <a:bodyPr wrap="square">
            <a:spAutoFit/>
          </a:bodyPr>
          <a:lstStyle/>
          <a:p>
            <a:pPr lvl="0" algn="ctr"/>
            <a:r>
              <a:rPr lang="es-CL" sz="2000" b="1" dirty="0">
                <a:latin typeface="Calibri" panose="020F0502020204030204" pitchFamily="34" charset="0"/>
                <a:cs typeface="Calibri" panose="020F0502020204030204" pitchFamily="34" charset="0"/>
              </a:rPr>
              <a:t>Selección de casos</a:t>
            </a:r>
          </a:p>
        </p:txBody>
      </p:sp>
      <p:sp>
        <p:nvSpPr>
          <p:cNvPr id="80" name="CuadroTexto 79">
            <a:extLst>
              <a:ext uri="{FF2B5EF4-FFF2-40B4-BE49-F238E27FC236}">
                <a16:creationId xmlns:a16="http://schemas.microsoft.com/office/drawing/2014/main" id="{D7ACB073-BC60-4B69-8194-A772CB4B6FB5}"/>
              </a:ext>
            </a:extLst>
          </p:cNvPr>
          <p:cNvSpPr txBox="1"/>
          <p:nvPr/>
        </p:nvSpPr>
        <p:spPr>
          <a:xfrm>
            <a:off x="1907634" y="4932099"/>
            <a:ext cx="1872177" cy="707886"/>
          </a:xfrm>
          <a:prstGeom prst="rect">
            <a:avLst/>
          </a:prstGeom>
          <a:noFill/>
        </p:spPr>
        <p:txBody>
          <a:bodyPr wrap="square">
            <a:spAutoFit/>
          </a:bodyPr>
          <a:lstStyle/>
          <a:p>
            <a:pPr lvl="0" algn="ctr"/>
            <a:r>
              <a:rPr lang="es-CL" sz="2000" b="1" dirty="0">
                <a:latin typeface="Calibri" panose="020F0502020204030204" pitchFamily="34" charset="0"/>
                <a:cs typeface="Calibri" panose="020F0502020204030204" pitchFamily="34" charset="0"/>
              </a:rPr>
              <a:t>Derivación de casos</a:t>
            </a:r>
          </a:p>
        </p:txBody>
      </p:sp>
      <p:sp>
        <p:nvSpPr>
          <p:cNvPr id="81" name="CuadroTexto 80">
            <a:extLst>
              <a:ext uri="{FF2B5EF4-FFF2-40B4-BE49-F238E27FC236}">
                <a16:creationId xmlns:a16="http://schemas.microsoft.com/office/drawing/2014/main" id="{F559B8A4-3368-41DD-A71C-50EAD671B66B}"/>
              </a:ext>
            </a:extLst>
          </p:cNvPr>
          <p:cNvSpPr txBox="1"/>
          <p:nvPr/>
        </p:nvSpPr>
        <p:spPr>
          <a:xfrm>
            <a:off x="4170377" y="4187047"/>
            <a:ext cx="1761224" cy="400110"/>
          </a:xfrm>
          <a:prstGeom prst="rect">
            <a:avLst/>
          </a:prstGeom>
          <a:noFill/>
        </p:spPr>
        <p:txBody>
          <a:bodyPr wrap="square">
            <a:spAutoFit/>
          </a:bodyPr>
          <a:lstStyle/>
          <a:p>
            <a:r>
              <a:rPr lang="es-CL" sz="2000" b="1" dirty="0">
                <a:latin typeface="Calibri" panose="020F0502020204030204" pitchFamily="34" charset="0"/>
                <a:cs typeface="Calibri" panose="020F0502020204030204" pitchFamily="34" charset="0"/>
              </a:rPr>
              <a:t>Pre mediación</a:t>
            </a:r>
          </a:p>
        </p:txBody>
      </p:sp>
      <p:sp>
        <p:nvSpPr>
          <p:cNvPr id="82" name="CuadroTexto 81">
            <a:extLst>
              <a:ext uri="{FF2B5EF4-FFF2-40B4-BE49-F238E27FC236}">
                <a16:creationId xmlns:a16="http://schemas.microsoft.com/office/drawing/2014/main" id="{D5E73771-FBBE-4662-A68B-B77AA785141E}"/>
              </a:ext>
            </a:extLst>
          </p:cNvPr>
          <p:cNvSpPr txBox="1"/>
          <p:nvPr/>
        </p:nvSpPr>
        <p:spPr>
          <a:xfrm>
            <a:off x="6398243" y="5023721"/>
            <a:ext cx="1320129" cy="400110"/>
          </a:xfrm>
          <a:prstGeom prst="rect">
            <a:avLst/>
          </a:prstGeom>
          <a:noFill/>
        </p:spPr>
        <p:txBody>
          <a:bodyPr wrap="square">
            <a:spAutoFit/>
          </a:bodyPr>
          <a:lstStyle/>
          <a:p>
            <a:r>
              <a:rPr lang="es-CL" sz="2000" b="1" dirty="0">
                <a:latin typeface="Calibri" panose="020F0502020204030204" pitchFamily="34" charset="0"/>
                <a:cs typeface="Calibri" panose="020F0502020204030204" pitchFamily="34" charset="0"/>
              </a:rPr>
              <a:t>Mediación</a:t>
            </a:r>
          </a:p>
        </p:txBody>
      </p:sp>
      <p:sp>
        <p:nvSpPr>
          <p:cNvPr id="83" name="CuadroTexto 82">
            <a:extLst>
              <a:ext uri="{FF2B5EF4-FFF2-40B4-BE49-F238E27FC236}">
                <a16:creationId xmlns:a16="http://schemas.microsoft.com/office/drawing/2014/main" id="{4E617D62-7DD8-4BFD-9363-F5E69C4944B9}"/>
              </a:ext>
            </a:extLst>
          </p:cNvPr>
          <p:cNvSpPr txBox="1"/>
          <p:nvPr/>
        </p:nvSpPr>
        <p:spPr>
          <a:xfrm>
            <a:off x="8286138" y="4354517"/>
            <a:ext cx="1725664" cy="707886"/>
          </a:xfrm>
          <a:prstGeom prst="rect">
            <a:avLst/>
          </a:prstGeom>
          <a:noFill/>
        </p:spPr>
        <p:txBody>
          <a:bodyPr wrap="square">
            <a:spAutoFit/>
          </a:bodyPr>
          <a:lstStyle/>
          <a:p>
            <a:r>
              <a:rPr lang="es-CL" sz="2000" b="1" dirty="0">
                <a:latin typeface="Calibri" panose="020F0502020204030204" pitchFamily="34" charset="0"/>
                <a:cs typeface="Calibri" panose="020F0502020204030204" pitchFamily="34" charset="0"/>
              </a:rPr>
              <a:t>Seguimiento del acuerdo</a:t>
            </a:r>
          </a:p>
        </p:txBody>
      </p:sp>
      <p:sp>
        <p:nvSpPr>
          <p:cNvPr id="84" name="CuadroTexto 83">
            <a:extLst>
              <a:ext uri="{FF2B5EF4-FFF2-40B4-BE49-F238E27FC236}">
                <a16:creationId xmlns:a16="http://schemas.microsoft.com/office/drawing/2014/main" id="{C8989736-F6E1-4509-84BD-F44290E2AA84}"/>
              </a:ext>
            </a:extLst>
          </p:cNvPr>
          <p:cNvSpPr txBox="1"/>
          <p:nvPr/>
        </p:nvSpPr>
        <p:spPr>
          <a:xfrm>
            <a:off x="10279597" y="4961446"/>
            <a:ext cx="1725664" cy="707886"/>
          </a:xfrm>
          <a:prstGeom prst="rect">
            <a:avLst/>
          </a:prstGeom>
          <a:noFill/>
        </p:spPr>
        <p:txBody>
          <a:bodyPr wrap="square">
            <a:spAutoFit/>
          </a:bodyPr>
          <a:lstStyle/>
          <a:p>
            <a:r>
              <a:rPr lang="es-CL" sz="2000" b="1" dirty="0">
                <a:latin typeface="Calibri" panose="020F0502020204030204" pitchFamily="34" charset="0"/>
                <a:cs typeface="Calibri" panose="020F0502020204030204" pitchFamily="34" charset="0"/>
              </a:rPr>
              <a:t>Efectos y cierre judicial</a:t>
            </a:r>
          </a:p>
        </p:txBody>
      </p:sp>
      <p:sp>
        <p:nvSpPr>
          <p:cNvPr id="85" name="5 Rectángulo redondeado"/>
          <p:cNvSpPr/>
          <p:nvPr/>
        </p:nvSpPr>
        <p:spPr>
          <a:xfrm>
            <a:off x="1807341" y="1886001"/>
            <a:ext cx="8136904" cy="360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ysClr val="windowText" lastClr="000000"/>
                </a:solidFill>
              </a:rPr>
              <a:t>Especialización, Información, Voluntariedad, Confidencialidad y Coordinación</a:t>
            </a:r>
          </a:p>
        </p:txBody>
      </p:sp>
    </p:spTree>
    <p:extLst>
      <p:ext uri="{BB962C8B-B14F-4D97-AF65-F5344CB8AC3E}">
        <p14:creationId xmlns:p14="http://schemas.microsoft.com/office/powerpoint/2010/main" val="20153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2">
            <a:extLst>
              <a:ext uri="{FF2B5EF4-FFF2-40B4-BE49-F238E27FC236}">
                <a16:creationId xmlns:a16="http://schemas.microsoft.com/office/drawing/2014/main" id="{1EA6622F-0548-424B-97AE-AC5A7A16D0E3}"/>
              </a:ext>
            </a:extLst>
          </p:cNvPr>
          <p:cNvSpPr>
            <a:spLocks noChangeArrowheads="1"/>
          </p:cNvSpPr>
          <p:nvPr/>
        </p:nvSpPr>
        <p:spPr bwMode="auto">
          <a:xfrm>
            <a:off x="285801" y="2564526"/>
            <a:ext cx="1716757" cy="857005"/>
          </a:xfrm>
          <a:custGeom>
            <a:avLst/>
            <a:gdLst>
              <a:gd name="T0" fmla="*/ 104 w 2754"/>
              <a:gd name="T1" fmla="*/ 0 h 1377"/>
              <a:gd name="T2" fmla="*/ 104 w 2754"/>
              <a:gd name="T3" fmla="*/ 0 h 1377"/>
              <a:gd name="T4" fmla="*/ 4 w 2754"/>
              <a:gd name="T5" fmla="*/ 103 h 1377"/>
              <a:gd name="T6" fmla="*/ 4 w 2754"/>
              <a:gd name="T7" fmla="*/ 103 h 1377"/>
              <a:gd name="T8" fmla="*/ 403 w 2754"/>
              <a:gd name="T9" fmla="*/ 973 h 1377"/>
              <a:gd name="T10" fmla="*/ 403 w 2754"/>
              <a:gd name="T11" fmla="*/ 973 h 1377"/>
              <a:gd name="T12" fmla="*/ 1376 w 2754"/>
              <a:gd name="T13" fmla="*/ 1376 h 1377"/>
              <a:gd name="T14" fmla="*/ 1376 w 2754"/>
              <a:gd name="T15" fmla="*/ 1376 h 1377"/>
              <a:gd name="T16" fmla="*/ 2349 w 2754"/>
              <a:gd name="T17" fmla="*/ 973 h 1377"/>
              <a:gd name="T18" fmla="*/ 2349 w 2754"/>
              <a:gd name="T19" fmla="*/ 973 h 1377"/>
              <a:gd name="T20" fmla="*/ 2749 w 2754"/>
              <a:gd name="T21" fmla="*/ 103 h 1377"/>
              <a:gd name="T22" fmla="*/ 2749 w 2754"/>
              <a:gd name="T23" fmla="*/ 103 h 1377"/>
              <a:gd name="T24" fmla="*/ 2649 w 2754"/>
              <a:gd name="T25" fmla="*/ 0 h 1377"/>
              <a:gd name="T26" fmla="*/ 2649 w 2754"/>
              <a:gd name="T27" fmla="*/ 0 h 1377"/>
              <a:gd name="T28" fmla="*/ 2541 w 2754"/>
              <a:gd name="T29" fmla="*/ 103 h 1377"/>
              <a:gd name="T30" fmla="*/ 2541 w 2754"/>
              <a:gd name="T31" fmla="*/ 103 h 1377"/>
              <a:gd name="T32" fmla="*/ 2203 w 2754"/>
              <a:gd name="T33" fmla="*/ 828 h 1377"/>
              <a:gd name="T34" fmla="*/ 2203 w 2754"/>
              <a:gd name="T35" fmla="*/ 828 h 1377"/>
              <a:gd name="T36" fmla="*/ 1376 w 2754"/>
              <a:gd name="T37" fmla="*/ 1170 h 1377"/>
              <a:gd name="T38" fmla="*/ 1376 w 2754"/>
              <a:gd name="T39" fmla="*/ 1170 h 1377"/>
              <a:gd name="T40" fmla="*/ 550 w 2754"/>
              <a:gd name="T41" fmla="*/ 828 h 1377"/>
              <a:gd name="T42" fmla="*/ 550 w 2754"/>
              <a:gd name="T43" fmla="*/ 828 h 1377"/>
              <a:gd name="T44" fmla="*/ 211 w 2754"/>
              <a:gd name="T45" fmla="*/ 103 h 1377"/>
              <a:gd name="T46" fmla="*/ 211 w 2754"/>
              <a:gd name="T47" fmla="*/ 103 h 1377"/>
              <a:gd name="T48" fmla="*/ 104 w 2754"/>
              <a:gd name="T49" fmla="*/ 0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4" h="1377">
                <a:moveTo>
                  <a:pt x="104" y="0"/>
                </a:moveTo>
                <a:lnTo>
                  <a:pt x="104" y="0"/>
                </a:lnTo>
                <a:cubicBezTo>
                  <a:pt x="47" y="0"/>
                  <a:pt x="0" y="47"/>
                  <a:pt x="4" y="103"/>
                </a:cubicBezTo>
                <a:lnTo>
                  <a:pt x="4" y="103"/>
                </a:lnTo>
                <a:cubicBezTo>
                  <a:pt x="28" y="431"/>
                  <a:pt x="170" y="740"/>
                  <a:pt x="403" y="973"/>
                </a:cubicBezTo>
                <a:lnTo>
                  <a:pt x="403" y="973"/>
                </a:lnTo>
                <a:cubicBezTo>
                  <a:pt x="661" y="1231"/>
                  <a:pt x="1011" y="1376"/>
                  <a:pt x="1376" y="1376"/>
                </a:cubicBezTo>
                <a:lnTo>
                  <a:pt x="1376" y="1376"/>
                </a:lnTo>
                <a:cubicBezTo>
                  <a:pt x="1741" y="1376"/>
                  <a:pt x="2091" y="1231"/>
                  <a:pt x="2349" y="973"/>
                </a:cubicBezTo>
                <a:lnTo>
                  <a:pt x="2349" y="973"/>
                </a:lnTo>
                <a:cubicBezTo>
                  <a:pt x="2583" y="740"/>
                  <a:pt x="2724" y="431"/>
                  <a:pt x="2749" y="103"/>
                </a:cubicBezTo>
                <a:lnTo>
                  <a:pt x="2749" y="103"/>
                </a:lnTo>
                <a:cubicBezTo>
                  <a:pt x="2753" y="47"/>
                  <a:pt x="2706" y="0"/>
                  <a:pt x="2649" y="0"/>
                </a:cubicBezTo>
                <a:lnTo>
                  <a:pt x="2649" y="0"/>
                </a:lnTo>
                <a:cubicBezTo>
                  <a:pt x="2592" y="0"/>
                  <a:pt x="2546" y="47"/>
                  <a:pt x="2541" y="103"/>
                </a:cubicBezTo>
                <a:lnTo>
                  <a:pt x="2541" y="103"/>
                </a:lnTo>
                <a:cubicBezTo>
                  <a:pt x="2518" y="376"/>
                  <a:pt x="2398" y="633"/>
                  <a:pt x="2203" y="828"/>
                </a:cubicBezTo>
                <a:lnTo>
                  <a:pt x="2203" y="828"/>
                </a:lnTo>
                <a:cubicBezTo>
                  <a:pt x="1984" y="1047"/>
                  <a:pt x="1686" y="1170"/>
                  <a:pt x="1376" y="1170"/>
                </a:cubicBezTo>
                <a:lnTo>
                  <a:pt x="1376" y="1170"/>
                </a:lnTo>
                <a:cubicBezTo>
                  <a:pt x="1066" y="1170"/>
                  <a:pt x="768" y="1047"/>
                  <a:pt x="550" y="828"/>
                </a:cubicBezTo>
                <a:lnTo>
                  <a:pt x="550" y="828"/>
                </a:lnTo>
                <a:cubicBezTo>
                  <a:pt x="354" y="633"/>
                  <a:pt x="235" y="376"/>
                  <a:pt x="211" y="103"/>
                </a:cubicBezTo>
                <a:lnTo>
                  <a:pt x="211" y="103"/>
                </a:lnTo>
                <a:cubicBezTo>
                  <a:pt x="206" y="47"/>
                  <a:pt x="160" y="0"/>
                  <a:pt x="104" y="0"/>
                </a:cubicBezTo>
              </a:path>
            </a:pathLst>
          </a:custGeom>
          <a:solidFill>
            <a:schemeClr val="accent1">
              <a:lumMod val="40000"/>
              <a:lumOff val="60000"/>
            </a:schemeClr>
          </a:solidFill>
          <a:ln>
            <a:noFill/>
          </a:ln>
          <a:effectLst/>
        </p:spPr>
        <p:txBody>
          <a:bodyPr wrap="none" anchor="ctr"/>
          <a:lstStyle/>
          <a:p>
            <a:endParaRPr lang="en-US" sz="3265" dirty="0">
              <a:latin typeface="Lato Light" panose="020F0502020204030203" pitchFamily="34" charset="0"/>
            </a:endParaRPr>
          </a:p>
        </p:txBody>
      </p:sp>
      <p:sp>
        <p:nvSpPr>
          <p:cNvPr id="32" name="Freeform 7">
            <a:extLst>
              <a:ext uri="{FF2B5EF4-FFF2-40B4-BE49-F238E27FC236}">
                <a16:creationId xmlns:a16="http://schemas.microsoft.com/office/drawing/2014/main" id="{5E32A696-2A3E-C94D-9FD1-500CDC6744B5}"/>
              </a:ext>
            </a:extLst>
          </p:cNvPr>
          <p:cNvSpPr>
            <a:spLocks noChangeArrowheads="1"/>
          </p:cNvSpPr>
          <p:nvPr/>
        </p:nvSpPr>
        <p:spPr bwMode="auto">
          <a:xfrm>
            <a:off x="4111361" y="2564526"/>
            <a:ext cx="1714009" cy="857005"/>
          </a:xfrm>
          <a:custGeom>
            <a:avLst/>
            <a:gdLst>
              <a:gd name="T0" fmla="*/ 104 w 2753"/>
              <a:gd name="T1" fmla="*/ 0 h 1377"/>
              <a:gd name="T2" fmla="*/ 104 w 2753"/>
              <a:gd name="T3" fmla="*/ 0 h 1377"/>
              <a:gd name="T4" fmla="*/ 5 w 2753"/>
              <a:gd name="T5" fmla="*/ 103 h 1377"/>
              <a:gd name="T6" fmla="*/ 5 w 2753"/>
              <a:gd name="T7" fmla="*/ 103 h 1377"/>
              <a:gd name="T8" fmla="*/ 403 w 2753"/>
              <a:gd name="T9" fmla="*/ 973 h 1377"/>
              <a:gd name="T10" fmla="*/ 403 w 2753"/>
              <a:gd name="T11" fmla="*/ 973 h 1377"/>
              <a:gd name="T12" fmla="*/ 1375 w 2753"/>
              <a:gd name="T13" fmla="*/ 1376 h 1377"/>
              <a:gd name="T14" fmla="*/ 1375 w 2753"/>
              <a:gd name="T15" fmla="*/ 1376 h 1377"/>
              <a:gd name="T16" fmla="*/ 2348 w 2753"/>
              <a:gd name="T17" fmla="*/ 973 h 1377"/>
              <a:gd name="T18" fmla="*/ 2348 w 2753"/>
              <a:gd name="T19" fmla="*/ 973 h 1377"/>
              <a:gd name="T20" fmla="*/ 2748 w 2753"/>
              <a:gd name="T21" fmla="*/ 103 h 1377"/>
              <a:gd name="T22" fmla="*/ 2748 w 2753"/>
              <a:gd name="T23" fmla="*/ 103 h 1377"/>
              <a:gd name="T24" fmla="*/ 2648 w 2753"/>
              <a:gd name="T25" fmla="*/ 0 h 1377"/>
              <a:gd name="T26" fmla="*/ 2648 w 2753"/>
              <a:gd name="T27" fmla="*/ 0 h 1377"/>
              <a:gd name="T28" fmla="*/ 2540 w 2753"/>
              <a:gd name="T29" fmla="*/ 103 h 1377"/>
              <a:gd name="T30" fmla="*/ 2540 w 2753"/>
              <a:gd name="T31" fmla="*/ 103 h 1377"/>
              <a:gd name="T32" fmla="*/ 2203 w 2753"/>
              <a:gd name="T33" fmla="*/ 828 h 1377"/>
              <a:gd name="T34" fmla="*/ 2203 w 2753"/>
              <a:gd name="T35" fmla="*/ 828 h 1377"/>
              <a:gd name="T36" fmla="*/ 1375 w 2753"/>
              <a:gd name="T37" fmla="*/ 1170 h 1377"/>
              <a:gd name="T38" fmla="*/ 1375 w 2753"/>
              <a:gd name="T39" fmla="*/ 1170 h 1377"/>
              <a:gd name="T40" fmla="*/ 549 w 2753"/>
              <a:gd name="T41" fmla="*/ 828 h 1377"/>
              <a:gd name="T42" fmla="*/ 549 w 2753"/>
              <a:gd name="T43" fmla="*/ 828 h 1377"/>
              <a:gd name="T44" fmla="*/ 211 w 2753"/>
              <a:gd name="T45" fmla="*/ 103 h 1377"/>
              <a:gd name="T46" fmla="*/ 211 w 2753"/>
              <a:gd name="T47" fmla="*/ 103 h 1377"/>
              <a:gd name="T48" fmla="*/ 104 w 2753"/>
              <a:gd name="T49" fmla="*/ 0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3" h="1377">
                <a:moveTo>
                  <a:pt x="104" y="0"/>
                </a:moveTo>
                <a:lnTo>
                  <a:pt x="104" y="0"/>
                </a:lnTo>
                <a:cubicBezTo>
                  <a:pt x="47" y="0"/>
                  <a:pt x="0" y="47"/>
                  <a:pt x="5" y="103"/>
                </a:cubicBezTo>
                <a:lnTo>
                  <a:pt x="5" y="103"/>
                </a:lnTo>
                <a:cubicBezTo>
                  <a:pt x="29" y="431"/>
                  <a:pt x="170" y="740"/>
                  <a:pt x="403" y="973"/>
                </a:cubicBezTo>
                <a:lnTo>
                  <a:pt x="403" y="973"/>
                </a:lnTo>
                <a:cubicBezTo>
                  <a:pt x="661" y="1231"/>
                  <a:pt x="1012" y="1376"/>
                  <a:pt x="1375" y="1376"/>
                </a:cubicBezTo>
                <a:lnTo>
                  <a:pt x="1375" y="1376"/>
                </a:lnTo>
                <a:cubicBezTo>
                  <a:pt x="1740" y="1376"/>
                  <a:pt x="2090" y="1231"/>
                  <a:pt x="2348" y="973"/>
                </a:cubicBezTo>
                <a:lnTo>
                  <a:pt x="2348" y="973"/>
                </a:lnTo>
                <a:cubicBezTo>
                  <a:pt x="2582" y="740"/>
                  <a:pt x="2723" y="431"/>
                  <a:pt x="2748" y="103"/>
                </a:cubicBezTo>
                <a:lnTo>
                  <a:pt x="2748" y="103"/>
                </a:lnTo>
                <a:cubicBezTo>
                  <a:pt x="2752" y="47"/>
                  <a:pt x="2705" y="0"/>
                  <a:pt x="2648" y="0"/>
                </a:cubicBezTo>
                <a:lnTo>
                  <a:pt x="2648" y="0"/>
                </a:lnTo>
                <a:cubicBezTo>
                  <a:pt x="2591" y="0"/>
                  <a:pt x="2546" y="47"/>
                  <a:pt x="2540" y="103"/>
                </a:cubicBezTo>
                <a:lnTo>
                  <a:pt x="2540" y="103"/>
                </a:lnTo>
                <a:cubicBezTo>
                  <a:pt x="2516" y="376"/>
                  <a:pt x="2397" y="633"/>
                  <a:pt x="2203" y="828"/>
                </a:cubicBezTo>
                <a:lnTo>
                  <a:pt x="2203" y="828"/>
                </a:lnTo>
                <a:cubicBezTo>
                  <a:pt x="1983" y="1047"/>
                  <a:pt x="1686" y="1170"/>
                  <a:pt x="1375" y="1170"/>
                </a:cubicBezTo>
                <a:lnTo>
                  <a:pt x="1375" y="1170"/>
                </a:lnTo>
                <a:cubicBezTo>
                  <a:pt x="1066" y="1170"/>
                  <a:pt x="769" y="1047"/>
                  <a:pt x="549" y="828"/>
                </a:cubicBezTo>
                <a:lnTo>
                  <a:pt x="549" y="828"/>
                </a:lnTo>
                <a:cubicBezTo>
                  <a:pt x="354" y="633"/>
                  <a:pt x="236" y="376"/>
                  <a:pt x="211" y="103"/>
                </a:cubicBezTo>
                <a:lnTo>
                  <a:pt x="211" y="103"/>
                </a:lnTo>
                <a:cubicBezTo>
                  <a:pt x="206" y="47"/>
                  <a:pt x="161" y="0"/>
                  <a:pt x="104" y="0"/>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33" name="Freeform 12">
            <a:extLst>
              <a:ext uri="{FF2B5EF4-FFF2-40B4-BE49-F238E27FC236}">
                <a16:creationId xmlns:a16="http://schemas.microsoft.com/office/drawing/2014/main" id="{96DD1DDE-3FB7-D547-A9A4-DB5F5C09EF81}"/>
              </a:ext>
            </a:extLst>
          </p:cNvPr>
          <p:cNvSpPr>
            <a:spLocks noChangeArrowheads="1"/>
          </p:cNvSpPr>
          <p:nvPr/>
        </p:nvSpPr>
        <p:spPr bwMode="auto">
          <a:xfrm>
            <a:off x="8316727" y="2564526"/>
            <a:ext cx="1714009" cy="857005"/>
          </a:xfrm>
          <a:custGeom>
            <a:avLst/>
            <a:gdLst>
              <a:gd name="T0" fmla="*/ 103 w 2753"/>
              <a:gd name="T1" fmla="*/ 0 h 1377"/>
              <a:gd name="T2" fmla="*/ 103 w 2753"/>
              <a:gd name="T3" fmla="*/ 0 h 1377"/>
              <a:gd name="T4" fmla="*/ 4 w 2753"/>
              <a:gd name="T5" fmla="*/ 103 h 1377"/>
              <a:gd name="T6" fmla="*/ 4 w 2753"/>
              <a:gd name="T7" fmla="*/ 103 h 1377"/>
              <a:gd name="T8" fmla="*/ 403 w 2753"/>
              <a:gd name="T9" fmla="*/ 973 h 1377"/>
              <a:gd name="T10" fmla="*/ 403 w 2753"/>
              <a:gd name="T11" fmla="*/ 973 h 1377"/>
              <a:gd name="T12" fmla="*/ 1375 w 2753"/>
              <a:gd name="T13" fmla="*/ 1376 h 1377"/>
              <a:gd name="T14" fmla="*/ 1375 w 2753"/>
              <a:gd name="T15" fmla="*/ 1376 h 1377"/>
              <a:gd name="T16" fmla="*/ 2349 w 2753"/>
              <a:gd name="T17" fmla="*/ 973 h 1377"/>
              <a:gd name="T18" fmla="*/ 2349 w 2753"/>
              <a:gd name="T19" fmla="*/ 973 h 1377"/>
              <a:gd name="T20" fmla="*/ 2748 w 2753"/>
              <a:gd name="T21" fmla="*/ 103 h 1377"/>
              <a:gd name="T22" fmla="*/ 2748 w 2753"/>
              <a:gd name="T23" fmla="*/ 103 h 1377"/>
              <a:gd name="T24" fmla="*/ 2649 w 2753"/>
              <a:gd name="T25" fmla="*/ 0 h 1377"/>
              <a:gd name="T26" fmla="*/ 2649 w 2753"/>
              <a:gd name="T27" fmla="*/ 0 h 1377"/>
              <a:gd name="T28" fmla="*/ 2540 w 2753"/>
              <a:gd name="T29" fmla="*/ 103 h 1377"/>
              <a:gd name="T30" fmla="*/ 2540 w 2753"/>
              <a:gd name="T31" fmla="*/ 103 h 1377"/>
              <a:gd name="T32" fmla="*/ 2203 w 2753"/>
              <a:gd name="T33" fmla="*/ 828 h 1377"/>
              <a:gd name="T34" fmla="*/ 2203 w 2753"/>
              <a:gd name="T35" fmla="*/ 828 h 1377"/>
              <a:gd name="T36" fmla="*/ 1375 w 2753"/>
              <a:gd name="T37" fmla="*/ 1170 h 1377"/>
              <a:gd name="T38" fmla="*/ 1375 w 2753"/>
              <a:gd name="T39" fmla="*/ 1170 h 1377"/>
              <a:gd name="T40" fmla="*/ 549 w 2753"/>
              <a:gd name="T41" fmla="*/ 828 h 1377"/>
              <a:gd name="T42" fmla="*/ 549 w 2753"/>
              <a:gd name="T43" fmla="*/ 828 h 1377"/>
              <a:gd name="T44" fmla="*/ 210 w 2753"/>
              <a:gd name="T45" fmla="*/ 103 h 1377"/>
              <a:gd name="T46" fmla="*/ 210 w 2753"/>
              <a:gd name="T47" fmla="*/ 103 h 1377"/>
              <a:gd name="T48" fmla="*/ 103 w 2753"/>
              <a:gd name="T49" fmla="*/ 0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3" h="1377">
                <a:moveTo>
                  <a:pt x="103" y="0"/>
                </a:moveTo>
                <a:lnTo>
                  <a:pt x="103" y="0"/>
                </a:lnTo>
                <a:cubicBezTo>
                  <a:pt x="46" y="0"/>
                  <a:pt x="0" y="47"/>
                  <a:pt x="4" y="103"/>
                </a:cubicBezTo>
                <a:lnTo>
                  <a:pt x="4" y="103"/>
                </a:lnTo>
                <a:cubicBezTo>
                  <a:pt x="28" y="431"/>
                  <a:pt x="169" y="740"/>
                  <a:pt x="403" y="973"/>
                </a:cubicBezTo>
                <a:lnTo>
                  <a:pt x="403" y="973"/>
                </a:lnTo>
                <a:cubicBezTo>
                  <a:pt x="661" y="1231"/>
                  <a:pt x="1011" y="1376"/>
                  <a:pt x="1375" y="1376"/>
                </a:cubicBezTo>
                <a:lnTo>
                  <a:pt x="1375" y="1376"/>
                </a:lnTo>
                <a:cubicBezTo>
                  <a:pt x="1741" y="1376"/>
                  <a:pt x="2091" y="1231"/>
                  <a:pt x="2349" y="973"/>
                </a:cubicBezTo>
                <a:lnTo>
                  <a:pt x="2349" y="973"/>
                </a:lnTo>
                <a:cubicBezTo>
                  <a:pt x="2582" y="740"/>
                  <a:pt x="2723" y="431"/>
                  <a:pt x="2748" y="103"/>
                </a:cubicBezTo>
                <a:lnTo>
                  <a:pt x="2748" y="103"/>
                </a:lnTo>
                <a:cubicBezTo>
                  <a:pt x="2752" y="47"/>
                  <a:pt x="2706" y="0"/>
                  <a:pt x="2649" y="0"/>
                </a:cubicBezTo>
                <a:lnTo>
                  <a:pt x="2649" y="0"/>
                </a:lnTo>
                <a:cubicBezTo>
                  <a:pt x="2591" y="0"/>
                  <a:pt x="2546" y="47"/>
                  <a:pt x="2540" y="103"/>
                </a:cubicBezTo>
                <a:lnTo>
                  <a:pt x="2540" y="103"/>
                </a:lnTo>
                <a:cubicBezTo>
                  <a:pt x="2517" y="376"/>
                  <a:pt x="2397" y="633"/>
                  <a:pt x="2203" y="828"/>
                </a:cubicBezTo>
                <a:lnTo>
                  <a:pt x="2203" y="828"/>
                </a:lnTo>
                <a:cubicBezTo>
                  <a:pt x="1983" y="1047"/>
                  <a:pt x="1686" y="1170"/>
                  <a:pt x="1375" y="1170"/>
                </a:cubicBezTo>
                <a:lnTo>
                  <a:pt x="1375" y="1170"/>
                </a:lnTo>
                <a:cubicBezTo>
                  <a:pt x="1065" y="1170"/>
                  <a:pt x="768" y="1047"/>
                  <a:pt x="549" y="828"/>
                </a:cubicBezTo>
                <a:lnTo>
                  <a:pt x="549" y="828"/>
                </a:lnTo>
                <a:cubicBezTo>
                  <a:pt x="353" y="633"/>
                  <a:pt x="235" y="376"/>
                  <a:pt x="210" y="103"/>
                </a:cubicBezTo>
                <a:lnTo>
                  <a:pt x="210" y="103"/>
                </a:lnTo>
                <a:cubicBezTo>
                  <a:pt x="206" y="47"/>
                  <a:pt x="160" y="0"/>
                  <a:pt x="103" y="0"/>
                </a:cubicBezTo>
              </a:path>
            </a:pathLst>
          </a:custGeom>
          <a:solidFill>
            <a:schemeClr val="accent5"/>
          </a:solidFill>
          <a:ln>
            <a:noFill/>
          </a:ln>
          <a:effectLst/>
        </p:spPr>
        <p:txBody>
          <a:bodyPr wrap="none" anchor="ctr"/>
          <a:lstStyle/>
          <a:p>
            <a:endParaRPr lang="en-US" sz="3265" dirty="0">
              <a:latin typeface="Lato Light" panose="020F0502020204030203" pitchFamily="34" charset="0"/>
            </a:endParaRPr>
          </a:p>
        </p:txBody>
      </p:sp>
      <p:sp>
        <p:nvSpPr>
          <p:cNvPr id="34" name="Freeform 17">
            <a:extLst>
              <a:ext uri="{FF2B5EF4-FFF2-40B4-BE49-F238E27FC236}">
                <a16:creationId xmlns:a16="http://schemas.microsoft.com/office/drawing/2014/main" id="{7A6CCABB-772F-924D-9172-8AF430C3944B}"/>
              </a:ext>
            </a:extLst>
          </p:cNvPr>
          <p:cNvSpPr>
            <a:spLocks noChangeArrowheads="1"/>
          </p:cNvSpPr>
          <p:nvPr/>
        </p:nvSpPr>
        <p:spPr bwMode="auto">
          <a:xfrm>
            <a:off x="2288602" y="2133278"/>
            <a:ext cx="1714009" cy="857005"/>
          </a:xfrm>
          <a:custGeom>
            <a:avLst/>
            <a:gdLst>
              <a:gd name="T0" fmla="*/ 2649 w 2753"/>
              <a:gd name="T1" fmla="*/ 1376 h 1377"/>
              <a:gd name="T2" fmla="*/ 2649 w 2753"/>
              <a:gd name="T3" fmla="*/ 1376 h 1377"/>
              <a:gd name="T4" fmla="*/ 2748 w 2753"/>
              <a:gd name="T5" fmla="*/ 1273 h 1377"/>
              <a:gd name="T6" fmla="*/ 2748 w 2753"/>
              <a:gd name="T7" fmla="*/ 1273 h 1377"/>
              <a:gd name="T8" fmla="*/ 2349 w 2753"/>
              <a:gd name="T9" fmla="*/ 403 h 1377"/>
              <a:gd name="T10" fmla="*/ 2349 w 2753"/>
              <a:gd name="T11" fmla="*/ 403 h 1377"/>
              <a:gd name="T12" fmla="*/ 1376 w 2753"/>
              <a:gd name="T13" fmla="*/ 0 h 1377"/>
              <a:gd name="T14" fmla="*/ 1376 w 2753"/>
              <a:gd name="T15" fmla="*/ 0 h 1377"/>
              <a:gd name="T16" fmla="*/ 403 w 2753"/>
              <a:gd name="T17" fmla="*/ 403 h 1377"/>
              <a:gd name="T18" fmla="*/ 403 w 2753"/>
              <a:gd name="T19" fmla="*/ 403 h 1377"/>
              <a:gd name="T20" fmla="*/ 4 w 2753"/>
              <a:gd name="T21" fmla="*/ 1273 h 1377"/>
              <a:gd name="T22" fmla="*/ 4 w 2753"/>
              <a:gd name="T23" fmla="*/ 1273 h 1377"/>
              <a:gd name="T24" fmla="*/ 103 w 2753"/>
              <a:gd name="T25" fmla="*/ 1376 h 1377"/>
              <a:gd name="T26" fmla="*/ 103 w 2753"/>
              <a:gd name="T27" fmla="*/ 1376 h 1377"/>
              <a:gd name="T28" fmla="*/ 211 w 2753"/>
              <a:gd name="T29" fmla="*/ 1273 h 1377"/>
              <a:gd name="T30" fmla="*/ 211 w 2753"/>
              <a:gd name="T31" fmla="*/ 1273 h 1377"/>
              <a:gd name="T32" fmla="*/ 549 w 2753"/>
              <a:gd name="T33" fmla="*/ 549 h 1377"/>
              <a:gd name="T34" fmla="*/ 549 w 2753"/>
              <a:gd name="T35" fmla="*/ 549 h 1377"/>
              <a:gd name="T36" fmla="*/ 1376 w 2753"/>
              <a:gd name="T37" fmla="*/ 207 h 1377"/>
              <a:gd name="T38" fmla="*/ 1376 w 2753"/>
              <a:gd name="T39" fmla="*/ 207 h 1377"/>
              <a:gd name="T40" fmla="*/ 2203 w 2753"/>
              <a:gd name="T41" fmla="*/ 549 h 1377"/>
              <a:gd name="T42" fmla="*/ 2203 w 2753"/>
              <a:gd name="T43" fmla="*/ 549 h 1377"/>
              <a:gd name="T44" fmla="*/ 2541 w 2753"/>
              <a:gd name="T45" fmla="*/ 1273 h 1377"/>
              <a:gd name="T46" fmla="*/ 2541 w 2753"/>
              <a:gd name="T47" fmla="*/ 1273 h 1377"/>
              <a:gd name="T48" fmla="*/ 2649 w 2753"/>
              <a:gd name="T49" fmla="*/ 137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3" h="1377">
                <a:moveTo>
                  <a:pt x="2649" y="1376"/>
                </a:moveTo>
                <a:lnTo>
                  <a:pt x="2649" y="1376"/>
                </a:lnTo>
                <a:cubicBezTo>
                  <a:pt x="2706" y="1376"/>
                  <a:pt x="2752" y="1330"/>
                  <a:pt x="2748" y="1273"/>
                </a:cubicBezTo>
                <a:lnTo>
                  <a:pt x="2748" y="1273"/>
                </a:lnTo>
                <a:cubicBezTo>
                  <a:pt x="2723" y="946"/>
                  <a:pt x="2582" y="637"/>
                  <a:pt x="2349" y="403"/>
                </a:cubicBezTo>
                <a:lnTo>
                  <a:pt x="2349" y="403"/>
                </a:lnTo>
                <a:cubicBezTo>
                  <a:pt x="2091" y="145"/>
                  <a:pt x="1741" y="0"/>
                  <a:pt x="1376" y="0"/>
                </a:cubicBezTo>
                <a:lnTo>
                  <a:pt x="1376" y="0"/>
                </a:lnTo>
                <a:cubicBezTo>
                  <a:pt x="1011" y="0"/>
                  <a:pt x="661" y="145"/>
                  <a:pt x="403" y="403"/>
                </a:cubicBezTo>
                <a:lnTo>
                  <a:pt x="403" y="403"/>
                </a:lnTo>
                <a:cubicBezTo>
                  <a:pt x="169" y="637"/>
                  <a:pt x="28" y="946"/>
                  <a:pt x="4" y="1273"/>
                </a:cubicBezTo>
                <a:lnTo>
                  <a:pt x="4" y="1273"/>
                </a:lnTo>
                <a:cubicBezTo>
                  <a:pt x="0" y="1330"/>
                  <a:pt x="46" y="1376"/>
                  <a:pt x="103" y="1376"/>
                </a:cubicBezTo>
                <a:lnTo>
                  <a:pt x="103" y="1376"/>
                </a:lnTo>
                <a:cubicBezTo>
                  <a:pt x="160" y="1376"/>
                  <a:pt x="206" y="1330"/>
                  <a:pt x="211" y="1273"/>
                </a:cubicBezTo>
                <a:lnTo>
                  <a:pt x="211" y="1273"/>
                </a:lnTo>
                <a:cubicBezTo>
                  <a:pt x="235" y="1001"/>
                  <a:pt x="354" y="744"/>
                  <a:pt x="549" y="549"/>
                </a:cubicBezTo>
                <a:lnTo>
                  <a:pt x="549" y="549"/>
                </a:lnTo>
                <a:cubicBezTo>
                  <a:pt x="768" y="330"/>
                  <a:pt x="1066" y="207"/>
                  <a:pt x="1376" y="207"/>
                </a:cubicBezTo>
                <a:lnTo>
                  <a:pt x="1376" y="207"/>
                </a:lnTo>
                <a:cubicBezTo>
                  <a:pt x="1686" y="207"/>
                  <a:pt x="1984" y="330"/>
                  <a:pt x="2203" y="549"/>
                </a:cubicBezTo>
                <a:lnTo>
                  <a:pt x="2203" y="549"/>
                </a:lnTo>
                <a:cubicBezTo>
                  <a:pt x="2398" y="744"/>
                  <a:pt x="2517" y="1001"/>
                  <a:pt x="2541" y="1273"/>
                </a:cubicBezTo>
                <a:lnTo>
                  <a:pt x="2541" y="1273"/>
                </a:lnTo>
                <a:cubicBezTo>
                  <a:pt x="2546" y="1330"/>
                  <a:pt x="2591" y="1376"/>
                  <a:pt x="2649" y="1376"/>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35" name="Freeform 22">
            <a:extLst>
              <a:ext uri="{FF2B5EF4-FFF2-40B4-BE49-F238E27FC236}">
                <a16:creationId xmlns:a16="http://schemas.microsoft.com/office/drawing/2014/main" id="{921E52D8-63C7-3A43-80F7-65BD92D20D4D}"/>
              </a:ext>
            </a:extLst>
          </p:cNvPr>
          <p:cNvSpPr>
            <a:spLocks noChangeArrowheads="1"/>
          </p:cNvSpPr>
          <p:nvPr/>
        </p:nvSpPr>
        <p:spPr bwMode="auto">
          <a:xfrm>
            <a:off x="6214044" y="2133278"/>
            <a:ext cx="1714009" cy="857005"/>
          </a:xfrm>
          <a:custGeom>
            <a:avLst/>
            <a:gdLst>
              <a:gd name="T0" fmla="*/ 2649 w 2753"/>
              <a:gd name="T1" fmla="*/ 1376 h 1377"/>
              <a:gd name="T2" fmla="*/ 2649 w 2753"/>
              <a:gd name="T3" fmla="*/ 1376 h 1377"/>
              <a:gd name="T4" fmla="*/ 2748 w 2753"/>
              <a:gd name="T5" fmla="*/ 1273 h 1377"/>
              <a:gd name="T6" fmla="*/ 2748 w 2753"/>
              <a:gd name="T7" fmla="*/ 1273 h 1377"/>
              <a:gd name="T8" fmla="*/ 2349 w 2753"/>
              <a:gd name="T9" fmla="*/ 403 h 1377"/>
              <a:gd name="T10" fmla="*/ 2349 w 2753"/>
              <a:gd name="T11" fmla="*/ 403 h 1377"/>
              <a:gd name="T12" fmla="*/ 1376 w 2753"/>
              <a:gd name="T13" fmla="*/ 0 h 1377"/>
              <a:gd name="T14" fmla="*/ 1376 w 2753"/>
              <a:gd name="T15" fmla="*/ 0 h 1377"/>
              <a:gd name="T16" fmla="*/ 403 w 2753"/>
              <a:gd name="T17" fmla="*/ 403 h 1377"/>
              <a:gd name="T18" fmla="*/ 403 w 2753"/>
              <a:gd name="T19" fmla="*/ 403 h 1377"/>
              <a:gd name="T20" fmla="*/ 4 w 2753"/>
              <a:gd name="T21" fmla="*/ 1273 h 1377"/>
              <a:gd name="T22" fmla="*/ 4 w 2753"/>
              <a:gd name="T23" fmla="*/ 1273 h 1377"/>
              <a:gd name="T24" fmla="*/ 103 w 2753"/>
              <a:gd name="T25" fmla="*/ 1376 h 1377"/>
              <a:gd name="T26" fmla="*/ 103 w 2753"/>
              <a:gd name="T27" fmla="*/ 1376 h 1377"/>
              <a:gd name="T28" fmla="*/ 211 w 2753"/>
              <a:gd name="T29" fmla="*/ 1273 h 1377"/>
              <a:gd name="T30" fmla="*/ 211 w 2753"/>
              <a:gd name="T31" fmla="*/ 1273 h 1377"/>
              <a:gd name="T32" fmla="*/ 549 w 2753"/>
              <a:gd name="T33" fmla="*/ 549 h 1377"/>
              <a:gd name="T34" fmla="*/ 549 w 2753"/>
              <a:gd name="T35" fmla="*/ 549 h 1377"/>
              <a:gd name="T36" fmla="*/ 1376 w 2753"/>
              <a:gd name="T37" fmla="*/ 207 h 1377"/>
              <a:gd name="T38" fmla="*/ 1376 w 2753"/>
              <a:gd name="T39" fmla="*/ 207 h 1377"/>
              <a:gd name="T40" fmla="*/ 2203 w 2753"/>
              <a:gd name="T41" fmla="*/ 549 h 1377"/>
              <a:gd name="T42" fmla="*/ 2203 w 2753"/>
              <a:gd name="T43" fmla="*/ 549 h 1377"/>
              <a:gd name="T44" fmla="*/ 2541 w 2753"/>
              <a:gd name="T45" fmla="*/ 1273 h 1377"/>
              <a:gd name="T46" fmla="*/ 2541 w 2753"/>
              <a:gd name="T47" fmla="*/ 1273 h 1377"/>
              <a:gd name="T48" fmla="*/ 2649 w 2753"/>
              <a:gd name="T49" fmla="*/ 137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3" h="1377">
                <a:moveTo>
                  <a:pt x="2649" y="1376"/>
                </a:moveTo>
                <a:lnTo>
                  <a:pt x="2649" y="1376"/>
                </a:lnTo>
                <a:cubicBezTo>
                  <a:pt x="2706" y="1376"/>
                  <a:pt x="2752" y="1330"/>
                  <a:pt x="2748" y="1273"/>
                </a:cubicBezTo>
                <a:lnTo>
                  <a:pt x="2748" y="1273"/>
                </a:lnTo>
                <a:cubicBezTo>
                  <a:pt x="2724" y="946"/>
                  <a:pt x="2583" y="637"/>
                  <a:pt x="2349" y="403"/>
                </a:cubicBezTo>
                <a:lnTo>
                  <a:pt x="2349" y="403"/>
                </a:lnTo>
                <a:cubicBezTo>
                  <a:pt x="2091" y="145"/>
                  <a:pt x="1741" y="0"/>
                  <a:pt x="1376" y="0"/>
                </a:cubicBezTo>
                <a:lnTo>
                  <a:pt x="1376" y="0"/>
                </a:lnTo>
                <a:cubicBezTo>
                  <a:pt x="1011" y="0"/>
                  <a:pt x="661" y="145"/>
                  <a:pt x="403" y="403"/>
                </a:cubicBezTo>
                <a:lnTo>
                  <a:pt x="403" y="403"/>
                </a:lnTo>
                <a:cubicBezTo>
                  <a:pt x="169" y="637"/>
                  <a:pt x="29" y="946"/>
                  <a:pt x="4" y="1273"/>
                </a:cubicBezTo>
                <a:lnTo>
                  <a:pt x="4" y="1273"/>
                </a:lnTo>
                <a:cubicBezTo>
                  <a:pt x="0" y="1330"/>
                  <a:pt x="46" y="1376"/>
                  <a:pt x="103" y="1376"/>
                </a:cubicBezTo>
                <a:lnTo>
                  <a:pt x="103" y="1376"/>
                </a:lnTo>
                <a:cubicBezTo>
                  <a:pt x="160" y="1376"/>
                  <a:pt x="206" y="1330"/>
                  <a:pt x="211" y="1273"/>
                </a:cubicBezTo>
                <a:lnTo>
                  <a:pt x="211" y="1273"/>
                </a:lnTo>
                <a:cubicBezTo>
                  <a:pt x="235" y="1001"/>
                  <a:pt x="354" y="744"/>
                  <a:pt x="549" y="549"/>
                </a:cubicBezTo>
                <a:lnTo>
                  <a:pt x="549" y="549"/>
                </a:lnTo>
                <a:cubicBezTo>
                  <a:pt x="769" y="330"/>
                  <a:pt x="1066" y="207"/>
                  <a:pt x="1376" y="207"/>
                </a:cubicBezTo>
                <a:lnTo>
                  <a:pt x="1376" y="207"/>
                </a:lnTo>
                <a:cubicBezTo>
                  <a:pt x="1686" y="207"/>
                  <a:pt x="1984" y="330"/>
                  <a:pt x="2203" y="549"/>
                </a:cubicBezTo>
                <a:lnTo>
                  <a:pt x="2203" y="549"/>
                </a:lnTo>
                <a:cubicBezTo>
                  <a:pt x="2398" y="744"/>
                  <a:pt x="2517" y="1001"/>
                  <a:pt x="2541" y="1273"/>
                </a:cubicBezTo>
                <a:lnTo>
                  <a:pt x="2541" y="1273"/>
                </a:lnTo>
                <a:cubicBezTo>
                  <a:pt x="2546" y="1330"/>
                  <a:pt x="2592" y="1376"/>
                  <a:pt x="2649" y="1376"/>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42" name="TextBox 41">
            <a:extLst>
              <a:ext uri="{FF2B5EF4-FFF2-40B4-BE49-F238E27FC236}">
                <a16:creationId xmlns:a16="http://schemas.microsoft.com/office/drawing/2014/main" id="{1E185640-708A-504A-BEB9-27DFF0AAEDF6}"/>
              </a:ext>
            </a:extLst>
          </p:cNvPr>
          <p:cNvSpPr txBox="1"/>
          <p:nvPr/>
        </p:nvSpPr>
        <p:spPr>
          <a:xfrm>
            <a:off x="543706" y="2579254"/>
            <a:ext cx="1184940" cy="307777"/>
          </a:xfrm>
          <a:prstGeom prst="rect">
            <a:avLst/>
          </a:prstGeom>
          <a:noFill/>
        </p:spPr>
        <p:txBody>
          <a:bodyPr wrap="none" rtlCol="0" anchor="b" anchorCtr="0">
            <a:spAutoFit/>
          </a:bodyPr>
          <a:lstStyle/>
          <a:p>
            <a:pPr algn="ctr"/>
            <a:r>
              <a:rPr lang="en-US" sz="1400" b="1" dirty="0" err="1">
                <a:solidFill>
                  <a:schemeClr val="bg1"/>
                </a:solidFill>
                <a:latin typeface="Poppins" pitchFamily="2" charset="77"/>
                <a:ea typeface="League Spartan" charset="0"/>
                <a:cs typeface="Poppins" pitchFamily="2" charset="77"/>
              </a:rPr>
              <a:t>Derivación</a:t>
            </a:r>
            <a:endParaRPr lang="en-US" sz="1400" b="1" dirty="0">
              <a:solidFill>
                <a:schemeClr val="bg1"/>
              </a:solidFill>
              <a:latin typeface="Poppins" pitchFamily="2" charset="77"/>
              <a:ea typeface="League Spartan" charset="0"/>
              <a:cs typeface="Poppins" pitchFamily="2" charset="77"/>
            </a:endParaRPr>
          </a:p>
        </p:txBody>
      </p:sp>
      <p:sp>
        <p:nvSpPr>
          <p:cNvPr id="24" name="Freeform 14">
            <a:extLst>
              <a:ext uri="{FF2B5EF4-FFF2-40B4-BE49-F238E27FC236}">
                <a16:creationId xmlns:a16="http://schemas.microsoft.com/office/drawing/2014/main" id="{94E70ACE-43D9-2488-4F03-98633FA546A8}"/>
              </a:ext>
            </a:extLst>
          </p:cNvPr>
          <p:cNvSpPr>
            <a:spLocks noEditPoints="1"/>
          </p:cNvSpPr>
          <p:nvPr/>
        </p:nvSpPr>
        <p:spPr bwMode="auto">
          <a:xfrm>
            <a:off x="130630" y="1861850"/>
            <a:ext cx="352426" cy="555365"/>
          </a:xfrm>
          <a:custGeom>
            <a:avLst/>
            <a:gdLst>
              <a:gd name="T0" fmla="*/ 226 w 226"/>
              <a:gd name="T1" fmla="*/ 181 h 310"/>
              <a:gd name="T2" fmla="*/ 221 w 226"/>
              <a:gd name="T3" fmla="*/ 193 h 310"/>
              <a:gd name="T4" fmla="*/ 209 w 226"/>
              <a:gd name="T5" fmla="*/ 198 h 310"/>
              <a:gd name="T6" fmla="*/ 195 w 226"/>
              <a:gd name="T7" fmla="*/ 190 h 310"/>
              <a:gd name="T8" fmla="*/ 155 w 226"/>
              <a:gd name="T9" fmla="*/ 130 h 310"/>
              <a:gd name="T10" fmla="*/ 147 w 226"/>
              <a:gd name="T11" fmla="*/ 130 h 310"/>
              <a:gd name="T12" fmla="*/ 147 w 226"/>
              <a:gd name="T13" fmla="*/ 153 h 310"/>
              <a:gd name="T14" fmla="*/ 190 w 226"/>
              <a:gd name="T15" fmla="*/ 226 h 310"/>
              <a:gd name="T16" fmla="*/ 192 w 226"/>
              <a:gd name="T17" fmla="*/ 231 h 310"/>
              <a:gd name="T18" fmla="*/ 188 w 226"/>
              <a:gd name="T19" fmla="*/ 239 h 310"/>
              <a:gd name="T20" fmla="*/ 181 w 226"/>
              <a:gd name="T21" fmla="*/ 243 h 310"/>
              <a:gd name="T22" fmla="*/ 147 w 226"/>
              <a:gd name="T23" fmla="*/ 243 h 310"/>
              <a:gd name="T24" fmla="*/ 147 w 226"/>
              <a:gd name="T25" fmla="*/ 291 h 310"/>
              <a:gd name="T26" fmla="*/ 141 w 226"/>
              <a:gd name="T27" fmla="*/ 304 h 310"/>
              <a:gd name="T28" fmla="*/ 127 w 226"/>
              <a:gd name="T29" fmla="*/ 310 h 310"/>
              <a:gd name="T30" fmla="*/ 99 w 226"/>
              <a:gd name="T31" fmla="*/ 310 h 310"/>
              <a:gd name="T32" fmla="*/ 85 w 226"/>
              <a:gd name="T33" fmla="*/ 304 h 310"/>
              <a:gd name="T34" fmla="*/ 79 w 226"/>
              <a:gd name="T35" fmla="*/ 291 h 310"/>
              <a:gd name="T36" fmla="*/ 79 w 226"/>
              <a:gd name="T37" fmla="*/ 243 h 310"/>
              <a:gd name="T38" fmla="*/ 45 w 226"/>
              <a:gd name="T39" fmla="*/ 243 h 310"/>
              <a:gd name="T40" fmla="*/ 37 w 226"/>
              <a:gd name="T41" fmla="*/ 239 h 310"/>
              <a:gd name="T42" fmla="*/ 34 w 226"/>
              <a:gd name="T43" fmla="*/ 231 h 310"/>
              <a:gd name="T44" fmla="*/ 36 w 226"/>
              <a:gd name="T45" fmla="*/ 226 h 310"/>
              <a:gd name="T46" fmla="*/ 79 w 226"/>
              <a:gd name="T47" fmla="*/ 153 h 310"/>
              <a:gd name="T48" fmla="*/ 79 w 226"/>
              <a:gd name="T49" fmla="*/ 130 h 310"/>
              <a:gd name="T50" fmla="*/ 71 w 226"/>
              <a:gd name="T51" fmla="*/ 130 h 310"/>
              <a:gd name="T52" fmla="*/ 31 w 226"/>
              <a:gd name="T53" fmla="*/ 190 h 310"/>
              <a:gd name="T54" fmla="*/ 17 w 226"/>
              <a:gd name="T55" fmla="*/ 198 h 310"/>
              <a:gd name="T56" fmla="*/ 5 w 226"/>
              <a:gd name="T57" fmla="*/ 193 h 310"/>
              <a:gd name="T58" fmla="*/ 0 w 226"/>
              <a:gd name="T59" fmla="*/ 181 h 310"/>
              <a:gd name="T60" fmla="*/ 3 w 226"/>
              <a:gd name="T61" fmla="*/ 171 h 310"/>
              <a:gd name="T62" fmla="*/ 48 w 226"/>
              <a:gd name="T63" fmla="*/ 104 h 310"/>
              <a:gd name="T64" fmla="*/ 79 w 226"/>
              <a:gd name="T65" fmla="*/ 85 h 310"/>
              <a:gd name="T66" fmla="*/ 147 w 226"/>
              <a:gd name="T67" fmla="*/ 85 h 310"/>
              <a:gd name="T68" fmla="*/ 178 w 226"/>
              <a:gd name="T69" fmla="*/ 104 h 310"/>
              <a:gd name="T70" fmla="*/ 223 w 226"/>
              <a:gd name="T71" fmla="*/ 171 h 310"/>
              <a:gd name="T72" fmla="*/ 226 w 226"/>
              <a:gd name="T73" fmla="*/ 181 h 310"/>
              <a:gd name="T74" fmla="*/ 152 w 226"/>
              <a:gd name="T75" fmla="*/ 40 h 310"/>
              <a:gd name="T76" fmla="*/ 141 w 226"/>
              <a:gd name="T77" fmla="*/ 68 h 310"/>
              <a:gd name="T78" fmla="*/ 113 w 226"/>
              <a:gd name="T79" fmla="*/ 79 h 310"/>
              <a:gd name="T80" fmla="*/ 85 w 226"/>
              <a:gd name="T81" fmla="*/ 68 h 310"/>
              <a:gd name="T82" fmla="*/ 73 w 226"/>
              <a:gd name="T83" fmla="*/ 40 h 310"/>
              <a:gd name="T84" fmla="*/ 85 w 226"/>
              <a:gd name="T85" fmla="*/ 12 h 310"/>
              <a:gd name="T86" fmla="*/ 113 w 226"/>
              <a:gd name="T87" fmla="*/ 0 h 310"/>
              <a:gd name="T88" fmla="*/ 141 w 226"/>
              <a:gd name="T89" fmla="*/ 12 h 310"/>
              <a:gd name="T90" fmla="*/ 152 w 226"/>
              <a:gd name="T91" fmla="*/ 4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6" h="310">
                <a:moveTo>
                  <a:pt x="226" y="181"/>
                </a:moveTo>
                <a:cubicBezTo>
                  <a:pt x="226" y="185"/>
                  <a:pt x="224" y="189"/>
                  <a:pt x="221" y="193"/>
                </a:cubicBezTo>
                <a:cubicBezTo>
                  <a:pt x="217" y="196"/>
                  <a:pt x="213" y="198"/>
                  <a:pt x="209" y="198"/>
                </a:cubicBezTo>
                <a:cubicBezTo>
                  <a:pt x="203" y="198"/>
                  <a:pt x="198" y="195"/>
                  <a:pt x="195" y="190"/>
                </a:cubicBezTo>
                <a:cubicBezTo>
                  <a:pt x="155" y="130"/>
                  <a:pt x="155" y="130"/>
                  <a:pt x="155" y="130"/>
                </a:cubicBezTo>
                <a:cubicBezTo>
                  <a:pt x="147" y="130"/>
                  <a:pt x="147" y="130"/>
                  <a:pt x="147" y="130"/>
                </a:cubicBezTo>
                <a:cubicBezTo>
                  <a:pt x="147" y="153"/>
                  <a:pt x="147" y="153"/>
                  <a:pt x="147" y="153"/>
                </a:cubicBezTo>
                <a:cubicBezTo>
                  <a:pt x="190" y="226"/>
                  <a:pt x="190" y="226"/>
                  <a:pt x="190" y="226"/>
                </a:cubicBezTo>
                <a:cubicBezTo>
                  <a:pt x="191" y="227"/>
                  <a:pt x="192" y="229"/>
                  <a:pt x="192" y="231"/>
                </a:cubicBezTo>
                <a:cubicBezTo>
                  <a:pt x="192" y="234"/>
                  <a:pt x="191" y="237"/>
                  <a:pt x="188" y="239"/>
                </a:cubicBezTo>
                <a:cubicBezTo>
                  <a:pt x="186" y="242"/>
                  <a:pt x="184" y="243"/>
                  <a:pt x="181" y="243"/>
                </a:cubicBezTo>
                <a:cubicBezTo>
                  <a:pt x="147" y="243"/>
                  <a:pt x="147" y="243"/>
                  <a:pt x="147" y="243"/>
                </a:cubicBezTo>
                <a:cubicBezTo>
                  <a:pt x="147" y="291"/>
                  <a:pt x="147" y="291"/>
                  <a:pt x="147" y="291"/>
                </a:cubicBezTo>
                <a:cubicBezTo>
                  <a:pt x="147" y="296"/>
                  <a:pt x="145" y="301"/>
                  <a:pt x="141" y="304"/>
                </a:cubicBezTo>
                <a:cubicBezTo>
                  <a:pt x="137" y="308"/>
                  <a:pt x="132" y="310"/>
                  <a:pt x="127" y="310"/>
                </a:cubicBezTo>
                <a:cubicBezTo>
                  <a:pt x="99" y="310"/>
                  <a:pt x="99" y="310"/>
                  <a:pt x="99" y="310"/>
                </a:cubicBezTo>
                <a:cubicBezTo>
                  <a:pt x="93" y="310"/>
                  <a:pt x="89" y="308"/>
                  <a:pt x="85" y="304"/>
                </a:cubicBezTo>
                <a:cubicBezTo>
                  <a:pt x="81" y="301"/>
                  <a:pt x="79" y="296"/>
                  <a:pt x="79" y="291"/>
                </a:cubicBezTo>
                <a:cubicBezTo>
                  <a:pt x="79" y="243"/>
                  <a:pt x="79" y="243"/>
                  <a:pt x="79" y="243"/>
                </a:cubicBezTo>
                <a:cubicBezTo>
                  <a:pt x="45" y="243"/>
                  <a:pt x="45" y="243"/>
                  <a:pt x="45" y="243"/>
                </a:cubicBezTo>
                <a:cubicBezTo>
                  <a:pt x="42" y="243"/>
                  <a:pt x="40" y="242"/>
                  <a:pt x="37" y="239"/>
                </a:cubicBezTo>
                <a:cubicBezTo>
                  <a:pt x="35" y="237"/>
                  <a:pt x="34" y="234"/>
                  <a:pt x="34" y="231"/>
                </a:cubicBezTo>
                <a:cubicBezTo>
                  <a:pt x="34" y="229"/>
                  <a:pt x="35" y="227"/>
                  <a:pt x="36" y="226"/>
                </a:cubicBezTo>
                <a:cubicBezTo>
                  <a:pt x="79" y="153"/>
                  <a:pt x="79" y="153"/>
                  <a:pt x="79" y="153"/>
                </a:cubicBezTo>
                <a:cubicBezTo>
                  <a:pt x="79" y="130"/>
                  <a:pt x="79" y="130"/>
                  <a:pt x="79" y="130"/>
                </a:cubicBezTo>
                <a:cubicBezTo>
                  <a:pt x="71" y="130"/>
                  <a:pt x="71" y="130"/>
                  <a:pt x="71" y="130"/>
                </a:cubicBezTo>
                <a:cubicBezTo>
                  <a:pt x="31" y="190"/>
                  <a:pt x="31" y="190"/>
                  <a:pt x="31" y="190"/>
                </a:cubicBezTo>
                <a:cubicBezTo>
                  <a:pt x="28" y="195"/>
                  <a:pt x="23" y="198"/>
                  <a:pt x="17" y="198"/>
                </a:cubicBezTo>
                <a:cubicBezTo>
                  <a:pt x="12" y="198"/>
                  <a:pt x="8" y="196"/>
                  <a:pt x="5" y="193"/>
                </a:cubicBezTo>
                <a:cubicBezTo>
                  <a:pt x="2" y="189"/>
                  <a:pt x="0" y="185"/>
                  <a:pt x="0" y="181"/>
                </a:cubicBezTo>
                <a:cubicBezTo>
                  <a:pt x="0" y="177"/>
                  <a:pt x="1" y="174"/>
                  <a:pt x="3" y="171"/>
                </a:cubicBezTo>
                <a:cubicBezTo>
                  <a:pt x="48" y="104"/>
                  <a:pt x="48" y="104"/>
                  <a:pt x="48" y="104"/>
                </a:cubicBezTo>
                <a:cubicBezTo>
                  <a:pt x="57" y="91"/>
                  <a:pt x="67" y="85"/>
                  <a:pt x="79" y="85"/>
                </a:cubicBezTo>
                <a:cubicBezTo>
                  <a:pt x="147" y="85"/>
                  <a:pt x="147" y="85"/>
                  <a:pt x="147" y="85"/>
                </a:cubicBezTo>
                <a:cubicBezTo>
                  <a:pt x="159" y="85"/>
                  <a:pt x="169" y="91"/>
                  <a:pt x="178" y="104"/>
                </a:cubicBezTo>
                <a:cubicBezTo>
                  <a:pt x="223" y="171"/>
                  <a:pt x="223" y="171"/>
                  <a:pt x="223" y="171"/>
                </a:cubicBezTo>
                <a:cubicBezTo>
                  <a:pt x="225" y="174"/>
                  <a:pt x="226" y="177"/>
                  <a:pt x="226" y="181"/>
                </a:cubicBezTo>
                <a:close/>
                <a:moveTo>
                  <a:pt x="152" y="40"/>
                </a:moveTo>
                <a:cubicBezTo>
                  <a:pt x="152" y="51"/>
                  <a:pt x="148" y="60"/>
                  <a:pt x="141" y="68"/>
                </a:cubicBezTo>
                <a:cubicBezTo>
                  <a:pt x="133" y="75"/>
                  <a:pt x="124" y="79"/>
                  <a:pt x="113" y="79"/>
                </a:cubicBezTo>
                <a:cubicBezTo>
                  <a:pt x="102" y="79"/>
                  <a:pt x="93" y="75"/>
                  <a:pt x="85" y="68"/>
                </a:cubicBezTo>
                <a:cubicBezTo>
                  <a:pt x="77" y="60"/>
                  <a:pt x="73" y="51"/>
                  <a:pt x="73" y="40"/>
                </a:cubicBezTo>
                <a:cubicBezTo>
                  <a:pt x="73" y="29"/>
                  <a:pt x="77" y="20"/>
                  <a:pt x="85" y="12"/>
                </a:cubicBezTo>
                <a:cubicBezTo>
                  <a:pt x="93" y="4"/>
                  <a:pt x="102" y="0"/>
                  <a:pt x="113" y="0"/>
                </a:cubicBezTo>
                <a:cubicBezTo>
                  <a:pt x="124" y="0"/>
                  <a:pt x="133" y="4"/>
                  <a:pt x="141" y="12"/>
                </a:cubicBezTo>
                <a:cubicBezTo>
                  <a:pt x="148" y="20"/>
                  <a:pt x="152" y="29"/>
                  <a:pt x="152"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solidFill>
                <a:schemeClr val="bg1"/>
              </a:solidFill>
            </a:endParaRPr>
          </a:p>
        </p:txBody>
      </p:sp>
      <p:sp>
        <p:nvSpPr>
          <p:cNvPr id="25" name="TextBox 41">
            <a:extLst>
              <a:ext uri="{FF2B5EF4-FFF2-40B4-BE49-F238E27FC236}">
                <a16:creationId xmlns:a16="http://schemas.microsoft.com/office/drawing/2014/main" id="{71153EC4-7626-6D06-EAE0-A1A68FB96366}"/>
              </a:ext>
            </a:extLst>
          </p:cNvPr>
          <p:cNvSpPr txBox="1"/>
          <p:nvPr/>
        </p:nvSpPr>
        <p:spPr>
          <a:xfrm>
            <a:off x="2411404" y="2478665"/>
            <a:ext cx="1519380" cy="738664"/>
          </a:xfrm>
          <a:prstGeom prst="rect">
            <a:avLst/>
          </a:prstGeom>
          <a:noFill/>
        </p:spPr>
        <p:txBody>
          <a:bodyPr wrap="square" rtlCol="0" anchor="b" anchorCtr="0">
            <a:spAutoFit/>
          </a:bodyPr>
          <a:lstStyle/>
          <a:p>
            <a:pPr algn="ctr"/>
            <a:r>
              <a:rPr lang="en-US" sz="1400" b="1" dirty="0" err="1">
                <a:solidFill>
                  <a:schemeClr val="bg1"/>
                </a:solidFill>
                <a:latin typeface="Poppins" pitchFamily="2" charset="77"/>
                <a:ea typeface="League Spartan" charset="0"/>
                <a:cs typeface="Poppins" pitchFamily="2" charset="77"/>
              </a:rPr>
              <a:t>Ingreso</a:t>
            </a:r>
            <a:r>
              <a:rPr lang="en-US" sz="1400" b="1" dirty="0">
                <a:solidFill>
                  <a:schemeClr val="bg1"/>
                </a:solidFill>
                <a:latin typeface="Poppins" pitchFamily="2" charset="77"/>
                <a:ea typeface="League Spartan" charset="0"/>
                <a:cs typeface="Poppins" pitchFamily="2" charset="77"/>
              </a:rPr>
              <a:t> al </a:t>
            </a:r>
            <a:r>
              <a:rPr lang="en-US" sz="1400" b="1" dirty="0" err="1">
                <a:solidFill>
                  <a:schemeClr val="bg1"/>
                </a:solidFill>
                <a:latin typeface="Poppins" pitchFamily="2" charset="77"/>
                <a:ea typeface="League Spartan" charset="0"/>
                <a:cs typeface="Poppins" pitchFamily="2" charset="77"/>
              </a:rPr>
              <a:t>centro</a:t>
            </a:r>
            <a:r>
              <a:rPr lang="en-US" sz="1400" b="1" dirty="0">
                <a:solidFill>
                  <a:schemeClr val="bg1"/>
                </a:solidFill>
                <a:latin typeface="Poppins" pitchFamily="2" charset="77"/>
                <a:ea typeface="League Spartan" charset="0"/>
                <a:cs typeface="Poppins" pitchFamily="2" charset="77"/>
              </a:rPr>
              <a:t> de </a:t>
            </a:r>
            <a:r>
              <a:rPr lang="en-US" sz="1400" b="1" dirty="0" err="1">
                <a:solidFill>
                  <a:schemeClr val="bg1"/>
                </a:solidFill>
                <a:latin typeface="Poppins" pitchFamily="2" charset="77"/>
                <a:ea typeface="League Spartan" charset="0"/>
                <a:cs typeface="Poppins" pitchFamily="2" charset="77"/>
              </a:rPr>
              <a:t>atención</a:t>
            </a:r>
            <a:endParaRPr lang="en-US" sz="1400" b="1" dirty="0">
              <a:solidFill>
                <a:schemeClr val="bg1"/>
              </a:solidFill>
              <a:latin typeface="Poppins" pitchFamily="2" charset="77"/>
              <a:ea typeface="League Spartan" charset="0"/>
              <a:cs typeface="Poppins" pitchFamily="2" charset="77"/>
            </a:endParaRPr>
          </a:p>
        </p:txBody>
      </p:sp>
      <p:sp>
        <p:nvSpPr>
          <p:cNvPr id="26" name="Freeform 22">
            <a:extLst>
              <a:ext uri="{FF2B5EF4-FFF2-40B4-BE49-F238E27FC236}">
                <a16:creationId xmlns:a16="http://schemas.microsoft.com/office/drawing/2014/main" id="{F5E7B74F-7C2A-7B21-8ECF-B0AADDF2AE96}"/>
              </a:ext>
            </a:extLst>
          </p:cNvPr>
          <p:cNvSpPr>
            <a:spLocks noChangeArrowheads="1"/>
          </p:cNvSpPr>
          <p:nvPr/>
        </p:nvSpPr>
        <p:spPr bwMode="auto">
          <a:xfrm>
            <a:off x="10210655" y="2136384"/>
            <a:ext cx="1714009" cy="857005"/>
          </a:xfrm>
          <a:custGeom>
            <a:avLst/>
            <a:gdLst>
              <a:gd name="T0" fmla="*/ 2649 w 2753"/>
              <a:gd name="T1" fmla="*/ 1376 h 1377"/>
              <a:gd name="T2" fmla="*/ 2649 w 2753"/>
              <a:gd name="T3" fmla="*/ 1376 h 1377"/>
              <a:gd name="T4" fmla="*/ 2748 w 2753"/>
              <a:gd name="T5" fmla="*/ 1273 h 1377"/>
              <a:gd name="T6" fmla="*/ 2748 w 2753"/>
              <a:gd name="T7" fmla="*/ 1273 h 1377"/>
              <a:gd name="T8" fmla="*/ 2349 w 2753"/>
              <a:gd name="T9" fmla="*/ 403 h 1377"/>
              <a:gd name="T10" fmla="*/ 2349 w 2753"/>
              <a:gd name="T11" fmla="*/ 403 h 1377"/>
              <a:gd name="T12" fmla="*/ 1376 w 2753"/>
              <a:gd name="T13" fmla="*/ 0 h 1377"/>
              <a:gd name="T14" fmla="*/ 1376 w 2753"/>
              <a:gd name="T15" fmla="*/ 0 h 1377"/>
              <a:gd name="T16" fmla="*/ 403 w 2753"/>
              <a:gd name="T17" fmla="*/ 403 h 1377"/>
              <a:gd name="T18" fmla="*/ 403 w 2753"/>
              <a:gd name="T19" fmla="*/ 403 h 1377"/>
              <a:gd name="T20" fmla="*/ 4 w 2753"/>
              <a:gd name="T21" fmla="*/ 1273 h 1377"/>
              <a:gd name="T22" fmla="*/ 4 w 2753"/>
              <a:gd name="T23" fmla="*/ 1273 h 1377"/>
              <a:gd name="T24" fmla="*/ 103 w 2753"/>
              <a:gd name="T25" fmla="*/ 1376 h 1377"/>
              <a:gd name="T26" fmla="*/ 103 w 2753"/>
              <a:gd name="T27" fmla="*/ 1376 h 1377"/>
              <a:gd name="T28" fmla="*/ 211 w 2753"/>
              <a:gd name="T29" fmla="*/ 1273 h 1377"/>
              <a:gd name="T30" fmla="*/ 211 w 2753"/>
              <a:gd name="T31" fmla="*/ 1273 h 1377"/>
              <a:gd name="T32" fmla="*/ 549 w 2753"/>
              <a:gd name="T33" fmla="*/ 549 h 1377"/>
              <a:gd name="T34" fmla="*/ 549 w 2753"/>
              <a:gd name="T35" fmla="*/ 549 h 1377"/>
              <a:gd name="T36" fmla="*/ 1376 w 2753"/>
              <a:gd name="T37" fmla="*/ 207 h 1377"/>
              <a:gd name="T38" fmla="*/ 1376 w 2753"/>
              <a:gd name="T39" fmla="*/ 207 h 1377"/>
              <a:gd name="T40" fmla="*/ 2203 w 2753"/>
              <a:gd name="T41" fmla="*/ 549 h 1377"/>
              <a:gd name="T42" fmla="*/ 2203 w 2753"/>
              <a:gd name="T43" fmla="*/ 549 h 1377"/>
              <a:gd name="T44" fmla="*/ 2541 w 2753"/>
              <a:gd name="T45" fmla="*/ 1273 h 1377"/>
              <a:gd name="T46" fmla="*/ 2541 w 2753"/>
              <a:gd name="T47" fmla="*/ 1273 h 1377"/>
              <a:gd name="T48" fmla="*/ 2649 w 2753"/>
              <a:gd name="T49" fmla="*/ 137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3" h="1377">
                <a:moveTo>
                  <a:pt x="2649" y="1376"/>
                </a:moveTo>
                <a:lnTo>
                  <a:pt x="2649" y="1376"/>
                </a:lnTo>
                <a:cubicBezTo>
                  <a:pt x="2706" y="1376"/>
                  <a:pt x="2752" y="1330"/>
                  <a:pt x="2748" y="1273"/>
                </a:cubicBezTo>
                <a:lnTo>
                  <a:pt x="2748" y="1273"/>
                </a:lnTo>
                <a:cubicBezTo>
                  <a:pt x="2724" y="946"/>
                  <a:pt x="2583" y="637"/>
                  <a:pt x="2349" y="403"/>
                </a:cubicBezTo>
                <a:lnTo>
                  <a:pt x="2349" y="403"/>
                </a:lnTo>
                <a:cubicBezTo>
                  <a:pt x="2091" y="145"/>
                  <a:pt x="1741" y="0"/>
                  <a:pt x="1376" y="0"/>
                </a:cubicBezTo>
                <a:lnTo>
                  <a:pt x="1376" y="0"/>
                </a:lnTo>
                <a:cubicBezTo>
                  <a:pt x="1011" y="0"/>
                  <a:pt x="661" y="145"/>
                  <a:pt x="403" y="403"/>
                </a:cubicBezTo>
                <a:lnTo>
                  <a:pt x="403" y="403"/>
                </a:lnTo>
                <a:cubicBezTo>
                  <a:pt x="169" y="637"/>
                  <a:pt x="29" y="946"/>
                  <a:pt x="4" y="1273"/>
                </a:cubicBezTo>
                <a:lnTo>
                  <a:pt x="4" y="1273"/>
                </a:lnTo>
                <a:cubicBezTo>
                  <a:pt x="0" y="1330"/>
                  <a:pt x="46" y="1376"/>
                  <a:pt x="103" y="1376"/>
                </a:cubicBezTo>
                <a:lnTo>
                  <a:pt x="103" y="1376"/>
                </a:lnTo>
                <a:cubicBezTo>
                  <a:pt x="160" y="1376"/>
                  <a:pt x="206" y="1330"/>
                  <a:pt x="211" y="1273"/>
                </a:cubicBezTo>
                <a:lnTo>
                  <a:pt x="211" y="1273"/>
                </a:lnTo>
                <a:cubicBezTo>
                  <a:pt x="235" y="1001"/>
                  <a:pt x="354" y="744"/>
                  <a:pt x="549" y="549"/>
                </a:cubicBezTo>
                <a:lnTo>
                  <a:pt x="549" y="549"/>
                </a:lnTo>
                <a:cubicBezTo>
                  <a:pt x="769" y="330"/>
                  <a:pt x="1066" y="207"/>
                  <a:pt x="1376" y="207"/>
                </a:cubicBezTo>
                <a:lnTo>
                  <a:pt x="1376" y="207"/>
                </a:lnTo>
                <a:cubicBezTo>
                  <a:pt x="1686" y="207"/>
                  <a:pt x="1984" y="330"/>
                  <a:pt x="2203" y="549"/>
                </a:cubicBezTo>
                <a:lnTo>
                  <a:pt x="2203" y="549"/>
                </a:lnTo>
                <a:cubicBezTo>
                  <a:pt x="2398" y="744"/>
                  <a:pt x="2517" y="1001"/>
                  <a:pt x="2541" y="1273"/>
                </a:cubicBezTo>
                <a:lnTo>
                  <a:pt x="2541" y="1273"/>
                </a:lnTo>
                <a:cubicBezTo>
                  <a:pt x="2546" y="1330"/>
                  <a:pt x="2592" y="1376"/>
                  <a:pt x="2649" y="1376"/>
                </a:cubicBezTo>
              </a:path>
            </a:pathLst>
          </a:custGeom>
          <a:solidFill>
            <a:schemeClr val="accent6">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27" name="TextBox 41">
            <a:extLst>
              <a:ext uri="{FF2B5EF4-FFF2-40B4-BE49-F238E27FC236}">
                <a16:creationId xmlns:a16="http://schemas.microsoft.com/office/drawing/2014/main" id="{DB9A2EF9-B221-19AA-C518-696558E2A1D1}"/>
              </a:ext>
            </a:extLst>
          </p:cNvPr>
          <p:cNvSpPr txBox="1"/>
          <p:nvPr/>
        </p:nvSpPr>
        <p:spPr>
          <a:xfrm>
            <a:off x="4208675" y="2470169"/>
            <a:ext cx="1519380" cy="523220"/>
          </a:xfrm>
          <a:prstGeom prst="rect">
            <a:avLst/>
          </a:prstGeom>
          <a:noFill/>
        </p:spPr>
        <p:txBody>
          <a:bodyPr wrap="square" rtlCol="0" anchor="b" anchorCtr="0">
            <a:spAutoFit/>
          </a:bodyPr>
          <a:lstStyle/>
          <a:p>
            <a:pPr algn="ctr"/>
            <a:r>
              <a:rPr lang="en-US" sz="1400" b="1" dirty="0" err="1">
                <a:solidFill>
                  <a:schemeClr val="bg1"/>
                </a:solidFill>
                <a:latin typeface="Poppins" pitchFamily="2" charset="77"/>
                <a:ea typeface="League Spartan" charset="0"/>
                <a:cs typeface="Poppins" pitchFamily="2" charset="77"/>
              </a:rPr>
              <a:t>Evaluación</a:t>
            </a:r>
            <a:r>
              <a:rPr lang="en-US" sz="1400" b="1" dirty="0">
                <a:solidFill>
                  <a:schemeClr val="bg1"/>
                </a:solidFill>
                <a:latin typeface="Poppins" pitchFamily="2" charset="77"/>
                <a:ea typeface="League Spartan" charset="0"/>
                <a:cs typeface="Poppins" pitchFamily="2" charset="77"/>
              </a:rPr>
              <a:t> y </a:t>
            </a:r>
            <a:r>
              <a:rPr lang="en-US" sz="1400" b="1" dirty="0" err="1">
                <a:solidFill>
                  <a:schemeClr val="bg1"/>
                </a:solidFill>
                <a:latin typeface="Poppins" pitchFamily="2" charset="77"/>
                <a:ea typeface="League Spartan" charset="0"/>
                <a:cs typeface="Poppins" pitchFamily="2" charset="77"/>
              </a:rPr>
              <a:t>planificación</a:t>
            </a:r>
            <a:endParaRPr lang="en-US" sz="1400" b="1" dirty="0">
              <a:solidFill>
                <a:schemeClr val="bg1"/>
              </a:solidFill>
              <a:latin typeface="Poppins" pitchFamily="2" charset="77"/>
              <a:ea typeface="League Spartan" charset="0"/>
              <a:cs typeface="Poppins" pitchFamily="2" charset="77"/>
            </a:endParaRPr>
          </a:p>
        </p:txBody>
      </p:sp>
      <p:sp>
        <p:nvSpPr>
          <p:cNvPr id="28" name="TextBox 41">
            <a:extLst>
              <a:ext uri="{FF2B5EF4-FFF2-40B4-BE49-F238E27FC236}">
                <a16:creationId xmlns:a16="http://schemas.microsoft.com/office/drawing/2014/main" id="{ADD0107E-EF95-5910-0CE8-2D0002B83E0B}"/>
              </a:ext>
            </a:extLst>
          </p:cNvPr>
          <p:cNvSpPr txBox="1"/>
          <p:nvPr/>
        </p:nvSpPr>
        <p:spPr>
          <a:xfrm>
            <a:off x="6320506" y="2482607"/>
            <a:ext cx="1519380" cy="523220"/>
          </a:xfrm>
          <a:prstGeom prst="rect">
            <a:avLst/>
          </a:prstGeom>
          <a:noFill/>
        </p:spPr>
        <p:txBody>
          <a:bodyPr wrap="square" rtlCol="0" anchor="b" anchorCtr="0">
            <a:spAutoFit/>
          </a:bodyPr>
          <a:lstStyle/>
          <a:p>
            <a:pPr algn="ctr"/>
            <a:r>
              <a:rPr lang="en-US" sz="1400" b="1" dirty="0" err="1">
                <a:solidFill>
                  <a:schemeClr val="bg1"/>
                </a:solidFill>
                <a:latin typeface="Poppins" pitchFamily="2" charset="77"/>
                <a:ea typeface="League Spartan" charset="0"/>
                <a:cs typeface="Poppins" pitchFamily="2" charset="77"/>
              </a:rPr>
              <a:t>Ejecución</a:t>
            </a:r>
            <a:r>
              <a:rPr lang="en-US" sz="1400" b="1" dirty="0">
                <a:solidFill>
                  <a:schemeClr val="bg1"/>
                </a:solidFill>
                <a:latin typeface="Poppins" pitchFamily="2" charset="77"/>
                <a:ea typeface="League Spartan" charset="0"/>
                <a:cs typeface="Poppins" pitchFamily="2" charset="77"/>
              </a:rPr>
              <a:t> del plan</a:t>
            </a:r>
          </a:p>
        </p:txBody>
      </p:sp>
      <p:sp>
        <p:nvSpPr>
          <p:cNvPr id="29" name="TextBox 41">
            <a:extLst>
              <a:ext uri="{FF2B5EF4-FFF2-40B4-BE49-F238E27FC236}">
                <a16:creationId xmlns:a16="http://schemas.microsoft.com/office/drawing/2014/main" id="{1233C01F-0B52-6969-9BDF-8F063655BC0E}"/>
              </a:ext>
            </a:extLst>
          </p:cNvPr>
          <p:cNvSpPr txBox="1"/>
          <p:nvPr/>
        </p:nvSpPr>
        <p:spPr>
          <a:xfrm>
            <a:off x="8423004" y="2299105"/>
            <a:ext cx="1519380" cy="523220"/>
          </a:xfrm>
          <a:prstGeom prst="rect">
            <a:avLst/>
          </a:prstGeom>
          <a:noFill/>
        </p:spPr>
        <p:txBody>
          <a:bodyPr wrap="square" rtlCol="0" anchor="b" anchorCtr="0">
            <a:spAutoFit/>
          </a:bodyPr>
          <a:lstStyle/>
          <a:p>
            <a:pPr algn="ctr"/>
            <a:r>
              <a:rPr lang="en-US" sz="1400" b="1" dirty="0" err="1">
                <a:solidFill>
                  <a:schemeClr val="bg1"/>
                </a:solidFill>
                <a:latin typeface="Poppins" pitchFamily="2" charset="77"/>
                <a:ea typeface="League Spartan" charset="0"/>
                <a:cs typeface="Poppins" pitchFamily="2" charset="77"/>
              </a:rPr>
              <a:t>Preparación</a:t>
            </a:r>
            <a:r>
              <a:rPr lang="en-US" sz="1400" b="1" dirty="0">
                <a:solidFill>
                  <a:schemeClr val="bg1"/>
                </a:solidFill>
                <a:latin typeface="Poppins" pitchFamily="2" charset="77"/>
                <a:ea typeface="League Spartan" charset="0"/>
                <a:cs typeface="Poppins" pitchFamily="2" charset="77"/>
              </a:rPr>
              <a:t> para </a:t>
            </a:r>
            <a:r>
              <a:rPr lang="en-US" sz="1400" b="1" dirty="0" err="1">
                <a:solidFill>
                  <a:schemeClr val="bg1"/>
                </a:solidFill>
                <a:latin typeface="Poppins" pitchFamily="2" charset="77"/>
                <a:ea typeface="League Spartan" charset="0"/>
                <a:cs typeface="Poppins" pitchFamily="2" charset="77"/>
              </a:rPr>
              <a:t>el</a:t>
            </a:r>
            <a:r>
              <a:rPr lang="en-US" sz="1400" b="1" dirty="0">
                <a:solidFill>
                  <a:schemeClr val="bg1"/>
                </a:solidFill>
                <a:latin typeface="Poppins" pitchFamily="2" charset="77"/>
                <a:ea typeface="League Spartan" charset="0"/>
                <a:cs typeface="Poppins" pitchFamily="2" charset="77"/>
              </a:rPr>
              <a:t> </a:t>
            </a:r>
            <a:r>
              <a:rPr lang="en-US" sz="1400" b="1" dirty="0" err="1">
                <a:solidFill>
                  <a:schemeClr val="bg1"/>
                </a:solidFill>
                <a:latin typeface="Poppins" pitchFamily="2" charset="77"/>
                <a:ea typeface="League Spartan" charset="0"/>
                <a:cs typeface="Poppins" pitchFamily="2" charset="77"/>
              </a:rPr>
              <a:t>egreso</a:t>
            </a:r>
            <a:endParaRPr lang="en-US" sz="1400" b="1" dirty="0">
              <a:solidFill>
                <a:schemeClr val="bg1"/>
              </a:solidFill>
              <a:latin typeface="Poppins" pitchFamily="2" charset="77"/>
              <a:ea typeface="League Spartan" charset="0"/>
              <a:cs typeface="Poppins" pitchFamily="2" charset="77"/>
            </a:endParaRPr>
          </a:p>
        </p:txBody>
      </p:sp>
      <p:sp>
        <p:nvSpPr>
          <p:cNvPr id="30" name="TextBox 41">
            <a:extLst>
              <a:ext uri="{FF2B5EF4-FFF2-40B4-BE49-F238E27FC236}">
                <a16:creationId xmlns:a16="http://schemas.microsoft.com/office/drawing/2014/main" id="{9AE352E0-1BBF-B088-4961-6435DEC65A62}"/>
              </a:ext>
            </a:extLst>
          </p:cNvPr>
          <p:cNvSpPr txBox="1"/>
          <p:nvPr/>
        </p:nvSpPr>
        <p:spPr>
          <a:xfrm>
            <a:off x="10310899" y="2348867"/>
            <a:ext cx="1519380" cy="523220"/>
          </a:xfrm>
          <a:prstGeom prst="rect">
            <a:avLst/>
          </a:prstGeom>
          <a:noFill/>
        </p:spPr>
        <p:txBody>
          <a:bodyPr wrap="square" rtlCol="0" anchor="b" anchorCtr="0">
            <a:spAutoFit/>
          </a:bodyPr>
          <a:lstStyle/>
          <a:p>
            <a:pPr algn="ctr"/>
            <a:r>
              <a:rPr lang="en-US" sz="1400" b="1" dirty="0" err="1">
                <a:solidFill>
                  <a:schemeClr val="bg1"/>
                </a:solidFill>
                <a:latin typeface="Poppins" pitchFamily="2" charset="77"/>
                <a:ea typeface="League Spartan" charset="0"/>
                <a:cs typeface="Poppins" pitchFamily="2" charset="77"/>
              </a:rPr>
              <a:t>Acom</a:t>
            </a:r>
            <a:r>
              <a:rPr lang="en-US" sz="1400" b="1" dirty="0">
                <a:solidFill>
                  <a:schemeClr val="bg1"/>
                </a:solidFill>
                <a:latin typeface="Poppins" pitchFamily="2" charset="77"/>
                <a:ea typeface="League Spartan" charset="0"/>
                <a:cs typeface="Poppins" pitchFamily="2" charset="77"/>
              </a:rPr>
              <a:t>. Post </a:t>
            </a:r>
            <a:r>
              <a:rPr lang="en-US" sz="1400" b="1" dirty="0" err="1">
                <a:solidFill>
                  <a:schemeClr val="bg1"/>
                </a:solidFill>
                <a:latin typeface="Poppins" pitchFamily="2" charset="77"/>
                <a:ea typeface="League Spartan" charset="0"/>
                <a:cs typeface="Poppins" pitchFamily="2" charset="77"/>
              </a:rPr>
              <a:t>sanción</a:t>
            </a:r>
            <a:endParaRPr lang="en-US" sz="1400" b="1" dirty="0">
              <a:solidFill>
                <a:schemeClr val="bg1"/>
              </a:solidFill>
              <a:latin typeface="Poppins" pitchFamily="2" charset="77"/>
              <a:ea typeface="League Spartan" charset="0"/>
              <a:cs typeface="Poppins" pitchFamily="2" charset="77"/>
            </a:endParaRPr>
          </a:p>
        </p:txBody>
      </p:sp>
      <p:sp>
        <p:nvSpPr>
          <p:cNvPr id="36" name="CuadroTexto 35">
            <a:extLst>
              <a:ext uri="{FF2B5EF4-FFF2-40B4-BE49-F238E27FC236}">
                <a16:creationId xmlns:a16="http://schemas.microsoft.com/office/drawing/2014/main" id="{31458F8C-7B88-D3CE-22BA-31159067439C}"/>
              </a:ext>
            </a:extLst>
          </p:cNvPr>
          <p:cNvSpPr txBox="1"/>
          <p:nvPr/>
        </p:nvSpPr>
        <p:spPr>
          <a:xfrm>
            <a:off x="520176" y="337687"/>
            <a:ext cx="11475882" cy="769441"/>
          </a:xfrm>
          <a:prstGeom prst="rect">
            <a:avLst/>
          </a:prstGeom>
          <a:noFill/>
        </p:spPr>
        <p:txBody>
          <a:bodyPr wrap="square" rtlCol="0">
            <a:spAutoFit/>
          </a:bodyPr>
          <a:lstStyle/>
          <a:p>
            <a:r>
              <a:rPr kumimoji="0" lang="es-MX" sz="4400" i="0" u="none" strike="noStrike" kern="1200" cap="none" spc="0" normalizeH="0" baseline="0" noProof="0" dirty="0">
                <a:ln>
                  <a:noFill/>
                </a:ln>
                <a:solidFill>
                  <a:prstClr val="white"/>
                </a:solidFill>
                <a:effectLst/>
                <a:uLnTx/>
                <a:uFillTx/>
                <a:latin typeface="+mj-lt"/>
              </a:rPr>
              <a:t>Estructura : etapas comunes medidas y sanciones</a:t>
            </a:r>
            <a:endParaRPr kumimoji="0" lang="es-CL" sz="4400" i="0" u="none" strike="noStrike" kern="1200" cap="none" spc="0" normalizeH="0" baseline="0" noProof="0" dirty="0">
              <a:ln>
                <a:noFill/>
              </a:ln>
              <a:solidFill>
                <a:prstClr val="white"/>
              </a:solidFill>
              <a:effectLst/>
              <a:uLnTx/>
              <a:uFillTx/>
              <a:latin typeface="+mj-lt"/>
            </a:endParaRPr>
          </a:p>
        </p:txBody>
      </p:sp>
      <p:sp>
        <p:nvSpPr>
          <p:cNvPr id="37" name="Freeform 28">
            <a:extLst>
              <a:ext uri="{FF2B5EF4-FFF2-40B4-BE49-F238E27FC236}">
                <a16:creationId xmlns:a16="http://schemas.microsoft.com/office/drawing/2014/main" id="{A6523E48-F913-BFDA-FCF7-ECE142AFC9B6}"/>
              </a:ext>
            </a:extLst>
          </p:cNvPr>
          <p:cNvSpPr>
            <a:spLocks noEditPoints="1"/>
          </p:cNvSpPr>
          <p:nvPr/>
        </p:nvSpPr>
        <p:spPr bwMode="auto">
          <a:xfrm>
            <a:off x="529340" y="1814103"/>
            <a:ext cx="342389" cy="574371"/>
          </a:xfrm>
          <a:custGeom>
            <a:avLst/>
            <a:gdLst>
              <a:gd name="T0" fmla="*/ 188 w 188"/>
              <a:gd name="T1" fmla="*/ 123 h 323"/>
              <a:gd name="T2" fmla="*/ 188 w 188"/>
              <a:gd name="T3" fmla="*/ 200 h 323"/>
              <a:gd name="T4" fmla="*/ 183 w 188"/>
              <a:gd name="T5" fmla="*/ 212 h 323"/>
              <a:gd name="T6" fmla="*/ 170 w 188"/>
              <a:gd name="T7" fmla="*/ 217 h 323"/>
              <a:gd name="T8" fmla="*/ 158 w 188"/>
              <a:gd name="T9" fmla="*/ 212 h 323"/>
              <a:gd name="T10" fmla="*/ 152 w 188"/>
              <a:gd name="T11" fmla="*/ 200 h 323"/>
              <a:gd name="T12" fmla="*/ 152 w 188"/>
              <a:gd name="T13" fmla="*/ 135 h 323"/>
              <a:gd name="T14" fmla="*/ 141 w 188"/>
              <a:gd name="T15" fmla="*/ 135 h 323"/>
              <a:gd name="T16" fmla="*/ 141 w 188"/>
              <a:gd name="T17" fmla="*/ 303 h 323"/>
              <a:gd name="T18" fmla="*/ 135 w 188"/>
              <a:gd name="T19" fmla="*/ 317 h 323"/>
              <a:gd name="T20" fmla="*/ 120 w 188"/>
              <a:gd name="T21" fmla="*/ 323 h 323"/>
              <a:gd name="T22" fmla="*/ 106 w 188"/>
              <a:gd name="T23" fmla="*/ 317 h 323"/>
              <a:gd name="T24" fmla="*/ 100 w 188"/>
              <a:gd name="T25" fmla="*/ 303 h 323"/>
              <a:gd name="T26" fmla="*/ 100 w 188"/>
              <a:gd name="T27" fmla="*/ 217 h 323"/>
              <a:gd name="T28" fmla="*/ 88 w 188"/>
              <a:gd name="T29" fmla="*/ 217 h 323"/>
              <a:gd name="T30" fmla="*/ 88 w 188"/>
              <a:gd name="T31" fmla="*/ 303 h 323"/>
              <a:gd name="T32" fmla="*/ 82 w 188"/>
              <a:gd name="T33" fmla="*/ 317 h 323"/>
              <a:gd name="T34" fmla="*/ 67 w 188"/>
              <a:gd name="T35" fmla="*/ 323 h 323"/>
              <a:gd name="T36" fmla="*/ 53 w 188"/>
              <a:gd name="T37" fmla="*/ 317 h 323"/>
              <a:gd name="T38" fmla="*/ 47 w 188"/>
              <a:gd name="T39" fmla="*/ 303 h 323"/>
              <a:gd name="T40" fmla="*/ 47 w 188"/>
              <a:gd name="T41" fmla="*/ 135 h 323"/>
              <a:gd name="T42" fmla="*/ 35 w 188"/>
              <a:gd name="T43" fmla="*/ 135 h 323"/>
              <a:gd name="T44" fmla="*/ 35 w 188"/>
              <a:gd name="T45" fmla="*/ 200 h 323"/>
              <a:gd name="T46" fmla="*/ 30 w 188"/>
              <a:gd name="T47" fmla="*/ 212 h 323"/>
              <a:gd name="T48" fmla="*/ 17 w 188"/>
              <a:gd name="T49" fmla="*/ 217 h 323"/>
              <a:gd name="T50" fmla="*/ 5 w 188"/>
              <a:gd name="T51" fmla="*/ 212 h 323"/>
              <a:gd name="T52" fmla="*/ 0 w 188"/>
              <a:gd name="T53" fmla="*/ 200 h 323"/>
              <a:gd name="T54" fmla="*/ 0 w 188"/>
              <a:gd name="T55" fmla="*/ 123 h 323"/>
              <a:gd name="T56" fmla="*/ 10 w 188"/>
              <a:gd name="T57" fmla="*/ 98 h 323"/>
              <a:gd name="T58" fmla="*/ 35 w 188"/>
              <a:gd name="T59" fmla="*/ 88 h 323"/>
              <a:gd name="T60" fmla="*/ 152 w 188"/>
              <a:gd name="T61" fmla="*/ 88 h 323"/>
              <a:gd name="T62" fmla="*/ 177 w 188"/>
              <a:gd name="T63" fmla="*/ 98 h 323"/>
              <a:gd name="T64" fmla="*/ 188 w 188"/>
              <a:gd name="T65" fmla="*/ 123 h 323"/>
              <a:gd name="T66" fmla="*/ 135 w 188"/>
              <a:gd name="T67" fmla="*/ 41 h 323"/>
              <a:gd name="T68" fmla="*/ 123 w 188"/>
              <a:gd name="T69" fmla="*/ 70 h 323"/>
              <a:gd name="T70" fmla="*/ 94 w 188"/>
              <a:gd name="T71" fmla="*/ 82 h 323"/>
              <a:gd name="T72" fmla="*/ 65 w 188"/>
              <a:gd name="T73" fmla="*/ 70 h 323"/>
              <a:gd name="T74" fmla="*/ 53 w 188"/>
              <a:gd name="T75" fmla="*/ 41 h 323"/>
              <a:gd name="T76" fmla="*/ 65 w 188"/>
              <a:gd name="T77" fmla="*/ 12 h 323"/>
              <a:gd name="T78" fmla="*/ 94 w 188"/>
              <a:gd name="T79" fmla="*/ 0 h 323"/>
              <a:gd name="T80" fmla="*/ 123 w 188"/>
              <a:gd name="T81" fmla="*/ 12 h 323"/>
              <a:gd name="T82" fmla="*/ 135 w 188"/>
              <a:gd name="T8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323">
                <a:moveTo>
                  <a:pt x="188" y="123"/>
                </a:moveTo>
                <a:cubicBezTo>
                  <a:pt x="188" y="200"/>
                  <a:pt x="188" y="200"/>
                  <a:pt x="188" y="200"/>
                </a:cubicBezTo>
                <a:cubicBezTo>
                  <a:pt x="188" y="205"/>
                  <a:pt x="186" y="209"/>
                  <a:pt x="183" y="212"/>
                </a:cubicBezTo>
                <a:cubicBezTo>
                  <a:pt x="179" y="216"/>
                  <a:pt x="175" y="217"/>
                  <a:pt x="170" y="217"/>
                </a:cubicBezTo>
                <a:cubicBezTo>
                  <a:pt x="165" y="217"/>
                  <a:pt x="161" y="216"/>
                  <a:pt x="158" y="212"/>
                </a:cubicBezTo>
                <a:cubicBezTo>
                  <a:pt x="154" y="209"/>
                  <a:pt x="152" y="205"/>
                  <a:pt x="152" y="200"/>
                </a:cubicBezTo>
                <a:cubicBezTo>
                  <a:pt x="152" y="135"/>
                  <a:pt x="152" y="135"/>
                  <a:pt x="152" y="135"/>
                </a:cubicBezTo>
                <a:cubicBezTo>
                  <a:pt x="141" y="135"/>
                  <a:pt x="141" y="135"/>
                  <a:pt x="141" y="135"/>
                </a:cubicBezTo>
                <a:cubicBezTo>
                  <a:pt x="141" y="303"/>
                  <a:pt x="141" y="303"/>
                  <a:pt x="141" y="303"/>
                </a:cubicBezTo>
                <a:cubicBezTo>
                  <a:pt x="141" y="308"/>
                  <a:pt x="139" y="313"/>
                  <a:pt x="135" y="317"/>
                </a:cubicBezTo>
                <a:cubicBezTo>
                  <a:pt x="131" y="321"/>
                  <a:pt x="126" y="323"/>
                  <a:pt x="120" y="323"/>
                </a:cubicBezTo>
                <a:cubicBezTo>
                  <a:pt x="115" y="323"/>
                  <a:pt x="110" y="321"/>
                  <a:pt x="106" y="317"/>
                </a:cubicBezTo>
                <a:cubicBezTo>
                  <a:pt x="102" y="313"/>
                  <a:pt x="100" y="308"/>
                  <a:pt x="100" y="303"/>
                </a:cubicBezTo>
                <a:cubicBezTo>
                  <a:pt x="100" y="217"/>
                  <a:pt x="100" y="217"/>
                  <a:pt x="100" y="217"/>
                </a:cubicBezTo>
                <a:cubicBezTo>
                  <a:pt x="88" y="217"/>
                  <a:pt x="88" y="217"/>
                  <a:pt x="88" y="217"/>
                </a:cubicBezTo>
                <a:cubicBezTo>
                  <a:pt x="88" y="303"/>
                  <a:pt x="88" y="303"/>
                  <a:pt x="88" y="303"/>
                </a:cubicBezTo>
                <a:cubicBezTo>
                  <a:pt x="88" y="308"/>
                  <a:pt x="86" y="313"/>
                  <a:pt x="82" y="317"/>
                </a:cubicBezTo>
                <a:cubicBezTo>
                  <a:pt x="78" y="321"/>
                  <a:pt x="73" y="323"/>
                  <a:pt x="67" y="323"/>
                </a:cubicBezTo>
                <a:cubicBezTo>
                  <a:pt x="62" y="323"/>
                  <a:pt x="57" y="321"/>
                  <a:pt x="53" y="317"/>
                </a:cubicBezTo>
                <a:cubicBezTo>
                  <a:pt x="49" y="313"/>
                  <a:pt x="47" y="308"/>
                  <a:pt x="47" y="303"/>
                </a:cubicBezTo>
                <a:cubicBezTo>
                  <a:pt x="47" y="135"/>
                  <a:pt x="47" y="135"/>
                  <a:pt x="47" y="135"/>
                </a:cubicBezTo>
                <a:cubicBezTo>
                  <a:pt x="35" y="135"/>
                  <a:pt x="35" y="135"/>
                  <a:pt x="35" y="135"/>
                </a:cubicBezTo>
                <a:cubicBezTo>
                  <a:pt x="35" y="200"/>
                  <a:pt x="35" y="200"/>
                  <a:pt x="35" y="200"/>
                </a:cubicBezTo>
                <a:cubicBezTo>
                  <a:pt x="35" y="205"/>
                  <a:pt x="33" y="209"/>
                  <a:pt x="30" y="212"/>
                </a:cubicBezTo>
                <a:cubicBezTo>
                  <a:pt x="26" y="216"/>
                  <a:pt x="22" y="217"/>
                  <a:pt x="17" y="217"/>
                </a:cubicBezTo>
                <a:cubicBezTo>
                  <a:pt x="12" y="217"/>
                  <a:pt x="8" y="216"/>
                  <a:pt x="5" y="212"/>
                </a:cubicBezTo>
                <a:cubicBezTo>
                  <a:pt x="1" y="209"/>
                  <a:pt x="0" y="205"/>
                  <a:pt x="0" y="200"/>
                </a:cubicBezTo>
                <a:cubicBezTo>
                  <a:pt x="0" y="123"/>
                  <a:pt x="0" y="123"/>
                  <a:pt x="0" y="123"/>
                </a:cubicBezTo>
                <a:cubicBezTo>
                  <a:pt x="0" y="114"/>
                  <a:pt x="3" y="105"/>
                  <a:pt x="10" y="98"/>
                </a:cubicBezTo>
                <a:cubicBezTo>
                  <a:pt x="17" y="92"/>
                  <a:pt x="25" y="88"/>
                  <a:pt x="35" y="88"/>
                </a:cubicBezTo>
                <a:cubicBezTo>
                  <a:pt x="152" y="88"/>
                  <a:pt x="152" y="88"/>
                  <a:pt x="152" y="88"/>
                </a:cubicBezTo>
                <a:cubicBezTo>
                  <a:pt x="162" y="88"/>
                  <a:pt x="171" y="92"/>
                  <a:pt x="177" y="98"/>
                </a:cubicBezTo>
                <a:cubicBezTo>
                  <a:pt x="184" y="105"/>
                  <a:pt x="188" y="114"/>
                  <a:pt x="188" y="123"/>
                </a:cubicBezTo>
                <a:close/>
                <a:moveTo>
                  <a:pt x="135" y="41"/>
                </a:moveTo>
                <a:cubicBezTo>
                  <a:pt x="135" y="53"/>
                  <a:pt x="131" y="62"/>
                  <a:pt x="123" y="70"/>
                </a:cubicBezTo>
                <a:cubicBezTo>
                  <a:pt x="115" y="78"/>
                  <a:pt x="105" y="82"/>
                  <a:pt x="94" y="82"/>
                </a:cubicBezTo>
                <a:cubicBezTo>
                  <a:pt x="82" y="82"/>
                  <a:pt x="73" y="78"/>
                  <a:pt x="65" y="70"/>
                </a:cubicBezTo>
                <a:cubicBezTo>
                  <a:pt x="57" y="62"/>
                  <a:pt x="53" y="53"/>
                  <a:pt x="53" y="41"/>
                </a:cubicBezTo>
                <a:cubicBezTo>
                  <a:pt x="53" y="30"/>
                  <a:pt x="57" y="20"/>
                  <a:pt x="65" y="12"/>
                </a:cubicBezTo>
                <a:cubicBezTo>
                  <a:pt x="73" y="4"/>
                  <a:pt x="82" y="0"/>
                  <a:pt x="94" y="0"/>
                </a:cubicBezTo>
                <a:cubicBezTo>
                  <a:pt x="105" y="0"/>
                  <a:pt x="115" y="4"/>
                  <a:pt x="123" y="12"/>
                </a:cubicBezTo>
                <a:cubicBezTo>
                  <a:pt x="131" y="20"/>
                  <a:pt x="135" y="30"/>
                  <a:pt x="135"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38" name="Freeform 438">
            <a:extLst>
              <a:ext uri="{FF2B5EF4-FFF2-40B4-BE49-F238E27FC236}">
                <a16:creationId xmlns:a16="http://schemas.microsoft.com/office/drawing/2014/main" id="{9A7031D0-BAE8-8C8E-CF95-F664BC67D8BE}"/>
              </a:ext>
            </a:extLst>
          </p:cNvPr>
          <p:cNvSpPr>
            <a:spLocks noChangeArrowheads="1"/>
          </p:cNvSpPr>
          <p:nvPr/>
        </p:nvSpPr>
        <p:spPr bwMode="auto">
          <a:xfrm>
            <a:off x="193858" y="3712802"/>
            <a:ext cx="1896200"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1">
              <a:lumMod val="40000"/>
              <a:lumOff val="60000"/>
            </a:schemeClr>
          </a:solidFill>
          <a:ln>
            <a:noFill/>
          </a:ln>
          <a:effectLst/>
        </p:spPr>
        <p:txBody>
          <a:bodyPr wrap="none" anchor="ctr"/>
          <a:lstStyle/>
          <a:p>
            <a:endParaRPr lang="en-US" sz="3265" dirty="0">
              <a:latin typeface="Lato Light" panose="020F0502020204030203" pitchFamily="34" charset="0"/>
            </a:endParaRPr>
          </a:p>
        </p:txBody>
      </p:sp>
      <p:sp>
        <p:nvSpPr>
          <p:cNvPr id="39" name="Freeform 442">
            <a:extLst>
              <a:ext uri="{FF2B5EF4-FFF2-40B4-BE49-F238E27FC236}">
                <a16:creationId xmlns:a16="http://schemas.microsoft.com/office/drawing/2014/main" id="{1566BA59-A7F0-12AF-ACE0-334EC61E5D37}"/>
              </a:ext>
            </a:extLst>
          </p:cNvPr>
          <p:cNvSpPr>
            <a:spLocks noChangeArrowheads="1"/>
          </p:cNvSpPr>
          <p:nvPr/>
        </p:nvSpPr>
        <p:spPr bwMode="auto">
          <a:xfrm>
            <a:off x="2304001" y="3712802"/>
            <a:ext cx="7459124"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2">
              <a:lumMod val="60000"/>
              <a:lumOff val="40000"/>
            </a:schemeClr>
          </a:solidFill>
          <a:ln>
            <a:noFill/>
          </a:ln>
          <a:effectLst/>
        </p:spPr>
        <p:txBody>
          <a:bodyPr wrap="none" anchor="ctr"/>
          <a:lstStyle/>
          <a:p>
            <a:endParaRPr lang="en-US" sz="3265" dirty="0">
              <a:latin typeface="Lato Light" panose="020F0502020204030203" pitchFamily="34" charset="0"/>
            </a:endParaRPr>
          </a:p>
        </p:txBody>
      </p:sp>
      <p:sp>
        <p:nvSpPr>
          <p:cNvPr id="41" name="Freeform 439">
            <a:extLst>
              <a:ext uri="{FF2B5EF4-FFF2-40B4-BE49-F238E27FC236}">
                <a16:creationId xmlns:a16="http://schemas.microsoft.com/office/drawing/2014/main" id="{61809F7C-6179-98A4-2EBD-729EBE612C17}"/>
              </a:ext>
            </a:extLst>
          </p:cNvPr>
          <p:cNvSpPr>
            <a:spLocks noChangeArrowheads="1"/>
          </p:cNvSpPr>
          <p:nvPr/>
        </p:nvSpPr>
        <p:spPr bwMode="auto">
          <a:xfrm>
            <a:off x="1051106" y="3921557"/>
            <a:ext cx="195023"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0" y="315"/>
                  <a:pt x="0" y="244"/>
                  <a:pt x="0" y="157"/>
                </a:cubicBezTo>
                <a:lnTo>
                  <a:pt x="0" y="157"/>
                </a:lnTo>
                <a:cubicBezTo>
                  <a:pt x="0" y="70"/>
                  <a:pt x="70"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49" name="CuadroTexto 48">
            <a:extLst>
              <a:ext uri="{FF2B5EF4-FFF2-40B4-BE49-F238E27FC236}">
                <a16:creationId xmlns:a16="http://schemas.microsoft.com/office/drawing/2014/main" id="{6DFF53C1-BAA2-B6EA-23DB-D70FD48C45A7}"/>
              </a:ext>
            </a:extLst>
          </p:cNvPr>
          <p:cNvSpPr txBox="1"/>
          <p:nvPr/>
        </p:nvSpPr>
        <p:spPr>
          <a:xfrm>
            <a:off x="11653" y="4381445"/>
            <a:ext cx="229234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solidFill>
                  <a:prstClr val="white"/>
                </a:solidFill>
                <a:latin typeface="Fira Sans Extra Condensed Medium"/>
                <a:ea typeface="Fira Sans Extra Condensed Medium"/>
                <a:cs typeface="Fira Sans Extra Condensed Medium"/>
                <a:sym typeface="Fira Sans Extra Condensed Medium"/>
              </a:rPr>
              <a:t>Sede judicial</a:t>
            </a:r>
            <a:endParaRPr kumimoji="0" lang="es-CL" sz="18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cxnSp>
        <p:nvCxnSpPr>
          <p:cNvPr id="6" name="Conector recto 5">
            <a:extLst>
              <a:ext uri="{FF2B5EF4-FFF2-40B4-BE49-F238E27FC236}">
                <a16:creationId xmlns:a16="http://schemas.microsoft.com/office/drawing/2014/main" id="{474E2E59-2406-3430-10DB-F70C9A97CDA9}"/>
              </a:ext>
            </a:extLst>
          </p:cNvPr>
          <p:cNvCxnSpPr>
            <a:stCxn id="31" idx="6"/>
            <a:endCxn id="41" idx="6"/>
          </p:cNvCxnSpPr>
          <p:nvPr/>
        </p:nvCxnSpPr>
        <p:spPr>
          <a:xfrm>
            <a:off x="1143556" y="3420909"/>
            <a:ext cx="4752" cy="500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A4375750-E2EB-7F85-9D02-A6D1F2E10212}"/>
              </a:ext>
            </a:extLst>
          </p:cNvPr>
          <p:cNvSpPr txBox="1"/>
          <p:nvPr/>
        </p:nvSpPr>
        <p:spPr>
          <a:xfrm>
            <a:off x="2742150" y="4385820"/>
            <a:ext cx="6973349" cy="369332"/>
          </a:xfrm>
          <a:prstGeom prst="rect">
            <a:avLst/>
          </a:prstGeom>
          <a:noFill/>
        </p:spPr>
        <p:txBody>
          <a:bodyPr wrap="square">
            <a:spAutoFit/>
          </a:bodyPr>
          <a:lstStyle/>
          <a:p>
            <a:r>
              <a:rPr kumimoji="0" lang="es-MX" sz="1800" b="0" i="0" u="none" strike="noStrike" kern="1200" cap="none" spc="0" normalizeH="0" baseline="0" noProof="0" dirty="0">
                <a:ln>
                  <a:noFill/>
                </a:ln>
                <a:solidFill>
                  <a:schemeClr val="bg1"/>
                </a:solidFill>
                <a:effectLst/>
                <a:uLnTx/>
                <a:uFillTx/>
                <a:latin typeface="Calibri" panose="020F0502020204030204"/>
                <a:ea typeface="+mn-ea"/>
                <a:cs typeface="+mn-cs"/>
              </a:rPr>
              <a:t>Centro de atención en medio libre o en medio privativo de libertad</a:t>
            </a:r>
            <a:endParaRPr lang="es-CL" dirty="0">
              <a:solidFill>
                <a:schemeClr val="bg1"/>
              </a:solidFill>
            </a:endParaRPr>
          </a:p>
        </p:txBody>
      </p:sp>
      <p:sp>
        <p:nvSpPr>
          <p:cNvPr id="53" name="Freeform 438">
            <a:extLst>
              <a:ext uri="{FF2B5EF4-FFF2-40B4-BE49-F238E27FC236}">
                <a16:creationId xmlns:a16="http://schemas.microsoft.com/office/drawing/2014/main" id="{19B5180C-2897-C890-60A7-BEB89779254C}"/>
              </a:ext>
            </a:extLst>
          </p:cNvPr>
          <p:cNvSpPr>
            <a:spLocks noChangeArrowheads="1"/>
          </p:cNvSpPr>
          <p:nvPr/>
        </p:nvSpPr>
        <p:spPr bwMode="auto">
          <a:xfrm>
            <a:off x="10099858" y="3722327"/>
            <a:ext cx="1896200" cy="618031"/>
          </a:xfrm>
          <a:custGeom>
            <a:avLst/>
            <a:gdLst>
              <a:gd name="T0" fmla="*/ 2859 w 2860"/>
              <a:gd name="T1" fmla="*/ 991 h 992"/>
              <a:gd name="T2" fmla="*/ 0 w 2860"/>
              <a:gd name="T3" fmla="*/ 991 h 992"/>
              <a:gd name="T4" fmla="*/ 0 w 2860"/>
              <a:gd name="T5" fmla="*/ 0 h 992"/>
              <a:gd name="T6" fmla="*/ 2859 w 2860"/>
              <a:gd name="T7" fmla="*/ 0 h 992"/>
              <a:gd name="T8" fmla="*/ 2859 w 2860"/>
              <a:gd name="T9" fmla="*/ 991 h 992"/>
            </a:gdLst>
            <a:ahLst/>
            <a:cxnLst>
              <a:cxn ang="0">
                <a:pos x="T0" y="T1"/>
              </a:cxn>
              <a:cxn ang="0">
                <a:pos x="T2" y="T3"/>
              </a:cxn>
              <a:cxn ang="0">
                <a:pos x="T4" y="T5"/>
              </a:cxn>
              <a:cxn ang="0">
                <a:pos x="T6" y="T7"/>
              </a:cxn>
              <a:cxn ang="0">
                <a:pos x="T8" y="T9"/>
              </a:cxn>
            </a:cxnLst>
            <a:rect l="0" t="0" r="r" b="b"/>
            <a:pathLst>
              <a:path w="2860" h="992">
                <a:moveTo>
                  <a:pt x="2859" y="991"/>
                </a:moveTo>
                <a:lnTo>
                  <a:pt x="0" y="991"/>
                </a:lnTo>
                <a:lnTo>
                  <a:pt x="0" y="0"/>
                </a:lnTo>
                <a:lnTo>
                  <a:pt x="2859" y="0"/>
                </a:lnTo>
                <a:lnTo>
                  <a:pt x="2859" y="991"/>
                </a:lnTo>
              </a:path>
            </a:pathLst>
          </a:custGeom>
          <a:solidFill>
            <a:schemeClr val="accent6">
              <a:lumMod val="40000"/>
              <a:lumOff val="60000"/>
            </a:schemeClr>
          </a:solidFill>
          <a:ln>
            <a:noFill/>
          </a:ln>
          <a:effectLst/>
        </p:spPr>
        <p:txBody>
          <a:bodyPr wrap="none" anchor="ctr"/>
          <a:lstStyle/>
          <a:p>
            <a:endParaRPr lang="en-US" sz="3265" dirty="0">
              <a:latin typeface="Lato Light" panose="020F0502020204030203" pitchFamily="34" charset="0"/>
            </a:endParaRPr>
          </a:p>
        </p:txBody>
      </p:sp>
      <p:sp>
        <p:nvSpPr>
          <p:cNvPr id="54" name="Freeform 439">
            <a:extLst>
              <a:ext uri="{FF2B5EF4-FFF2-40B4-BE49-F238E27FC236}">
                <a16:creationId xmlns:a16="http://schemas.microsoft.com/office/drawing/2014/main" id="{9DAE691A-5EDA-2C46-F02A-F29988397D7B}"/>
              </a:ext>
            </a:extLst>
          </p:cNvPr>
          <p:cNvSpPr>
            <a:spLocks noChangeArrowheads="1"/>
          </p:cNvSpPr>
          <p:nvPr/>
        </p:nvSpPr>
        <p:spPr bwMode="auto">
          <a:xfrm>
            <a:off x="10985681" y="3931082"/>
            <a:ext cx="195023" cy="197770"/>
          </a:xfrm>
          <a:custGeom>
            <a:avLst/>
            <a:gdLst>
              <a:gd name="T0" fmla="*/ 314 w 315"/>
              <a:gd name="T1" fmla="*/ 157 h 316"/>
              <a:gd name="T2" fmla="*/ 314 w 315"/>
              <a:gd name="T3" fmla="*/ 157 h 316"/>
              <a:gd name="T4" fmla="*/ 157 w 315"/>
              <a:gd name="T5" fmla="*/ 315 h 316"/>
              <a:gd name="T6" fmla="*/ 157 w 315"/>
              <a:gd name="T7" fmla="*/ 315 h 316"/>
              <a:gd name="T8" fmla="*/ 0 w 315"/>
              <a:gd name="T9" fmla="*/ 157 h 316"/>
              <a:gd name="T10" fmla="*/ 0 w 315"/>
              <a:gd name="T11" fmla="*/ 157 h 316"/>
              <a:gd name="T12" fmla="*/ 157 w 315"/>
              <a:gd name="T13" fmla="*/ 0 h 316"/>
              <a:gd name="T14" fmla="*/ 157 w 315"/>
              <a:gd name="T15" fmla="*/ 0 h 316"/>
              <a:gd name="T16" fmla="*/ 314 w 315"/>
              <a:gd name="T17" fmla="*/ 15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316">
                <a:moveTo>
                  <a:pt x="314" y="157"/>
                </a:moveTo>
                <a:lnTo>
                  <a:pt x="314" y="157"/>
                </a:lnTo>
                <a:cubicBezTo>
                  <a:pt x="314" y="244"/>
                  <a:pt x="244" y="315"/>
                  <a:pt x="157" y="315"/>
                </a:cubicBezTo>
                <a:lnTo>
                  <a:pt x="157" y="315"/>
                </a:lnTo>
                <a:cubicBezTo>
                  <a:pt x="70" y="315"/>
                  <a:pt x="0" y="244"/>
                  <a:pt x="0" y="157"/>
                </a:cubicBezTo>
                <a:lnTo>
                  <a:pt x="0" y="157"/>
                </a:lnTo>
                <a:cubicBezTo>
                  <a:pt x="0" y="70"/>
                  <a:pt x="70" y="0"/>
                  <a:pt x="157" y="0"/>
                </a:cubicBezTo>
                <a:lnTo>
                  <a:pt x="157" y="0"/>
                </a:lnTo>
                <a:cubicBezTo>
                  <a:pt x="244" y="0"/>
                  <a:pt x="314" y="70"/>
                  <a:pt x="314" y="157"/>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cxnSp>
        <p:nvCxnSpPr>
          <p:cNvPr id="9" name="Conector recto 8">
            <a:extLst>
              <a:ext uri="{FF2B5EF4-FFF2-40B4-BE49-F238E27FC236}">
                <a16:creationId xmlns:a16="http://schemas.microsoft.com/office/drawing/2014/main" id="{262944BA-3718-6CD9-D070-31CA45B78025}"/>
              </a:ext>
            </a:extLst>
          </p:cNvPr>
          <p:cNvCxnSpPr>
            <a:cxnSpLocks/>
            <a:stCxn id="30" idx="2"/>
            <a:endCxn id="54" idx="6"/>
          </p:cNvCxnSpPr>
          <p:nvPr/>
        </p:nvCxnSpPr>
        <p:spPr>
          <a:xfrm>
            <a:off x="11070589" y="2872087"/>
            <a:ext cx="12294" cy="10589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A17B35F3-9268-7BCB-B585-459482EB85BF}"/>
              </a:ext>
            </a:extLst>
          </p:cNvPr>
          <p:cNvSpPr txBox="1"/>
          <p:nvPr/>
        </p:nvSpPr>
        <p:spPr>
          <a:xfrm>
            <a:off x="10147044" y="4364886"/>
            <a:ext cx="1896639" cy="369332"/>
          </a:xfrm>
          <a:prstGeom prst="rect">
            <a:avLst/>
          </a:prstGeom>
          <a:noFill/>
        </p:spPr>
        <p:txBody>
          <a:bodyPr wrap="square">
            <a:spAutoFit/>
          </a:bodyPr>
          <a:lstStyle/>
          <a:p>
            <a:r>
              <a:rPr kumimoji="0" lang="es-MX" sz="1800" b="0" i="0" u="none" strike="noStrike" kern="1200" cap="none" spc="0" normalizeH="0" baseline="0" noProof="0" dirty="0">
                <a:ln>
                  <a:noFill/>
                </a:ln>
                <a:solidFill>
                  <a:schemeClr val="bg1"/>
                </a:solidFill>
                <a:effectLst/>
                <a:uLnTx/>
                <a:uFillTx/>
                <a:latin typeface="Calibri" panose="020F0502020204030204"/>
                <a:ea typeface="+mn-ea"/>
                <a:cs typeface="+mn-cs"/>
              </a:rPr>
              <a:t>Dirección regional</a:t>
            </a:r>
            <a:endParaRPr lang="es-CL" dirty="0">
              <a:solidFill>
                <a:schemeClr val="bg1"/>
              </a:solidFill>
            </a:endParaRPr>
          </a:p>
        </p:txBody>
      </p:sp>
      <p:sp>
        <p:nvSpPr>
          <p:cNvPr id="12" name="Flecha: a la derecha con bandas 11">
            <a:extLst>
              <a:ext uri="{FF2B5EF4-FFF2-40B4-BE49-F238E27FC236}">
                <a16:creationId xmlns:a16="http://schemas.microsoft.com/office/drawing/2014/main" id="{98C03BD8-5098-434A-14DE-C0413CF624AB}"/>
              </a:ext>
            </a:extLst>
          </p:cNvPr>
          <p:cNvSpPr/>
          <p:nvPr/>
        </p:nvSpPr>
        <p:spPr>
          <a:xfrm>
            <a:off x="444759" y="4954555"/>
            <a:ext cx="11302482" cy="367689"/>
          </a:xfrm>
          <a:prstGeom prst="stripedRightArrow">
            <a:avLst>
              <a:gd name="adj1" fmla="val 10000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CuadroTexto 59">
            <a:extLst>
              <a:ext uri="{FF2B5EF4-FFF2-40B4-BE49-F238E27FC236}">
                <a16:creationId xmlns:a16="http://schemas.microsoft.com/office/drawing/2014/main" id="{9429F5CE-3C64-C24F-AECC-19F68F66AE2C}"/>
              </a:ext>
            </a:extLst>
          </p:cNvPr>
          <p:cNvSpPr txBox="1"/>
          <p:nvPr/>
        </p:nvSpPr>
        <p:spPr>
          <a:xfrm>
            <a:off x="4387447" y="5369349"/>
            <a:ext cx="3108103" cy="369332"/>
          </a:xfrm>
          <a:prstGeom prst="rect">
            <a:avLst/>
          </a:prstGeom>
          <a:noFill/>
        </p:spPr>
        <p:txBody>
          <a:bodyPr wrap="square">
            <a:spAutoFit/>
          </a:bodyPr>
          <a:lstStyle/>
          <a:p>
            <a:r>
              <a:rPr lang="es-MX" dirty="0">
                <a:solidFill>
                  <a:schemeClr val="bg1"/>
                </a:solidFill>
                <a:latin typeface="Calibri" panose="020F0502020204030204"/>
              </a:rPr>
              <a:t>Expediente Único de Ejecución</a:t>
            </a:r>
            <a:endParaRPr lang="es-CL" dirty="0">
              <a:solidFill>
                <a:schemeClr val="bg1"/>
              </a:solidFill>
            </a:endParaRPr>
          </a:p>
        </p:txBody>
      </p:sp>
      <p:grpSp>
        <p:nvGrpSpPr>
          <p:cNvPr id="63" name="Group 5">
            <a:extLst>
              <a:ext uri="{FF2B5EF4-FFF2-40B4-BE49-F238E27FC236}">
                <a16:creationId xmlns:a16="http://schemas.microsoft.com/office/drawing/2014/main" id="{0E0EA392-A704-6C00-F845-173E1D6D5E78}"/>
              </a:ext>
            </a:extLst>
          </p:cNvPr>
          <p:cNvGrpSpPr/>
          <p:nvPr/>
        </p:nvGrpSpPr>
        <p:grpSpPr>
          <a:xfrm>
            <a:off x="5522080" y="5813118"/>
            <a:ext cx="611069" cy="458689"/>
            <a:chOff x="2474294" y="2463881"/>
            <a:chExt cx="301788" cy="245203"/>
          </a:xfrm>
          <a:solidFill>
            <a:schemeClr val="bg1"/>
          </a:solidFill>
        </p:grpSpPr>
        <p:sp>
          <p:nvSpPr>
            <p:cNvPr id="64" name="Freeform 385">
              <a:extLst>
                <a:ext uri="{FF2B5EF4-FFF2-40B4-BE49-F238E27FC236}">
                  <a16:creationId xmlns:a16="http://schemas.microsoft.com/office/drawing/2014/main" id="{CBC617B9-6E1A-77CF-D125-C39BF2F18656}"/>
                </a:ext>
              </a:extLst>
            </p:cNvPr>
            <p:cNvSpPr>
              <a:spLocks noEditPoints="1"/>
            </p:cNvSpPr>
            <p:nvPr/>
          </p:nvSpPr>
          <p:spPr bwMode="auto">
            <a:xfrm>
              <a:off x="2474294" y="2463881"/>
              <a:ext cx="301788" cy="245203"/>
            </a:xfrm>
            <a:custGeom>
              <a:avLst/>
              <a:gdLst>
                <a:gd name="T0" fmla="*/ 0 w 144"/>
                <a:gd name="T1" fmla="*/ 117 h 117"/>
                <a:gd name="T2" fmla="*/ 144 w 144"/>
                <a:gd name="T3" fmla="*/ 117 h 117"/>
                <a:gd name="T4" fmla="*/ 144 w 144"/>
                <a:gd name="T5" fmla="*/ 0 h 117"/>
                <a:gd name="T6" fmla="*/ 0 w 144"/>
                <a:gd name="T7" fmla="*/ 0 h 117"/>
                <a:gd name="T8" fmla="*/ 0 w 144"/>
                <a:gd name="T9" fmla="*/ 117 h 117"/>
                <a:gd name="T10" fmla="*/ 4 w 144"/>
                <a:gd name="T11" fmla="*/ 113 h 117"/>
                <a:gd name="T12" fmla="*/ 4 w 144"/>
                <a:gd name="T13" fmla="*/ 23 h 117"/>
                <a:gd name="T14" fmla="*/ 139 w 144"/>
                <a:gd name="T15" fmla="*/ 23 h 117"/>
                <a:gd name="T16" fmla="*/ 139 w 144"/>
                <a:gd name="T17" fmla="*/ 113 h 117"/>
                <a:gd name="T18" fmla="*/ 4 w 144"/>
                <a:gd name="T19" fmla="*/ 113 h 117"/>
                <a:gd name="T20" fmla="*/ 139 w 144"/>
                <a:gd name="T21" fmla="*/ 5 h 117"/>
                <a:gd name="T22" fmla="*/ 139 w 144"/>
                <a:gd name="T23" fmla="*/ 18 h 117"/>
                <a:gd name="T24" fmla="*/ 4 w 144"/>
                <a:gd name="T25" fmla="*/ 18 h 117"/>
                <a:gd name="T26" fmla="*/ 4 w 144"/>
                <a:gd name="T27" fmla="*/ 5 h 117"/>
                <a:gd name="T28" fmla="*/ 139 w 144"/>
                <a:gd name="T29"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17">
                  <a:moveTo>
                    <a:pt x="0" y="117"/>
                  </a:moveTo>
                  <a:lnTo>
                    <a:pt x="144" y="117"/>
                  </a:lnTo>
                  <a:lnTo>
                    <a:pt x="144" y="0"/>
                  </a:lnTo>
                  <a:lnTo>
                    <a:pt x="0" y="0"/>
                  </a:lnTo>
                  <a:lnTo>
                    <a:pt x="0" y="117"/>
                  </a:lnTo>
                  <a:close/>
                  <a:moveTo>
                    <a:pt x="4" y="113"/>
                  </a:moveTo>
                  <a:lnTo>
                    <a:pt x="4" y="23"/>
                  </a:lnTo>
                  <a:lnTo>
                    <a:pt x="139" y="23"/>
                  </a:lnTo>
                  <a:lnTo>
                    <a:pt x="139" y="113"/>
                  </a:lnTo>
                  <a:lnTo>
                    <a:pt x="4" y="113"/>
                  </a:lnTo>
                  <a:close/>
                  <a:moveTo>
                    <a:pt x="139" y="5"/>
                  </a:moveTo>
                  <a:lnTo>
                    <a:pt x="139" y="18"/>
                  </a:lnTo>
                  <a:lnTo>
                    <a:pt x="4" y="18"/>
                  </a:lnTo>
                  <a:lnTo>
                    <a:pt x="4" y="5"/>
                  </a:lnTo>
                  <a:lnTo>
                    <a:pt x="13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386">
              <a:extLst>
                <a:ext uri="{FF2B5EF4-FFF2-40B4-BE49-F238E27FC236}">
                  <a16:creationId xmlns:a16="http://schemas.microsoft.com/office/drawing/2014/main" id="{A4889E55-63C8-56D3-66EE-8CD92ED65604}"/>
                </a:ext>
              </a:extLst>
            </p:cNvPr>
            <p:cNvSpPr>
              <a:spLocks noChangeArrowheads="1"/>
            </p:cNvSpPr>
            <p:nvPr/>
          </p:nvSpPr>
          <p:spPr bwMode="auto">
            <a:xfrm>
              <a:off x="2501539" y="2482743"/>
              <a:ext cx="18862"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Rectangle 387">
              <a:extLst>
                <a:ext uri="{FF2B5EF4-FFF2-40B4-BE49-F238E27FC236}">
                  <a16:creationId xmlns:a16="http://schemas.microsoft.com/office/drawing/2014/main" id="{04A22A33-004E-CF63-F024-3861DF4E3340}"/>
                </a:ext>
              </a:extLst>
            </p:cNvPr>
            <p:cNvSpPr>
              <a:spLocks noChangeArrowheads="1"/>
            </p:cNvSpPr>
            <p:nvPr/>
          </p:nvSpPr>
          <p:spPr bwMode="auto">
            <a:xfrm>
              <a:off x="2539262" y="2482743"/>
              <a:ext cx="18862"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388">
              <a:extLst>
                <a:ext uri="{FF2B5EF4-FFF2-40B4-BE49-F238E27FC236}">
                  <a16:creationId xmlns:a16="http://schemas.microsoft.com/office/drawing/2014/main" id="{EA7C994C-7517-3837-3F17-9C9B722E316A}"/>
                </a:ext>
              </a:extLst>
            </p:cNvPr>
            <p:cNvSpPr>
              <a:spLocks noChangeArrowheads="1"/>
            </p:cNvSpPr>
            <p:nvPr/>
          </p:nvSpPr>
          <p:spPr bwMode="auto">
            <a:xfrm>
              <a:off x="2576986" y="2482743"/>
              <a:ext cx="18862"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Rectangle 389">
              <a:extLst>
                <a:ext uri="{FF2B5EF4-FFF2-40B4-BE49-F238E27FC236}">
                  <a16:creationId xmlns:a16="http://schemas.microsoft.com/office/drawing/2014/main" id="{2C178B0C-5C52-3B44-89AD-27A500231735}"/>
                </a:ext>
              </a:extLst>
            </p:cNvPr>
            <p:cNvSpPr>
              <a:spLocks noChangeArrowheads="1"/>
            </p:cNvSpPr>
            <p:nvPr/>
          </p:nvSpPr>
          <p:spPr bwMode="auto">
            <a:xfrm>
              <a:off x="2501539" y="2549807"/>
              <a:ext cx="127841"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Rectangle 390">
              <a:extLst>
                <a:ext uri="{FF2B5EF4-FFF2-40B4-BE49-F238E27FC236}">
                  <a16:creationId xmlns:a16="http://schemas.microsoft.com/office/drawing/2014/main" id="{380BD13C-8300-400F-21BF-9A782B636B0D}"/>
                </a:ext>
              </a:extLst>
            </p:cNvPr>
            <p:cNvSpPr>
              <a:spLocks noChangeArrowheads="1"/>
            </p:cNvSpPr>
            <p:nvPr/>
          </p:nvSpPr>
          <p:spPr bwMode="auto">
            <a:xfrm>
              <a:off x="2501539" y="2587530"/>
              <a:ext cx="127841"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Rectangle 391">
              <a:extLst>
                <a:ext uri="{FF2B5EF4-FFF2-40B4-BE49-F238E27FC236}">
                  <a16:creationId xmlns:a16="http://schemas.microsoft.com/office/drawing/2014/main" id="{6B4C9329-7935-134E-A90F-C76C72DDAB00}"/>
                </a:ext>
              </a:extLst>
            </p:cNvPr>
            <p:cNvSpPr>
              <a:spLocks noChangeArrowheads="1"/>
            </p:cNvSpPr>
            <p:nvPr/>
          </p:nvSpPr>
          <p:spPr bwMode="auto">
            <a:xfrm>
              <a:off x="2501539" y="2625254"/>
              <a:ext cx="127841"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392">
              <a:extLst>
                <a:ext uri="{FF2B5EF4-FFF2-40B4-BE49-F238E27FC236}">
                  <a16:creationId xmlns:a16="http://schemas.microsoft.com/office/drawing/2014/main" id="{D38A8A2F-EFC6-8754-56D0-020840515341}"/>
                </a:ext>
              </a:extLst>
            </p:cNvPr>
            <p:cNvSpPr>
              <a:spLocks noEditPoints="1"/>
            </p:cNvSpPr>
            <p:nvPr/>
          </p:nvSpPr>
          <p:spPr bwMode="auto">
            <a:xfrm>
              <a:off x="2648241" y="2549807"/>
              <a:ext cx="98501" cy="83830"/>
            </a:xfrm>
            <a:custGeom>
              <a:avLst/>
              <a:gdLst>
                <a:gd name="T0" fmla="*/ 0 w 47"/>
                <a:gd name="T1" fmla="*/ 40 h 40"/>
                <a:gd name="T2" fmla="*/ 47 w 47"/>
                <a:gd name="T3" fmla="*/ 40 h 40"/>
                <a:gd name="T4" fmla="*/ 47 w 47"/>
                <a:gd name="T5" fmla="*/ 0 h 40"/>
                <a:gd name="T6" fmla="*/ 0 w 47"/>
                <a:gd name="T7" fmla="*/ 0 h 40"/>
                <a:gd name="T8" fmla="*/ 0 w 47"/>
                <a:gd name="T9" fmla="*/ 40 h 40"/>
                <a:gd name="T10" fmla="*/ 5 w 47"/>
                <a:gd name="T11" fmla="*/ 4 h 40"/>
                <a:gd name="T12" fmla="*/ 43 w 47"/>
                <a:gd name="T13" fmla="*/ 4 h 40"/>
                <a:gd name="T14" fmla="*/ 43 w 47"/>
                <a:gd name="T15" fmla="*/ 36 h 40"/>
                <a:gd name="T16" fmla="*/ 5 w 47"/>
                <a:gd name="T17" fmla="*/ 36 h 40"/>
                <a:gd name="T18" fmla="*/ 5 w 47"/>
                <a:gd name="T1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0">
                  <a:moveTo>
                    <a:pt x="0" y="40"/>
                  </a:moveTo>
                  <a:lnTo>
                    <a:pt x="47" y="40"/>
                  </a:lnTo>
                  <a:lnTo>
                    <a:pt x="47" y="0"/>
                  </a:lnTo>
                  <a:lnTo>
                    <a:pt x="0" y="0"/>
                  </a:lnTo>
                  <a:lnTo>
                    <a:pt x="0" y="40"/>
                  </a:lnTo>
                  <a:close/>
                  <a:moveTo>
                    <a:pt x="5" y="4"/>
                  </a:moveTo>
                  <a:lnTo>
                    <a:pt x="43" y="4"/>
                  </a:lnTo>
                  <a:lnTo>
                    <a:pt x="43" y="36"/>
                  </a:lnTo>
                  <a:lnTo>
                    <a:pt x="5" y="3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5599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09070-64EB-F946-8E42-870F20B5833C}"/>
              </a:ext>
            </a:extLst>
          </p:cNvPr>
          <p:cNvSpPr txBox="1"/>
          <p:nvPr/>
        </p:nvSpPr>
        <p:spPr>
          <a:xfrm>
            <a:off x="553197" y="168763"/>
            <a:ext cx="3771032" cy="769441"/>
          </a:xfrm>
          <a:prstGeom prst="rect">
            <a:avLst/>
          </a:prstGeom>
          <a:noFill/>
        </p:spPr>
        <p:txBody>
          <a:bodyPr wrap="none" rtlCol="0">
            <a:spAutoFit/>
          </a:bodyPr>
          <a:lstStyle/>
          <a:p>
            <a:pPr algn="ctr"/>
            <a:r>
              <a:rPr lang="en-US" sz="4400" b="1" dirty="0" err="1">
                <a:solidFill>
                  <a:schemeClr val="bg1"/>
                </a:solidFill>
                <a:latin typeface="+mj-lt"/>
                <a:cs typeface="Poppins" pitchFamily="2" charset="77"/>
              </a:rPr>
              <a:t>Gestión</a:t>
            </a:r>
            <a:r>
              <a:rPr lang="en-US" sz="4400" b="1" dirty="0">
                <a:solidFill>
                  <a:schemeClr val="bg1"/>
                </a:solidFill>
                <a:latin typeface="+mj-lt"/>
                <a:cs typeface="Poppins" pitchFamily="2" charset="77"/>
              </a:rPr>
              <a:t> de </a:t>
            </a:r>
            <a:r>
              <a:rPr lang="en-US" sz="4400" b="1" dirty="0" err="1">
                <a:solidFill>
                  <a:schemeClr val="bg1"/>
                </a:solidFill>
                <a:latin typeface="+mj-lt"/>
                <a:cs typeface="Poppins" pitchFamily="2" charset="77"/>
              </a:rPr>
              <a:t>caso</a:t>
            </a:r>
            <a:endParaRPr lang="en-US" sz="4400" b="1" dirty="0">
              <a:solidFill>
                <a:schemeClr val="bg1"/>
              </a:solidFill>
              <a:latin typeface="+mj-lt"/>
              <a:cs typeface="Poppins" pitchFamily="2" charset="77"/>
            </a:endParaRPr>
          </a:p>
        </p:txBody>
      </p:sp>
      <p:sp>
        <p:nvSpPr>
          <p:cNvPr id="59" name="Freeform 58">
            <a:extLst>
              <a:ext uri="{FF2B5EF4-FFF2-40B4-BE49-F238E27FC236}">
                <a16:creationId xmlns:a16="http://schemas.microsoft.com/office/drawing/2014/main" id="{446FD7EF-6926-BB4F-A8BC-BF8F596DB344}"/>
              </a:ext>
            </a:extLst>
          </p:cNvPr>
          <p:cNvSpPr/>
          <p:nvPr/>
        </p:nvSpPr>
        <p:spPr>
          <a:xfrm>
            <a:off x="4195659" y="1323186"/>
            <a:ext cx="2663799" cy="2054486"/>
          </a:xfrm>
          <a:custGeom>
            <a:avLst/>
            <a:gdLst>
              <a:gd name="connsiteX0" fmla="*/ 3686383 w 5327597"/>
              <a:gd name="connsiteY0" fmla="*/ 0 h 4108972"/>
              <a:gd name="connsiteX1" fmla="*/ 5327597 w 5327597"/>
              <a:gd name="connsiteY1" fmla="*/ 2039909 h 4108972"/>
              <a:gd name="connsiteX2" fmla="*/ 3686383 w 5327597"/>
              <a:gd name="connsiteY2" fmla="*/ 4079818 h 4108972"/>
              <a:gd name="connsiteX3" fmla="*/ 3686383 w 5327597"/>
              <a:gd name="connsiteY3" fmla="*/ 3510357 h 4108972"/>
              <a:gd name="connsiteX4" fmla="*/ 3632441 w 5327597"/>
              <a:gd name="connsiteY4" fmla="*/ 3513081 h 4108972"/>
              <a:gd name="connsiteX5" fmla="*/ 2543596 w 5327597"/>
              <a:gd name="connsiteY5" fmla="*/ 4088237 h 4108972"/>
              <a:gd name="connsiteX6" fmla="*/ 2527896 w 5327597"/>
              <a:gd name="connsiteY6" fmla="*/ 4108972 h 4108972"/>
              <a:gd name="connsiteX7" fmla="*/ 1833994 w 5327597"/>
              <a:gd name="connsiteY7" fmla="*/ 2318273 h 4108972"/>
              <a:gd name="connsiteX8" fmla="*/ 0 w 5327597"/>
              <a:gd name="connsiteY8" fmla="*/ 2602797 h 4108972"/>
              <a:gd name="connsiteX9" fmla="*/ 6877 w 5327597"/>
              <a:gd name="connsiteY9" fmla="*/ 2592068 h 4108972"/>
              <a:gd name="connsiteX10" fmla="*/ 3565246 w 5327597"/>
              <a:gd name="connsiteY10" fmla="*/ 580870 h 4108972"/>
              <a:gd name="connsiteX11" fmla="*/ 3686383 w 5327597"/>
              <a:gd name="connsiteY11" fmla="*/ 577807 h 410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7597" h="4108972">
                <a:moveTo>
                  <a:pt x="3686383" y="0"/>
                </a:moveTo>
                <a:lnTo>
                  <a:pt x="5327597" y="2039909"/>
                </a:lnTo>
                <a:lnTo>
                  <a:pt x="3686383" y="4079818"/>
                </a:lnTo>
                <a:lnTo>
                  <a:pt x="3686383" y="3510357"/>
                </a:lnTo>
                <a:lnTo>
                  <a:pt x="3632441" y="3513081"/>
                </a:lnTo>
                <a:cubicBezTo>
                  <a:pt x="3196819" y="3557321"/>
                  <a:pt x="2811428" y="3771481"/>
                  <a:pt x="2543596" y="4088237"/>
                </a:cubicBezTo>
                <a:lnTo>
                  <a:pt x="2527896" y="4108972"/>
                </a:lnTo>
                <a:lnTo>
                  <a:pt x="1833994" y="2318273"/>
                </a:lnTo>
                <a:lnTo>
                  <a:pt x="0" y="2602797"/>
                </a:lnTo>
                <a:lnTo>
                  <a:pt x="6877" y="2592068"/>
                </a:lnTo>
                <a:cubicBezTo>
                  <a:pt x="787960" y="1435914"/>
                  <a:pt x="2083624" y="655974"/>
                  <a:pt x="3565246" y="580870"/>
                </a:cubicBezTo>
                <a:lnTo>
                  <a:pt x="3686383" y="5778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90" name="Freeform 89">
            <a:extLst>
              <a:ext uri="{FF2B5EF4-FFF2-40B4-BE49-F238E27FC236}">
                <a16:creationId xmlns:a16="http://schemas.microsoft.com/office/drawing/2014/main" id="{E960FBD7-7611-F043-A5C0-98C42DD75383}"/>
              </a:ext>
            </a:extLst>
          </p:cNvPr>
          <p:cNvSpPr/>
          <p:nvPr/>
        </p:nvSpPr>
        <p:spPr>
          <a:xfrm>
            <a:off x="6257000" y="1618702"/>
            <a:ext cx="2019671" cy="2118342"/>
          </a:xfrm>
          <a:custGeom>
            <a:avLst/>
            <a:gdLst>
              <a:gd name="connsiteX0" fmla="*/ 39215 w 4039341"/>
              <a:gd name="connsiteY0" fmla="*/ 0 h 4236684"/>
              <a:gd name="connsiteX1" fmla="*/ 188984 w 4039341"/>
              <a:gd name="connsiteY1" fmla="*/ 12100 h 4236684"/>
              <a:gd name="connsiteX2" fmla="*/ 3471808 w 4039341"/>
              <a:gd name="connsiteY2" fmla="*/ 2001036 h 4236684"/>
              <a:gd name="connsiteX3" fmla="*/ 3528904 w 4039341"/>
              <a:gd name="connsiteY3" fmla="*/ 2090097 h 4236684"/>
              <a:gd name="connsiteX4" fmla="*/ 4039341 w 4039341"/>
              <a:gd name="connsiteY4" fmla="*/ 1795396 h 4236684"/>
              <a:gd name="connsiteX5" fmla="*/ 3093334 w 4039341"/>
              <a:gd name="connsiteY5" fmla="*/ 4236684 h 4236684"/>
              <a:gd name="connsiteX6" fmla="*/ 506114 w 4039341"/>
              <a:gd name="connsiteY6" fmla="*/ 3835305 h 4236684"/>
              <a:gd name="connsiteX7" fmla="*/ 983313 w 4039341"/>
              <a:gd name="connsiteY7" fmla="*/ 3559794 h 4236684"/>
              <a:gd name="connsiteX8" fmla="*/ 949325 w 4039341"/>
              <a:gd name="connsiteY8" fmla="*/ 3514271 h 4236684"/>
              <a:gd name="connsiteX9" fmla="*/ 29668 w 4039341"/>
              <a:gd name="connsiteY9" fmla="*/ 2951216 h 4236684"/>
              <a:gd name="connsiteX10" fmla="*/ 0 w 4039341"/>
              <a:gd name="connsiteY10" fmla="*/ 2946499 h 4236684"/>
              <a:gd name="connsiteX11" fmla="*/ 1204914 w 4039341"/>
              <a:gd name="connsiteY11" fmla="*/ 1448878 h 42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341" h="4236684">
                <a:moveTo>
                  <a:pt x="39215" y="0"/>
                </a:moveTo>
                <a:lnTo>
                  <a:pt x="188984" y="12100"/>
                </a:lnTo>
                <a:cubicBezTo>
                  <a:pt x="1555009" y="163904"/>
                  <a:pt x="2739543" y="917142"/>
                  <a:pt x="3471808" y="2001036"/>
                </a:cubicBezTo>
                <a:lnTo>
                  <a:pt x="3528904" y="2090097"/>
                </a:lnTo>
                <a:lnTo>
                  <a:pt x="4039341" y="1795396"/>
                </a:lnTo>
                <a:lnTo>
                  <a:pt x="3093334" y="4236684"/>
                </a:lnTo>
                <a:lnTo>
                  <a:pt x="506114" y="3835305"/>
                </a:lnTo>
                <a:lnTo>
                  <a:pt x="983313" y="3559794"/>
                </a:lnTo>
                <a:lnTo>
                  <a:pt x="949325" y="3514271"/>
                </a:lnTo>
                <a:cubicBezTo>
                  <a:pt x="718663" y="3233923"/>
                  <a:pt x="397077" y="3031204"/>
                  <a:pt x="29668" y="2951216"/>
                </a:cubicBezTo>
                <a:lnTo>
                  <a:pt x="0" y="2946499"/>
                </a:lnTo>
                <a:lnTo>
                  <a:pt x="1204914" y="144887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91" name="Freeform 90">
            <a:extLst>
              <a:ext uri="{FF2B5EF4-FFF2-40B4-BE49-F238E27FC236}">
                <a16:creationId xmlns:a16="http://schemas.microsoft.com/office/drawing/2014/main" id="{4906DF52-A061-4342-8B82-32C1537BF64E}"/>
              </a:ext>
            </a:extLst>
          </p:cNvPr>
          <p:cNvSpPr/>
          <p:nvPr/>
        </p:nvSpPr>
        <p:spPr>
          <a:xfrm>
            <a:off x="6609958" y="2902949"/>
            <a:ext cx="1777508" cy="2390646"/>
          </a:xfrm>
          <a:custGeom>
            <a:avLst/>
            <a:gdLst>
              <a:gd name="connsiteX0" fmla="*/ 3066445 w 3555015"/>
              <a:gd name="connsiteY0" fmla="*/ 0 h 4781291"/>
              <a:gd name="connsiteX1" fmla="*/ 3127652 w 3555015"/>
              <a:gd name="connsiteY1" fmla="*/ 121322 h 4781291"/>
              <a:gd name="connsiteX2" fmla="*/ 3555015 w 3555015"/>
              <a:gd name="connsiteY2" fmla="*/ 2054677 h 4781291"/>
              <a:gd name="connsiteX3" fmla="*/ 3127652 w 3555015"/>
              <a:gd name="connsiteY3" fmla="*/ 3988033 h 4781291"/>
              <a:gd name="connsiteX4" fmla="*/ 3066031 w 3555015"/>
              <a:gd name="connsiteY4" fmla="*/ 4110176 h 4781291"/>
              <a:gd name="connsiteX5" fmla="*/ 3533227 w 3555015"/>
              <a:gd name="connsiteY5" fmla="*/ 4379912 h 4781291"/>
              <a:gd name="connsiteX6" fmla="*/ 946006 w 3555015"/>
              <a:gd name="connsiteY6" fmla="*/ 4781291 h 4781291"/>
              <a:gd name="connsiteX7" fmla="*/ 0 w 3555015"/>
              <a:gd name="connsiteY7" fmla="*/ 2340003 h 4781291"/>
              <a:gd name="connsiteX8" fmla="*/ 516821 w 3555015"/>
              <a:gd name="connsiteY8" fmla="*/ 2638390 h 4781291"/>
              <a:gd name="connsiteX9" fmla="*/ 551368 w 3555015"/>
              <a:gd name="connsiteY9" fmla="*/ 2544001 h 4781291"/>
              <a:gd name="connsiteX10" fmla="*/ 625347 w 3555015"/>
              <a:gd name="connsiteY10" fmla="*/ 2054677 h 4781291"/>
              <a:gd name="connsiteX11" fmla="*/ 551368 w 3555015"/>
              <a:gd name="connsiteY11" fmla="*/ 1565354 h 4781291"/>
              <a:gd name="connsiteX12" fmla="*/ 505153 w 3555015"/>
              <a:gd name="connsiteY12" fmla="*/ 1439085 h 4781291"/>
              <a:gd name="connsiteX13" fmla="*/ 2395173 w 3555015"/>
              <a:gd name="connsiteY13" fmla="*/ 1732301 h 478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5015" h="4781291">
                <a:moveTo>
                  <a:pt x="3066445" y="0"/>
                </a:moveTo>
                <a:lnTo>
                  <a:pt x="3127652" y="121322"/>
                </a:lnTo>
                <a:cubicBezTo>
                  <a:pt x="3401862" y="708605"/>
                  <a:pt x="3555015" y="1363756"/>
                  <a:pt x="3555015" y="2054677"/>
                </a:cubicBezTo>
                <a:cubicBezTo>
                  <a:pt x="3555015" y="2745599"/>
                  <a:pt x="3401862" y="3400749"/>
                  <a:pt x="3127652" y="3988033"/>
                </a:cubicBezTo>
                <a:lnTo>
                  <a:pt x="3066031" y="4110176"/>
                </a:lnTo>
                <a:lnTo>
                  <a:pt x="3533227" y="4379912"/>
                </a:lnTo>
                <a:lnTo>
                  <a:pt x="946006" y="4781291"/>
                </a:lnTo>
                <a:lnTo>
                  <a:pt x="0" y="2340003"/>
                </a:lnTo>
                <a:lnTo>
                  <a:pt x="516821" y="2638390"/>
                </a:lnTo>
                <a:lnTo>
                  <a:pt x="551368" y="2544001"/>
                </a:lnTo>
                <a:cubicBezTo>
                  <a:pt x="599447" y="2389424"/>
                  <a:pt x="625347" y="2225075"/>
                  <a:pt x="625347" y="2054677"/>
                </a:cubicBezTo>
                <a:cubicBezTo>
                  <a:pt x="625347" y="1884279"/>
                  <a:pt x="599447" y="1719931"/>
                  <a:pt x="551368" y="1565354"/>
                </a:cubicBezTo>
                <a:lnTo>
                  <a:pt x="505153" y="1439085"/>
                </a:lnTo>
                <a:lnTo>
                  <a:pt x="2395173" y="173230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58" name="Freeform 57">
            <a:extLst>
              <a:ext uri="{FF2B5EF4-FFF2-40B4-BE49-F238E27FC236}">
                <a16:creationId xmlns:a16="http://schemas.microsoft.com/office/drawing/2014/main" id="{54737C61-7D6C-FC4F-9709-2EC988B2C307}"/>
              </a:ext>
            </a:extLst>
          </p:cNvPr>
          <p:cNvSpPr/>
          <p:nvPr/>
        </p:nvSpPr>
        <p:spPr>
          <a:xfrm>
            <a:off x="3808413" y="2482322"/>
            <a:ext cx="1777246" cy="2434805"/>
          </a:xfrm>
          <a:custGeom>
            <a:avLst/>
            <a:gdLst>
              <a:gd name="connsiteX0" fmla="*/ 2608485 w 3554492"/>
              <a:gd name="connsiteY0" fmla="*/ 0 h 4869609"/>
              <a:gd name="connsiteX1" fmla="*/ 3554492 w 3554492"/>
              <a:gd name="connsiteY1" fmla="*/ 2441288 h 4869609"/>
              <a:gd name="connsiteX2" fmla="*/ 3072590 w 3554492"/>
              <a:gd name="connsiteY2" fmla="*/ 2163062 h 4869609"/>
              <a:gd name="connsiteX3" fmla="*/ 3058980 w 3554492"/>
              <a:gd name="connsiteY3" fmla="*/ 2191315 h 4869609"/>
              <a:gd name="connsiteX4" fmla="*/ 2929668 w 3554492"/>
              <a:gd name="connsiteY4" fmla="*/ 2831820 h 4869609"/>
              <a:gd name="connsiteX5" fmla="*/ 3003647 w 3554492"/>
              <a:gd name="connsiteY5" fmla="*/ 3321143 h 4869609"/>
              <a:gd name="connsiteX6" fmla="*/ 3034778 w 3554492"/>
              <a:gd name="connsiteY6" fmla="*/ 3406202 h 4869609"/>
              <a:gd name="connsiteX7" fmla="*/ 1159839 w 3554492"/>
              <a:gd name="connsiteY7" fmla="*/ 3115326 h 4869609"/>
              <a:gd name="connsiteX8" fmla="*/ 480050 w 3554492"/>
              <a:gd name="connsiteY8" fmla="*/ 4869609 h 4869609"/>
              <a:gd name="connsiteX9" fmla="*/ 427363 w 3554492"/>
              <a:gd name="connsiteY9" fmla="*/ 4765176 h 4869609"/>
              <a:gd name="connsiteX10" fmla="*/ 0 w 3554492"/>
              <a:gd name="connsiteY10" fmla="*/ 2831820 h 4869609"/>
              <a:gd name="connsiteX11" fmla="*/ 427363 w 3554492"/>
              <a:gd name="connsiteY11" fmla="*/ 898465 h 4869609"/>
              <a:gd name="connsiteX12" fmla="*/ 529971 w 3554492"/>
              <a:gd name="connsiteY12" fmla="*/ 695080 h 4869609"/>
              <a:gd name="connsiteX13" fmla="*/ 21266 w 3554492"/>
              <a:gd name="connsiteY13" fmla="*/ 401379 h 486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4492" h="4869609">
                <a:moveTo>
                  <a:pt x="2608485" y="0"/>
                </a:moveTo>
                <a:lnTo>
                  <a:pt x="3554492" y="2441288"/>
                </a:lnTo>
                <a:lnTo>
                  <a:pt x="3072590" y="2163062"/>
                </a:lnTo>
                <a:lnTo>
                  <a:pt x="3058980" y="2191315"/>
                </a:lnTo>
                <a:cubicBezTo>
                  <a:pt x="2975713" y="2388181"/>
                  <a:pt x="2929668" y="2604623"/>
                  <a:pt x="2929668" y="2831820"/>
                </a:cubicBezTo>
                <a:cubicBezTo>
                  <a:pt x="2929668" y="3002218"/>
                  <a:pt x="2955568" y="3166567"/>
                  <a:pt x="3003647" y="3321143"/>
                </a:cubicBezTo>
                <a:lnTo>
                  <a:pt x="3034778" y="3406202"/>
                </a:lnTo>
                <a:lnTo>
                  <a:pt x="1159839" y="3115326"/>
                </a:lnTo>
                <a:lnTo>
                  <a:pt x="480050" y="4869609"/>
                </a:lnTo>
                <a:lnTo>
                  <a:pt x="427363" y="4765176"/>
                </a:lnTo>
                <a:cubicBezTo>
                  <a:pt x="153154" y="4177892"/>
                  <a:pt x="0" y="3522742"/>
                  <a:pt x="0" y="2831820"/>
                </a:cubicBezTo>
                <a:cubicBezTo>
                  <a:pt x="0" y="2140899"/>
                  <a:pt x="153154" y="1485748"/>
                  <a:pt x="427363" y="898465"/>
                </a:cubicBezTo>
                <a:lnTo>
                  <a:pt x="529971" y="695080"/>
                </a:lnTo>
                <a:lnTo>
                  <a:pt x="21266" y="4013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57" name="Freeform 56">
            <a:extLst>
              <a:ext uri="{FF2B5EF4-FFF2-40B4-BE49-F238E27FC236}">
                <a16:creationId xmlns:a16="http://schemas.microsoft.com/office/drawing/2014/main" id="{77E24C7F-EC78-1E48-85A3-E58C42D1BF14}"/>
              </a:ext>
            </a:extLst>
          </p:cNvPr>
          <p:cNvSpPr/>
          <p:nvPr/>
        </p:nvSpPr>
        <p:spPr>
          <a:xfrm>
            <a:off x="3945737" y="4027739"/>
            <a:ext cx="2023302" cy="2137424"/>
          </a:xfrm>
          <a:custGeom>
            <a:avLst/>
            <a:gdLst>
              <a:gd name="connsiteX0" fmla="*/ 946006 w 4046603"/>
              <a:gd name="connsiteY0" fmla="*/ 0 h 4274848"/>
              <a:gd name="connsiteX1" fmla="*/ 3533227 w 4046603"/>
              <a:gd name="connsiteY1" fmla="*/ 401379 h 4274848"/>
              <a:gd name="connsiteX2" fmla="*/ 3035749 w 4046603"/>
              <a:gd name="connsiteY2" fmla="*/ 688598 h 4274848"/>
              <a:gd name="connsiteX3" fmla="*/ 3090017 w 4046603"/>
              <a:gd name="connsiteY3" fmla="*/ 761284 h 4274848"/>
              <a:gd name="connsiteX4" fmla="*/ 4009674 w 4046603"/>
              <a:gd name="connsiteY4" fmla="*/ 1324339 h 4274848"/>
              <a:gd name="connsiteX5" fmla="*/ 4046603 w 4046603"/>
              <a:gd name="connsiteY5" fmla="*/ 1330211 h 4274848"/>
              <a:gd name="connsiteX6" fmla="*/ 2834427 w 4046603"/>
              <a:gd name="connsiteY6" fmla="*/ 2836857 h 4274848"/>
              <a:gd name="connsiteX7" fmla="*/ 3991366 w 4046603"/>
              <a:gd name="connsiteY7" fmla="*/ 4274848 h 4274848"/>
              <a:gd name="connsiteX8" fmla="*/ 3850358 w 4046603"/>
              <a:gd name="connsiteY8" fmla="*/ 4263455 h 4274848"/>
              <a:gd name="connsiteX9" fmla="*/ 567534 w 4046603"/>
              <a:gd name="connsiteY9" fmla="*/ 2274519 h 4274848"/>
              <a:gd name="connsiteX10" fmla="*/ 492251 w 4046603"/>
              <a:gd name="connsiteY10" fmla="*/ 2157087 h 4274848"/>
              <a:gd name="connsiteX11" fmla="*/ 0 w 4046603"/>
              <a:gd name="connsiteY11" fmla="*/ 2441288 h 427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6603" h="4274848">
                <a:moveTo>
                  <a:pt x="946006" y="0"/>
                </a:moveTo>
                <a:lnTo>
                  <a:pt x="3533227" y="401379"/>
                </a:lnTo>
                <a:lnTo>
                  <a:pt x="3035749" y="688598"/>
                </a:lnTo>
                <a:lnTo>
                  <a:pt x="3090017" y="761284"/>
                </a:lnTo>
                <a:cubicBezTo>
                  <a:pt x="3320679" y="1041633"/>
                  <a:pt x="3642265" y="1244352"/>
                  <a:pt x="4009674" y="1324339"/>
                </a:cubicBezTo>
                <a:lnTo>
                  <a:pt x="4046603" y="1330211"/>
                </a:lnTo>
                <a:lnTo>
                  <a:pt x="2834427" y="2836857"/>
                </a:lnTo>
                <a:lnTo>
                  <a:pt x="3991366" y="4274848"/>
                </a:lnTo>
                <a:lnTo>
                  <a:pt x="3850358" y="4263455"/>
                </a:lnTo>
                <a:cubicBezTo>
                  <a:pt x="2484333" y="4111651"/>
                  <a:pt x="1299799" y="3358413"/>
                  <a:pt x="567534" y="2274519"/>
                </a:cubicBezTo>
                <a:lnTo>
                  <a:pt x="492251" y="2157087"/>
                </a:lnTo>
                <a:lnTo>
                  <a:pt x="0" y="2441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92" name="Freeform 91">
            <a:extLst>
              <a:ext uri="{FF2B5EF4-FFF2-40B4-BE49-F238E27FC236}">
                <a16:creationId xmlns:a16="http://schemas.microsoft.com/office/drawing/2014/main" id="{3B8662B3-6AC0-C94C-9D4A-E05F4F35CF58}"/>
              </a:ext>
            </a:extLst>
          </p:cNvPr>
          <p:cNvSpPr/>
          <p:nvPr/>
        </p:nvSpPr>
        <p:spPr>
          <a:xfrm>
            <a:off x="5332543" y="4401212"/>
            <a:ext cx="2701275" cy="2077155"/>
          </a:xfrm>
          <a:custGeom>
            <a:avLst/>
            <a:gdLst>
              <a:gd name="connsiteX0" fmla="*/ 2826323 w 5402550"/>
              <a:gd name="connsiteY0" fmla="*/ 0 h 4154310"/>
              <a:gd name="connsiteX1" fmla="*/ 3493081 w 5402550"/>
              <a:gd name="connsiteY1" fmla="*/ 1720654 h 4154310"/>
              <a:gd name="connsiteX2" fmla="*/ 5402550 w 5402550"/>
              <a:gd name="connsiteY2" fmla="*/ 1424421 h 4154310"/>
              <a:gd name="connsiteX3" fmla="*/ 5320721 w 5402550"/>
              <a:gd name="connsiteY3" fmla="*/ 1552063 h 4154310"/>
              <a:gd name="connsiteX4" fmla="*/ 1762352 w 5402550"/>
              <a:gd name="connsiteY4" fmla="*/ 3563261 h 4154310"/>
              <a:gd name="connsiteX5" fmla="*/ 1641214 w 5402550"/>
              <a:gd name="connsiteY5" fmla="*/ 3566324 h 4154310"/>
              <a:gd name="connsiteX6" fmla="*/ 1641214 w 5402550"/>
              <a:gd name="connsiteY6" fmla="*/ 4154310 h 4154310"/>
              <a:gd name="connsiteX7" fmla="*/ 0 w 5402550"/>
              <a:gd name="connsiteY7" fmla="*/ 2114401 h 4154310"/>
              <a:gd name="connsiteX8" fmla="*/ 1641214 w 5402550"/>
              <a:gd name="connsiteY8" fmla="*/ 74492 h 4154310"/>
              <a:gd name="connsiteX9" fmla="*/ 1641214 w 5402550"/>
              <a:gd name="connsiteY9" fmla="*/ 633774 h 4154310"/>
              <a:gd name="connsiteX10" fmla="*/ 1695157 w 5402550"/>
              <a:gd name="connsiteY10" fmla="*/ 631050 h 4154310"/>
              <a:gd name="connsiteX11" fmla="*/ 2784002 w 5402550"/>
              <a:gd name="connsiteY11" fmla="*/ 55895 h 41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02550" h="4154310">
                <a:moveTo>
                  <a:pt x="2826323" y="0"/>
                </a:moveTo>
                <a:lnTo>
                  <a:pt x="3493081" y="1720654"/>
                </a:lnTo>
                <a:lnTo>
                  <a:pt x="5402550" y="1424421"/>
                </a:lnTo>
                <a:lnTo>
                  <a:pt x="5320721" y="1552063"/>
                </a:lnTo>
                <a:cubicBezTo>
                  <a:pt x="4539638" y="2708217"/>
                  <a:pt x="3243974" y="3488157"/>
                  <a:pt x="1762352" y="3563261"/>
                </a:cubicBezTo>
                <a:lnTo>
                  <a:pt x="1641214" y="3566324"/>
                </a:lnTo>
                <a:lnTo>
                  <a:pt x="1641214" y="4154310"/>
                </a:lnTo>
                <a:lnTo>
                  <a:pt x="0" y="2114401"/>
                </a:lnTo>
                <a:lnTo>
                  <a:pt x="1641214" y="74492"/>
                </a:lnTo>
                <a:lnTo>
                  <a:pt x="1641214" y="633774"/>
                </a:lnTo>
                <a:lnTo>
                  <a:pt x="1695157" y="631050"/>
                </a:lnTo>
                <a:cubicBezTo>
                  <a:pt x="2130779" y="586811"/>
                  <a:pt x="2516170" y="372651"/>
                  <a:pt x="2784002" y="5589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66" name="TextBox 65">
            <a:extLst>
              <a:ext uri="{FF2B5EF4-FFF2-40B4-BE49-F238E27FC236}">
                <a16:creationId xmlns:a16="http://schemas.microsoft.com/office/drawing/2014/main" id="{225C2216-8482-2F4F-BA30-6472ACB6351C}"/>
              </a:ext>
            </a:extLst>
          </p:cNvPr>
          <p:cNvSpPr txBox="1"/>
          <p:nvPr/>
        </p:nvSpPr>
        <p:spPr>
          <a:xfrm>
            <a:off x="5942590" y="2066142"/>
            <a:ext cx="679994"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06</a:t>
            </a:r>
          </a:p>
        </p:txBody>
      </p:sp>
      <p:sp>
        <p:nvSpPr>
          <p:cNvPr id="67" name="TextBox 66">
            <a:extLst>
              <a:ext uri="{FF2B5EF4-FFF2-40B4-BE49-F238E27FC236}">
                <a16:creationId xmlns:a16="http://schemas.microsoft.com/office/drawing/2014/main" id="{DED17CC3-6DC4-EF45-97D5-B712D30D5C0B}"/>
              </a:ext>
            </a:extLst>
          </p:cNvPr>
          <p:cNvSpPr txBox="1"/>
          <p:nvPr/>
        </p:nvSpPr>
        <p:spPr>
          <a:xfrm>
            <a:off x="4336595" y="4247012"/>
            <a:ext cx="654346"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02</a:t>
            </a:r>
          </a:p>
        </p:txBody>
      </p:sp>
      <p:sp>
        <p:nvSpPr>
          <p:cNvPr id="69" name="TextBox 68">
            <a:extLst>
              <a:ext uri="{FF2B5EF4-FFF2-40B4-BE49-F238E27FC236}">
                <a16:creationId xmlns:a16="http://schemas.microsoft.com/office/drawing/2014/main" id="{45167823-365C-7147-834E-E28C8B8B863F}"/>
              </a:ext>
            </a:extLst>
          </p:cNvPr>
          <p:cNvSpPr txBox="1"/>
          <p:nvPr/>
        </p:nvSpPr>
        <p:spPr>
          <a:xfrm>
            <a:off x="7231998" y="3042477"/>
            <a:ext cx="684804"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05</a:t>
            </a:r>
          </a:p>
        </p:txBody>
      </p:sp>
      <p:sp>
        <p:nvSpPr>
          <p:cNvPr id="70" name="TextBox 69">
            <a:extLst>
              <a:ext uri="{FF2B5EF4-FFF2-40B4-BE49-F238E27FC236}">
                <a16:creationId xmlns:a16="http://schemas.microsoft.com/office/drawing/2014/main" id="{60D9036E-CE4B-C44A-88B1-9B033FB07722}"/>
              </a:ext>
            </a:extLst>
          </p:cNvPr>
          <p:cNvSpPr txBox="1"/>
          <p:nvPr/>
        </p:nvSpPr>
        <p:spPr>
          <a:xfrm>
            <a:off x="6937026" y="4541191"/>
            <a:ext cx="694421"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04</a:t>
            </a:r>
          </a:p>
        </p:txBody>
      </p:sp>
      <p:sp>
        <p:nvSpPr>
          <p:cNvPr id="71" name="TextBox 70">
            <a:extLst>
              <a:ext uri="{FF2B5EF4-FFF2-40B4-BE49-F238E27FC236}">
                <a16:creationId xmlns:a16="http://schemas.microsoft.com/office/drawing/2014/main" id="{767FFEA9-AFF0-714D-8DEF-193DF64E132C}"/>
              </a:ext>
            </a:extLst>
          </p:cNvPr>
          <p:cNvSpPr txBox="1"/>
          <p:nvPr/>
        </p:nvSpPr>
        <p:spPr>
          <a:xfrm>
            <a:off x="5526812" y="5162366"/>
            <a:ext cx="66717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03</a:t>
            </a:r>
          </a:p>
        </p:txBody>
      </p:sp>
      <p:sp>
        <p:nvSpPr>
          <p:cNvPr id="82" name="TextBox 81">
            <a:extLst>
              <a:ext uri="{FF2B5EF4-FFF2-40B4-BE49-F238E27FC236}">
                <a16:creationId xmlns:a16="http://schemas.microsoft.com/office/drawing/2014/main" id="{0A29C9F0-BC87-0C4B-84EC-9A4649A18B67}"/>
              </a:ext>
            </a:extLst>
          </p:cNvPr>
          <p:cNvSpPr txBox="1"/>
          <p:nvPr/>
        </p:nvSpPr>
        <p:spPr>
          <a:xfrm>
            <a:off x="11032956" y="3439689"/>
            <a:ext cx="450764"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05</a:t>
            </a:r>
          </a:p>
        </p:txBody>
      </p:sp>
      <p:sp>
        <p:nvSpPr>
          <p:cNvPr id="83" name="Subtitle 2">
            <a:extLst>
              <a:ext uri="{FF2B5EF4-FFF2-40B4-BE49-F238E27FC236}">
                <a16:creationId xmlns:a16="http://schemas.microsoft.com/office/drawing/2014/main" id="{7AFE56E4-3E78-254F-8755-E5FF554E985E}"/>
              </a:ext>
            </a:extLst>
          </p:cNvPr>
          <p:cNvSpPr txBox="1">
            <a:spLocks/>
          </p:cNvSpPr>
          <p:nvPr/>
        </p:nvSpPr>
        <p:spPr>
          <a:xfrm>
            <a:off x="8449794" y="3778243"/>
            <a:ext cx="2980207" cy="10211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r"/>
            <a:r>
              <a:rPr lang="es-ES" sz="1800" dirty="0">
                <a:solidFill>
                  <a:schemeClr val="bg1"/>
                </a:solidFill>
                <a:latin typeface="+mj-lt"/>
                <a:cs typeface="Arial" panose="020B0604020202020204" pitchFamily="34" charset="0"/>
              </a:rPr>
              <a:t>Promoción de redes de apoyo  en la familia y/o personas significativas</a:t>
            </a:r>
          </a:p>
        </p:txBody>
      </p:sp>
      <p:sp>
        <p:nvSpPr>
          <p:cNvPr id="78" name="TextBox 77">
            <a:extLst>
              <a:ext uri="{FF2B5EF4-FFF2-40B4-BE49-F238E27FC236}">
                <a16:creationId xmlns:a16="http://schemas.microsoft.com/office/drawing/2014/main" id="{4D12D3E6-3D9D-E24A-8541-355640C51B68}"/>
              </a:ext>
            </a:extLst>
          </p:cNvPr>
          <p:cNvSpPr txBox="1"/>
          <p:nvPr/>
        </p:nvSpPr>
        <p:spPr>
          <a:xfrm>
            <a:off x="10641088" y="1359630"/>
            <a:ext cx="418704" cy="369332"/>
          </a:xfrm>
          <a:prstGeom prst="rect">
            <a:avLst/>
          </a:prstGeom>
          <a:noFill/>
        </p:spPr>
        <p:txBody>
          <a:bodyPr wrap="none" rtlCol="0" anchor="b" anchorCtr="0">
            <a:spAutoFit/>
          </a:bodyPr>
          <a:lstStyle/>
          <a:p>
            <a:r>
              <a:rPr lang="en-US" b="1" dirty="0">
                <a:solidFill>
                  <a:schemeClr val="bg1"/>
                </a:solidFill>
                <a:latin typeface="+mj-lt"/>
                <a:ea typeface="League Spartan" charset="0"/>
                <a:cs typeface="Poppins" pitchFamily="2" charset="77"/>
              </a:rPr>
              <a:t>06</a:t>
            </a:r>
          </a:p>
        </p:txBody>
      </p:sp>
      <p:sp>
        <p:nvSpPr>
          <p:cNvPr id="79" name="Subtitle 2">
            <a:extLst>
              <a:ext uri="{FF2B5EF4-FFF2-40B4-BE49-F238E27FC236}">
                <a16:creationId xmlns:a16="http://schemas.microsoft.com/office/drawing/2014/main" id="{0F4D6760-D4A9-1C4D-9DE3-A13EB8938CA5}"/>
              </a:ext>
            </a:extLst>
          </p:cNvPr>
          <p:cNvSpPr txBox="1">
            <a:spLocks/>
          </p:cNvSpPr>
          <p:nvPr/>
        </p:nvSpPr>
        <p:spPr>
          <a:xfrm>
            <a:off x="7896481" y="1805367"/>
            <a:ext cx="3141567" cy="10211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r"/>
            <a:r>
              <a:rPr lang="es-ES" sz="1800" dirty="0">
                <a:solidFill>
                  <a:schemeClr val="bg1"/>
                </a:solidFill>
                <a:latin typeface="+mj-lt"/>
                <a:cs typeface="Arial" panose="020B0604020202020204" pitchFamily="34" charset="0"/>
              </a:rPr>
              <a:t>Velar por la continuidad, coherencia y pertinencia de la intervención</a:t>
            </a:r>
          </a:p>
        </p:txBody>
      </p:sp>
      <p:sp>
        <p:nvSpPr>
          <p:cNvPr id="80" name="TextBox 79">
            <a:extLst>
              <a:ext uri="{FF2B5EF4-FFF2-40B4-BE49-F238E27FC236}">
                <a16:creationId xmlns:a16="http://schemas.microsoft.com/office/drawing/2014/main" id="{B5AE5559-292A-F14C-A6BD-6F2EE11C3981}"/>
              </a:ext>
            </a:extLst>
          </p:cNvPr>
          <p:cNvSpPr txBox="1"/>
          <p:nvPr/>
        </p:nvSpPr>
        <p:spPr>
          <a:xfrm>
            <a:off x="10689584" y="5221037"/>
            <a:ext cx="740417" cy="369332"/>
          </a:xfrm>
          <a:prstGeom prst="rect">
            <a:avLst/>
          </a:prstGeom>
          <a:noFill/>
        </p:spPr>
        <p:txBody>
          <a:bodyPr wrap="square" rtlCol="0" anchor="b" anchorCtr="0">
            <a:spAutoFit/>
          </a:bodyPr>
          <a:lstStyle/>
          <a:p>
            <a:r>
              <a:rPr lang="en-US" b="1" dirty="0">
                <a:solidFill>
                  <a:schemeClr val="bg1"/>
                </a:solidFill>
                <a:latin typeface="+mj-lt"/>
                <a:ea typeface="League Spartan" charset="0"/>
                <a:cs typeface="Poppins" pitchFamily="2" charset="77"/>
              </a:rPr>
              <a:t>04</a:t>
            </a:r>
          </a:p>
        </p:txBody>
      </p:sp>
      <p:sp>
        <p:nvSpPr>
          <p:cNvPr id="81" name="Subtitle 2">
            <a:extLst>
              <a:ext uri="{FF2B5EF4-FFF2-40B4-BE49-F238E27FC236}">
                <a16:creationId xmlns:a16="http://schemas.microsoft.com/office/drawing/2014/main" id="{E0036828-649F-6F47-87CF-66B76BB46ABA}"/>
              </a:ext>
            </a:extLst>
          </p:cNvPr>
          <p:cNvSpPr txBox="1">
            <a:spLocks/>
          </p:cNvSpPr>
          <p:nvPr/>
        </p:nvSpPr>
        <p:spPr>
          <a:xfrm>
            <a:off x="7896481" y="5562457"/>
            <a:ext cx="3136475" cy="10211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r"/>
            <a:r>
              <a:rPr lang="es-ES" sz="1800" dirty="0">
                <a:solidFill>
                  <a:schemeClr val="bg1"/>
                </a:solidFill>
                <a:latin typeface="+mj-lt"/>
                <a:cs typeface="Arial" panose="020B0604020202020204" pitchFamily="34" charset="0"/>
              </a:rPr>
              <a:t>Intervención para fomentar la adherencia y motivación al cambio</a:t>
            </a:r>
          </a:p>
        </p:txBody>
      </p:sp>
      <p:sp>
        <p:nvSpPr>
          <p:cNvPr id="84" name="TextBox 83">
            <a:extLst>
              <a:ext uri="{FF2B5EF4-FFF2-40B4-BE49-F238E27FC236}">
                <a16:creationId xmlns:a16="http://schemas.microsoft.com/office/drawing/2014/main" id="{B421CC3C-5F80-D548-A904-D4A6E7CCE2CA}"/>
              </a:ext>
            </a:extLst>
          </p:cNvPr>
          <p:cNvSpPr txBox="1"/>
          <p:nvPr/>
        </p:nvSpPr>
        <p:spPr>
          <a:xfrm>
            <a:off x="4650715" y="2666889"/>
            <a:ext cx="601447" cy="892552"/>
          </a:xfrm>
          <a:prstGeom prst="rect">
            <a:avLst/>
          </a:prstGeom>
          <a:noFill/>
        </p:spPr>
        <p:txBody>
          <a:bodyPr wrap="none" rtlCol="0" anchor="b" anchorCtr="0">
            <a:spAutoFit/>
          </a:bodyPr>
          <a:lstStyle/>
          <a:p>
            <a:pPr algn="r"/>
            <a:r>
              <a:rPr lang="en-US" sz="3200" b="1" dirty="0">
                <a:solidFill>
                  <a:schemeClr val="bg1"/>
                </a:solidFill>
                <a:latin typeface="+mj-lt"/>
                <a:ea typeface="League Spartan" charset="0"/>
                <a:cs typeface="Poppins" pitchFamily="2" charset="77"/>
              </a:rPr>
              <a:t>01</a:t>
            </a:r>
          </a:p>
          <a:p>
            <a:pPr algn="r"/>
            <a:r>
              <a:rPr lang="en-US" sz="2000" b="1" dirty="0">
                <a:solidFill>
                  <a:schemeClr val="bg1"/>
                </a:solidFill>
                <a:latin typeface="+mj-lt"/>
                <a:ea typeface="League Spartan" charset="0"/>
                <a:cs typeface="Poppins" pitchFamily="2" charset="77"/>
              </a:rPr>
              <a:t> </a:t>
            </a:r>
          </a:p>
        </p:txBody>
      </p:sp>
      <p:sp>
        <p:nvSpPr>
          <p:cNvPr id="85" name="Subtitle 2">
            <a:extLst>
              <a:ext uri="{FF2B5EF4-FFF2-40B4-BE49-F238E27FC236}">
                <a16:creationId xmlns:a16="http://schemas.microsoft.com/office/drawing/2014/main" id="{A9055C8A-0081-BB46-9CC5-43DE7D3A34C2}"/>
              </a:ext>
            </a:extLst>
          </p:cNvPr>
          <p:cNvSpPr txBox="1">
            <a:spLocks/>
          </p:cNvSpPr>
          <p:nvPr/>
        </p:nvSpPr>
        <p:spPr>
          <a:xfrm>
            <a:off x="1153954" y="1805367"/>
            <a:ext cx="2608177" cy="101874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800" b="1" dirty="0">
                <a:solidFill>
                  <a:schemeClr val="bg1"/>
                </a:solidFill>
                <a:latin typeface="+mj-lt"/>
                <a:ea typeface="Lato Light" panose="020F0502020204030203" pitchFamily="34" charset="0"/>
                <a:cs typeface="Mukta ExtraLight" panose="020B0000000000000000" pitchFamily="34" charset="77"/>
              </a:rPr>
              <a:t>01</a:t>
            </a:r>
          </a:p>
          <a:p>
            <a:pPr algn="r">
              <a:lnSpc>
                <a:spcPts val="1750"/>
              </a:lnSpc>
            </a:pPr>
            <a:r>
              <a:rPr lang="en-US" sz="1800" dirty="0" err="1">
                <a:solidFill>
                  <a:schemeClr val="bg1"/>
                </a:solidFill>
                <a:latin typeface="+mj-lt"/>
                <a:ea typeface="Lato Light" panose="020F0502020204030203" pitchFamily="34" charset="0"/>
                <a:cs typeface="Mukta ExtraLight" panose="020B0000000000000000" pitchFamily="34" charset="77"/>
              </a:rPr>
              <a:t>Supervisión</a:t>
            </a:r>
            <a:r>
              <a:rPr lang="en-US" sz="1800" dirty="0">
                <a:solidFill>
                  <a:schemeClr val="bg1"/>
                </a:solidFill>
                <a:latin typeface="+mj-lt"/>
                <a:ea typeface="Lato Light" panose="020F0502020204030203" pitchFamily="34" charset="0"/>
                <a:cs typeface="Mukta ExtraLight" panose="020B0000000000000000" pitchFamily="34" charset="77"/>
              </a:rPr>
              <a:t> de las </a:t>
            </a:r>
            <a:r>
              <a:rPr lang="en-US" sz="1800" dirty="0" err="1">
                <a:solidFill>
                  <a:schemeClr val="bg1"/>
                </a:solidFill>
                <a:latin typeface="+mj-lt"/>
                <a:ea typeface="Lato Light" panose="020F0502020204030203" pitchFamily="34" charset="0"/>
                <a:cs typeface="Mukta ExtraLight" panose="020B0000000000000000" pitchFamily="34" charset="77"/>
              </a:rPr>
              <a:t>medidas</a:t>
            </a:r>
            <a:r>
              <a:rPr lang="en-US" sz="1800" dirty="0">
                <a:solidFill>
                  <a:schemeClr val="bg1"/>
                </a:solidFill>
                <a:latin typeface="+mj-lt"/>
                <a:ea typeface="Lato Light" panose="020F0502020204030203" pitchFamily="34" charset="0"/>
                <a:cs typeface="Mukta ExtraLight" panose="020B0000000000000000" pitchFamily="34" charset="77"/>
              </a:rPr>
              <a:t> y </a:t>
            </a:r>
            <a:r>
              <a:rPr lang="en-US" sz="1800" dirty="0" err="1">
                <a:solidFill>
                  <a:schemeClr val="bg1"/>
                </a:solidFill>
                <a:latin typeface="+mj-lt"/>
                <a:ea typeface="Lato Light" panose="020F0502020204030203" pitchFamily="34" charset="0"/>
                <a:cs typeface="Mukta ExtraLight" panose="020B0000000000000000" pitchFamily="34" charset="77"/>
              </a:rPr>
              <a:t>sanciones</a:t>
            </a:r>
            <a:r>
              <a:rPr lang="en-US" sz="1800" dirty="0">
                <a:solidFill>
                  <a:schemeClr val="bg1"/>
                </a:solidFill>
                <a:latin typeface="+mj-lt"/>
                <a:ea typeface="Lato Light" panose="020F0502020204030203" pitchFamily="34" charset="0"/>
                <a:cs typeface="Mukta ExtraLight" panose="020B0000000000000000" pitchFamily="34" charset="77"/>
              </a:rPr>
              <a:t> </a:t>
            </a:r>
            <a:r>
              <a:rPr lang="en-US" sz="1800" dirty="0" err="1">
                <a:solidFill>
                  <a:schemeClr val="bg1"/>
                </a:solidFill>
                <a:latin typeface="+mj-lt"/>
                <a:ea typeface="Lato Light" panose="020F0502020204030203" pitchFamily="34" charset="0"/>
                <a:cs typeface="Mukta ExtraLight" panose="020B0000000000000000" pitchFamily="34" charset="77"/>
              </a:rPr>
              <a:t>conforme</a:t>
            </a:r>
            <a:r>
              <a:rPr lang="en-US" sz="1800" dirty="0">
                <a:solidFill>
                  <a:schemeClr val="bg1"/>
                </a:solidFill>
                <a:latin typeface="+mj-lt"/>
                <a:ea typeface="Lato Light" panose="020F0502020204030203" pitchFamily="34" charset="0"/>
                <a:cs typeface="Mukta ExtraLight" panose="020B0000000000000000" pitchFamily="34" charset="77"/>
              </a:rPr>
              <a:t> </a:t>
            </a:r>
            <a:r>
              <a:rPr lang="en-US" sz="1800" dirty="0" err="1">
                <a:solidFill>
                  <a:schemeClr val="bg1"/>
                </a:solidFill>
                <a:latin typeface="+mj-lt"/>
                <a:ea typeface="Lato Light" panose="020F0502020204030203" pitchFamily="34" charset="0"/>
                <a:cs typeface="Mukta ExtraLight" panose="020B0000000000000000" pitchFamily="34" charset="77"/>
              </a:rPr>
              <a:t>el</a:t>
            </a:r>
            <a:r>
              <a:rPr lang="en-US" sz="1800" dirty="0">
                <a:solidFill>
                  <a:schemeClr val="bg1"/>
                </a:solidFill>
                <a:latin typeface="+mj-lt"/>
                <a:ea typeface="Lato Light" panose="020F0502020204030203" pitchFamily="34" charset="0"/>
                <a:cs typeface="Mukta ExtraLight" panose="020B0000000000000000" pitchFamily="34" charset="77"/>
              </a:rPr>
              <a:t> </a:t>
            </a:r>
            <a:r>
              <a:rPr lang="en-US" sz="1800" dirty="0" err="1">
                <a:solidFill>
                  <a:schemeClr val="bg1"/>
                </a:solidFill>
                <a:latin typeface="+mj-lt"/>
                <a:ea typeface="Lato Light" panose="020F0502020204030203" pitchFamily="34" charset="0"/>
                <a:cs typeface="Mukta ExtraLight" panose="020B0000000000000000" pitchFamily="34" charset="77"/>
              </a:rPr>
              <a:t>mandato</a:t>
            </a:r>
            <a:r>
              <a:rPr lang="en-US" sz="1800" dirty="0">
                <a:solidFill>
                  <a:schemeClr val="bg1"/>
                </a:solidFill>
                <a:latin typeface="+mj-lt"/>
                <a:ea typeface="Lato Light" panose="020F0502020204030203" pitchFamily="34" charset="0"/>
                <a:cs typeface="Mukta ExtraLight" panose="020B0000000000000000" pitchFamily="34" charset="77"/>
              </a:rPr>
              <a:t> judicial</a:t>
            </a:r>
            <a:r>
              <a:rPr lang="en-US" sz="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86" name="TextBox 85">
            <a:extLst>
              <a:ext uri="{FF2B5EF4-FFF2-40B4-BE49-F238E27FC236}">
                <a16:creationId xmlns:a16="http://schemas.microsoft.com/office/drawing/2014/main" id="{98AF7FF8-BD8A-874F-92AB-126B89FC0654}"/>
              </a:ext>
            </a:extLst>
          </p:cNvPr>
          <p:cNvSpPr txBox="1"/>
          <p:nvPr/>
        </p:nvSpPr>
        <p:spPr>
          <a:xfrm>
            <a:off x="3343427" y="5332261"/>
            <a:ext cx="418704" cy="369332"/>
          </a:xfrm>
          <a:prstGeom prst="rect">
            <a:avLst/>
          </a:prstGeom>
          <a:noFill/>
        </p:spPr>
        <p:txBody>
          <a:bodyPr wrap="none" rtlCol="0" anchor="b" anchorCtr="0">
            <a:spAutoFit/>
          </a:bodyPr>
          <a:lstStyle/>
          <a:p>
            <a:pPr algn="r"/>
            <a:r>
              <a:rPr lang="en-US" b="1" dirty="0">
                <a:solidFill>
                  <a:schemeClr val="bg1"/>
                </a:solidFill>
                <a:latin typeface="+mj-lt"/>
                <a:ea typeface="League Spartan" charset="0"/>
                <a:cs typeface="Poppins" pitchFamily="2" charset="77"/>
              </a:rPr>
              <a:t>03</a:t>
            </a:r>
          </a:p>
        </p:txBody>
      </p:sp>
      <p:sp>
        <p:nvSpPr>
          <p:cNvPr id="87" name="Subtitle 2">
            <a:extLst>
              <a:ext uri="{FF2B5EF4-FFF2-40B4-BE49-F238E27FC236}">
                <a16:creationId xmlns:a16="http://schemas.microsoft.com/office/drawing/2014/main" id="{6B13CF08-CA38-5A45-A832-22760D8C4549}"/>
              </a:ext>
            </a:extLst>
          </p:cNvPr>
          <p:cNvSpPr txBox="1">
            <a:spLocks/>
          </p:cNvSpPr>
          <p:nvPr/>
        </p:nvSpPr>
        <p:spPr>
          <a:xfrm>
            <a:off x="775199" y="5716364"/>
            <a:ext cx="2945596" cy="68877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r"/>
            <a:r>
              <a:rPr lang="es-ES" sz="1800" dirty="0">
                <a:solidFill>
                  <a:schemeClr val="bg1"/>
                </a:solidFill>
                <a:latin typeface="+mj-lt"/>
                <a:cs typeface="Arial" panose="020B0604020202020204" pitchFamily="34" charset="0"/>
              </a:rPr>
              <a:t>Coordinación de  prestaciones, servicios y programas</a:t>
            </a:r>
          </a:p>
        </p:txBody>
      </p:sp>
      <p:sp>
        <p:nvSpPr>
          <p:cNvPr id="88" name="TextBox 87">
            <a:extLst>
              <a:ext uri="{FF2B5EF4-FFF2-40B4-BE49-F238E27FC236}">
                <a16:creationId xmlns:a16="http://schemas.microsoft.com/office/drawing/2014/main" id="{6824BCA8-6979-F44F-AA20-8B9FEBCB0F21}"/>
              </a:ext>
            </a:extLst>
          </p:cNvPr>
          <p:cNvSpPr txBox="1"/>
          <p:nvPr/>
        </p:nvSpPr>
        <p:spPr>
          <a:xfrm>
            <a:off x="3198645" y="3390164"/>
            <a:ext cx="184730" cy="338554"/>
          </a:xfrm>
          <a:prstGeom prst="rect">
            <a:avLst/>
          </a:prstGeom>
          <a:noFill/>
        </p:spPr>
        <p:txBody>
          <a:bodyPr wrap="none" rtlCol="0" anchor="b" anchorCtr="0">
            <a:spAutoFit/>
          </a:bodyPr>
          <a:lstStyle/>
          <a:p>
            <a:pPr algn="r"/>
            <a:endParaRPr lang="en-US" sz="1600" b="1" dirty="0">
              <a:solidFill>
                <a:schemeClr val="tx2"/>
              </a:solidFill>
              <a:latin typeface="Poppins" pitchFamily="2" charset="77"/>
              <a:ea typeface="League Spartan" charset="0"/>
              <a:cs typeface="Poppins" pitchFamily="2" charset="77"/>
            </a:endParaRPr>
          </a:p>
        </p:txBody>
      </p:sp>
      <p:sp>
        <p:nvSpPr>
          <p:cNvPr id="89" name="Subtitle 2">
            <a:extLst>
              <a:ext uri="{FF2B5EF4-FFF2-40B4-BE49-F238E27FC236}">
                <a16:creationId xmlns:a16="http://schemas.microsoft.com/office/drawing/2014/main" id="{BDA57FAD-8DF2-B241-8574-64585AEB4449}"/>
              </a:ext>
            </a:extLst>
          </p:cNvPr>
          <p:cNvSpPr txBox="1">
            <a:spLocks/>
          </p:cNvSpPr>
          <p:nvPr/>
        </p:nvSpPr>
        <p:spPr>
          <a:xfrm>
            <a:off x="775198" y="3778243"/>
            <a:ext cx="2608177" cy="103688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800" b="1" dirty="0">
                <a:solidFill>
                  <a:schemeClr val="bg1"/>
                </a:solidFill>
                <a:latin typeface="+mj-lt"/>
                <a:ea typeface="Lato Light" panose="020F0502020204030203" pitchFamily="34" charset="0"/>
                <a:cs typeface="Mukta ExtraLight" panose="020B0000000000000000" pitchFamily="34" charset="77"/>
              </a:rPr>
              <a:t>02 </a:t>
            </a:r>
          </a:p>
          <a:p>
            <a:pPr algn="r">
              <a:lnSpc>
                <a:spcPts val="1750"/>
              </a:lnSpc>
            </a:pPr>
            <a:r>
              <a:rPr lang="es-ES" sz="1800" dirty="0">
                <a:solidFill>
                  <a:schemeClr val="bg1"/>
                </a:solidFill>
                <a:latin typeface="+mj-lt"/>
                <a:cs typeface="Arial" panose="020B0604020202020204" pitchFamily="34" charset="0"/>
              </a:rPr>
              <a:t>Evaluación y planificación de la intervención </a:t>
            </a:r>
          </a:p>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59437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3402" y="254906"/>
            <a:ext cx="10985196" cy="769441"/>
          </a:xfrm>
          <a:prstGeom prst="rect">
            <a:avLst/>
          </a:prstGeom>
          <a:noFill/>
        </p:spPr>
        <p:txBody>
          <a:bodyPr wrap="square" rtlCol="0">
            <a:spAutoFit/>
          </a:bodyPr>
          <a:lstStyle/>
          <a:p>
            <a:r>
              <a:rPr lang="es-MX" sz="4400" dirty="0">
                <a:solidFill>
                  <a:schemeClr val="bg1"/>
                </a:solidFill>
                <a:latin typeface="+mj-lt"/>
              </a:rPr>
              <a:t>Sistema de Evaluación y Toma de Decisiones</a:t>
            </a:r>
            <a:endParaRPr lang="es-CL" sz="4400" dirty="0">
              <a:solidFill>
                <a:schemeClr val="bg1"/>
              </a:solidFill>
              <a:latin typeface="+mj-lt"/>
            </a:endParaRPr>
          </a:p>
        </p:txBody>
      </p:sp>
      <p:grpSp>
        <p:nvGrpSpPr>
          <p:cNvPr id="78" name="Google Shape;1362;p41"/>
          <p:cNvGrpSpPr/>
          <p:nvPr/>
        </p:nvGrpSpPr>
        <p:grpSpPr>
          <a:xfrm>
            <a:off x="812800" y="3110350"/>
            <a:ext cx="4416101" cy="748800"/>
            <a:chOff x="710275" y="2458475"/>
            <a:chExt cx="3344313" cy="748800"/>
          </a:xfrm>
        </p:grpSpPr>
        <p:sp>
          <p:nvSpPr>
            <p:cNvPr id="79" name="Google Shape;1363;p41"/>
            <p:cNvSpPr/>
            <p:nvPr/>
          </p:nvSpPr>
          <p:spPr>
            <a:xfrm>
              <a:off x="2492925" y="2627225"/>
              <a:ext cx="1154400" cy="411300"/>
            </a:xfrm>
            <a:prstGeom prst="roundRect">
              <a:avLst>
                <a:gd name="adj" fmla="val 16667"/>
              </a:avLst>
            </a:prstGeom>
            <a:solidFill>
              <a:srgbClr val="8225E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b="1" i="0" u="none" strike="noStrike" kern="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Sistema</a:t>
              </a:r>
              <a:endParaRPr kumimoji="0" sz="1600" b="1" i="0" u="none" strike="noStrike" kern="0" cap="none" spc="0" normalizeH="0" baseline="0" noProof="0" dirty="0">
                <a:ln>
                  <a:noFill/>
                </a:ln>
                <a:solidFill>
                  <a:srgbClr val="000000"/>
                </a:solidFill>
                <a:effectLst/>
                <a:uLnTx/>
                <a:uFillTx/>
                <a:cs typeface="Arial"/>
                <a:sym typeface="Arial"/>
              </a:endParaRPr>
            </a:p>
          </p:txBody>
        </p:sp>
        <p:cxnSp>
          <p:nvCxnSpPr>
            <p:cNvPr id="80" name="Google Shape;1364;p41"/>
            <p:cNvCxnSpPr/>
            <p:nvPr/>
          </p:nvCxnSpPr>
          <p:spPr>
            <a:xfrm>
              <a:off x="3731188" y="2832875"/>
              <a:ext cx="323400" cy="0"/>
            </a:xfrm>
            <a:prstGeom prst="straightConnector1">
              <a:avLst/>
            </a:prstGeom>
            <a:noFill/>
            <a:ln w="9525" cap="flat" cmpd="sng">
              <a:solidFill>
                <a:srgbClr val="000000"/>
              </a:solidFill>
              <a:prstDash val="solid"/>
              <a:round/>
              <a:headEnd type="none" w="med" len="med"/>
              <a:tailEnd type="none" w="med" len="med"/>
            </a:ln>
          </p:spPr>
        </p:cxnSp>
        <p:sp>
          <p:nvSpPr>
            <p:cNvPr id="81" name="Google Shape;1365;p41"/>
            <p:cNvSpPr txBox="1"/>
            <p:nvPr/>
          </p:nvSpPr>
          <p:spPr>
            <a:xfrm>
              <a:off x="710275" y="2458475"/>
              <a:ext cx="1536300" cy="748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kern="0" dirty="0">
                  <a:solidFill>
                    <a:schemeClr val="bg1"/>
                  </a:solidFill>
                  <a:ea typeface="Roboto"/>
                  <a:cs typeface="Roboto"/>
                  <a:sym typeface="Roboto"/>
                </a:rPr>
                <a:t>Partes vinculadas entre sí funcionando de forma integrada</a:t>
              </a:r>
              <a:endParaRPr kumimoji="0" sz="1600" b="0" i="0" u="none" strike="noStrike" kern="0" cap="none" spc="0" normalizeH="0" baseline="0" noProof="0" dirty="0">
                <a:ln>
                  <a:noFill/>
                </a:ln>
                <a:solidFill>
                  <a:schemeClr val="bg1"/>
                </a:solidFill>
                <a:effectLst/>
                <a:uLnTx/>
                <a:uFillTx/>
                <a:ea typeface="Roboto"/>
                <a:cs typeface="Roboto"/>
                <a:sym typeface="Roboto"/>
              </a:endParaRPr>
            </a:p>
          </p:txBody>
        </p:sp>
      </p:grpSp>
      <p:sp>
        <p:nvSpPr>
          <p:cNvPr id="82" name="Google Shape;1366;p41"/>
          <p:cNvSpPr/>
          <p:nvPr/>
        </p:nvSpPr>
        <p:spPr>
          <a:xfrm>
            <a:off x="5391338" y="3051250"/>
            <a:ext cx="1356700" cy="869094"/>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000000"/>
                </a:solidFill>
                <a:latin typeface="Fira Sans Extra Condensed Medium"/>
                <a:cs typeface="Arial"/>
                <a:sym typeface="Fira Sans Extra Condensed Medium"/>
              </a:rPr>
              <a:t>SEYTD</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83" name="Google Shape;1367;p41"/>
          <p:cNvGrpSpPr/>
          <p:nvPr/>
        </p:nvGrpSpPr>
        <p:grpSpPr>
          <a:xfrm>
            <a:off x="6842680" y="3185354"/>
            <a:ext cx="4452220" cy="811190"/>
            <a:chOff x="5089325" y="2532250"/>
            <a:chExt cx="3295574" cy="811190"/>
          </a:xfrm>
        </p:grpSpPr>
        <p:sp>
          <p:nvSpPr>
            <p:cNvPr id="84" name="Google Shape;1368;p41"/>
            <p:cNvSpPr/>
            <p:nvPr/>
          </p:nvSpPr>
          <p:spPr>
            <a:xfrm>
              <a:off x="5493668" y="2532250"/>
              <a:ext cx="1154400" cy="578821"/>
            </a:xfrm>
            <a:prstGeom prst="roundRect">
              <a:avLst>
                <a:gd name="adj" fmla="val 16667"/>
              </a:avLst>
            </a:prstGeom>
            <a:solidFill>
              <a:srgbClr val="FB8569"/>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600" b="1" kern="0" dirty="0">
                  <a:solidFill>
                    <a:srgbClr val="FFFFFF"/>
                  </a:solidFill>
                  <a:cs typeface="Arial"/>
                  <a:sym typeface="Fira Sans Extra Condensed Medium"/>
                </a:rPr>
                <a:t>Toma de Decisiones</a:t>
              </a:r>
              <a:endParaRPr kumimoji="0" sz="1200" b="1" i="0" u="none" strike="noStrike" kern="0" cap="none" spc="0" normalizeH="0" baseline="0" noProof="0" dirty="0">
                <a:ln>
                  <a:noFill/>
                </a:ln>
                <a:solidFill>
                  <a:srgbClr val="000000"/>
                </a:solidFill>
                <a:effectLst/>
                <a:uLnTx/>
                <a:uFillTx/>
                <a:cs typeface="Arial"/>
                <a:sym typeface="Arial"/>
              </a:endParaRPr>
            </a:p>
          </p:txBody>
        </p:sp>
        <p:cxnSp>
          <p:nvCxnSpPr>
            <p:cNvPr id="85" name="Google Shape;1369;p41"/>
            <p:cNvCxnSpPr/>
            <p:nvPr/>
          </p:nvCxnSpPr>
          <p:spPr>
            <a:xfrm>
              <a:off x="5089325" y="2832875"/>
              <a:ext cx="323400" cy="0"/>
            </a:xfrm>
            <a:prstGeom prst="straightConnector1">
              <a:avLst/>
            </a:prstGeom>
            <a:noFill/>
            <a:ln w="9525" cap="flat" cmpd="sng">
              <a:solidFill>
                <a:srgbClr val="000000"/>
              </a:solidFill>
              <a:prstDash val="solid"/>
              <a:round/>
              <a:headEnd type="none" w="med" len="med"/>
              <a:tailEnd type="none" w="med" len="med"/>
            </a:ln>
          </p:spPr>
        </p:cxnSp>
        <p:sp>
          <p:nvSpPr>
            <p:cNvPr id="86" name="Google Shape;1370;p41"/>
            <p:cNvSpPr txBox="1"/>
            <p:nvPr/>
          </p:nvSpPr>
          <p:spPr>
            <a:xfrm>
              <a:off x="6848599" y="2594640"/>
              <a:ext cx="1536300" cy="748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kern="0" dirty="0">
                  <a:solidFill>
                    <a:schemeClr val="bg1"/>
                  </a:solidFill>
                  <a:ea typeface="Roboto"/>
                  <a:cs typeface="Roboto"/>
                  <a:sym typeface="Roboto"/>
                </a:rPr>
                <a:t>La evaluación va indisociablemente ligada a la toma de decisiones</a:t>
              </a:r>
              <a:endParaRPr kumimoji="0" sz="1600" b="0" i="0" u="none" strike="noStrike" kern="0" cap="none" spc="0" normalizeH="0" baseline="0" noProof="0" dirty="0">
                <a:ln>
                  <a:noFill/>
                </a:ln>
                <a:solidFill>
                  <a:schemeClr val="bg1"/>
                </a:solidFill>
                <a:effectLst/>
                <a:uLnTx/>
                <a:uFillTx/>
                <a:ea typeface="Roboto"/>
                <a:cs typeface="Roboto"/>
                <a:sym typeface="Roboto"/>
              </a:endParaRPr>
            </a:p>
          </p:txBody>
        </p:sp>
      </p:grpSp>
      <p:grpSp>
        <p:nvGrpSpPr>
          <p:cNvPr id="87" name="Google Shape;1371;p41"/>
          <p:cNvGrpSpPr/>
          <p:nvPr/>
        </p:nvGrpSpPr>
        <p:grpSpPr>
          <a:xfrm>
            <a:off x="6231787" y="1806514"/>
            <a:ext cx="4990431" cy="1166515"/>
            <a:chOff x="4734075" y="1154639"/>
            <a:chExt cx="3426850" cy="1166515"/>
          </a:xfrm>
        </p:grpSpPr>
        <p:sp>
          <p:nvSpPr>
            <p:cNvPr id="88" name="Google Shape;1372;p41"/>
            <p:cNvSpPr/>
            <p:nvPr/>
          </p:nvSpPr>
          <p:spPr>
            <a:xfrm>
              <a:off x="5496625" y="1422325"/>
              <a:ext cx="1154400" cy="411300"/>
            </a:xfrm>
            <a:prstGeom prst="roundRect">
              <a:avLst>
                <a:gd name="adj" fmla="val 16667"/>
              </a:avLst>
            </a:prstGeom>
            <a:solidFill>
              <a:srgbClr val="FBB83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s-CL" b="1" kern="0" dirty="0">
                  <a:solidFill>
                    <a:srgbClr val="FFFFFF"/>
                  </a:solidFill>
                  <a:cs typeface="Arial"/>
                  <a:sym typeface="Fira Sans Extra Condensed Medium"/>
                </a:rPr>
                <a:t>F</a:t>
              </a:r>
              <a:r>
                <a:rPr lang="en" b="1" kern="0" dirty="0">
                  <a:solidFill>
                    <a:srgbClr val="FFFFFF"/>
                  </a:solidFill>
                  <a:cs typeface="Arial"/>
                  <a:sym typeface="Fira Sans Extra Condensed Medium"/>
                </a:rPr>
                <a:t>unción </a:t>
              </a:r>
              <a:endParaRPr kumimoji="0" sz="1400" b="1" i="0" u="none" strike="noStrike" kern="0" cap="none" spc="0" normalizeH="0" baseline="0" noProof="0" dirty="0">
                <a:ln>
                  <a:noFill/>
                </a:ln>
                <a:solidFill>
                  <a:srgbClr val="000000"/>
                </a:solidFill>
                <a:effectLst/>
                <a:uLnTx/>
                <a:uFillTx/>
                <a:cs typeface="Arial"/>
                <a:sym typeface="Arial"/>
              </a:endParaRPr>
            </a:p>
          </p:txBody>
        </p:sp>
        <p:sp>
          <p:nvSpPr>
            <p:cNvPr id="89" name="Google Shape;1373;p41"/>
            <p:cNvSpPr/>
            <p:nvPr/>
          </p:nvSpPr>
          <p:spPr>
            <a:xfrm>
              <a:off x="4734075" y="1909825"/>
              <a:ext cx="1318708" cy="411329"/>
            </a:xfrm>
            <a:custGeom>
              <a:avLst/>
              <a:gdLst/>
              <a:ahLst/>
              <a:cxnLst/>
              <a:rect l="l" t="t" r="r" b="b"/>
              <a:pathLst>
                <a:path w="55507" h="15181" fill="none" extrusionOk="0">
                  <a:moveTo>
                    <a:pt x="0" y="15181"/>
                  </a:moveTo>
                  <a:lnTo>
                    <a:pt x="0" y="5810"/>
                  </a:lnTo>
                  <a:lnTo>
                    <a:pt x="55507" y="5810"/>
                  </a:lnTo>
                  <a:lnTo>
                    <a:pt x="55507" y="0"/>
                  </a:lnTo>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374;p41"/>
            <p:cNvSpPr txBox="1"/>
            <p:nvPr/>
          </p:nvSpPr>
          <p:spPr>
            <a:xfrm>
              <a:off x="6624625" y="1154639"/>
              <a:ext cx="1536300" cy="953924"/>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kern="0" dirty="0">
                  <a:solidFill>
                    <a:schemeClr val="bg1"/>
                  </a:solidFill>
                  <a:ea typeface="Roboto"/>
                  <a:cs typeface="Roboto"/>
                  <a:sym typeface="Roboto"/>
                </a:rPr>
                <a:t>Evaluación,  Planificación y  Seguimiento de la Intervención</a:t>
              </a:r>
              <a:endParaRPr kumimoji="0" sz="1600" b="0" i="0" u="none" strike="noStrike" kern="0" cap="none" spc="0" normalizeH="0" baseline="0" noProof="0" dirty="0">
                <a:ln>
                  <a:noFill/>
                </a:ln>
                <a:solidFill>
                  <a:schemeClr val="bg1"/>
                </a:solidFill>
                <a:effectLst/>
                <a:uLnTx/>
                <a:uFillTx/>
                <a:ea typeface="Roboto"/>
                <a:cs typeface="Roboto"/>
                <a:sym typeface="Roboto"/>
              </a:endParaRPr>
            </a:p>
          </p:txBody>
        </p:sp>
      </p:grpSp>
      <p:grpSp>
        <p:nvGrpSpPr>
          <p:cNvPr id="91" name="Google Shape;1375;p41"/>
          <p:cNvGrpSpPr/>
          <p:nvPr/>
        </p:nvGrpSpPr>
        <p:grpSpPr>
          <a:xfrm>
            <a:off x="6231789" y="3996544"/>
            <a:ext cx="5058410" cy="1283650"/>
            <a:chOff x="4734075" y="3344669"/>
            <a:chExt cx="3696114" cy="1283650"/>
          </a:xfrm>
        </p:grpSpPr>
        <p:sp>
          <p:nvSpPr>
            <p:cNvPr id="92" name="Google Shape;1376;p41"/>
            <p:cNvSpPr/>
            <p:nvPr/>
          </p:nvSpPr>
          <p:spPr>
            <a:xfrm>
              <a:off x="5496625" y="3832224"/>
              <a:ext cx="1154400" cy="575575"/>
            </a:xfrm>
            <a:prstGeom prst="roundRect">
              <a:avLst>
                <a:gd name="adj" fmla="val 16667"/>
              </a:avLst>
            </a:prstGeom>
            <a:solidFill>
              <a:srgbClr val="FB569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600" b="1" kern="0" dirty="0">
                  <a:solidFill>
                    <a:srgbClr val="FFFFFF"/>
                  </a:solidFill>
                  <a:cs typeface="Arial"/>
                  <a:sym typeface="Fira Sans Extra Condensed Medium"/>
                </a:rPr>
                <a:t>Dimensión Ética</a:t>
              </a:r>
              <a:endParaRPr kumimoji="0" sz="1200" b="1" i="0" u="none" strike="noStrike" kern="0" cap="none" spc="0" normalizeH="0" baseline="0" noProof="0" dirty="0">
                <a:ln>
                  <a:noFill/>
                </a:ln>
                <a:solidFill>
                  <a:srgbClr val="000000"/>
                </a:solidFill>
                <a:effectLst/>
                <a:uLnTx/>
                <a:uFillTx/>
                <a:cs typeface="Arial"/>
                <a:sym typeface="Arial"/>
              </a:endParaRPr>
            </a:p>
          </p:txBody>
        </p:sp>
        <p:sp>
          <p:nvSpPr>
            <p:cNvPr id="93" name="Google Shape;1377;p41"/>
            <p:cNvSpPr/>
            <p:nvPr/>
          </p:nvSpPr>
          <p:spPr>
            <a:xfrm>
              <a:off x="4734075" y="3344669"/>
              <a:ext cx="1318708" cy="411356"/>
            </a:xfrm>
            <a:custGeom>
              <a:avLst/>
              <a:gdLst/>
              <a:ahLst/>
              <a:cxnLst/>
              <a:rect l="l" t="t" r="r" b="b"/>
              <a:pathLst>
                <a:path w="55507" h="15182" fill="none" extrusionOk="0">
                  <a:moveTo>
                    <a:pt x="0" y="1"/>
                  </a:moveTo>
                  <a:lnTo>
                    <a:pt x="0" y="9371"/>
                  </a:lnTo>
                  <a:lnTo>
                    <a:pt x="55507" y="9371"/>
                  </a:lnTo>
                  <a:lnTo>
                    <a:pt x="55507" y="15181"/>
                  </a:lnTo>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378;p41"/>
            <p:cNvSpPr txBox="1"/>
            <p:nvPr/>
          </p:nvSpPr>
          <p:spPr>
            <a:xfrm>
              <a:off x="6893889" y="3879519"/>
              <a:ext cx="1536300" cy="748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kern="0" dirty="0">
                  <a:solidFill>
                    <a:schemeClr val="bg1"/>
                  </a:solidFill>
                  <a:ea typeface="Roboto"/>
                  <a:cs typeface="Roboto"/>
                  <a:sym typeface="Roboto"/>
                </a:rPr>
                <a:t>Comportamiento ético profesional en el proceso de evaluación y toma de deciiones</a:t>
              </a:r>
              <a:endParaRPr kumimoji="0" sz="1600" b="0" i="0" u="none" strike="noStrike" kern="0" cap="none" spc="0" normalizeH="0" baseline="0" noProof="0" dirty="0">
                <a:ln>
                  <a:noFill/>
                </a:ln>
                <a:solidFill>
                  <a:schemeClr val="bg1"/>
                </a:solidFill>
                <a:effectLst/>
                <a:uLnTx/>
                <a:uFillTx/>
                <a:ea typeface="Roboto"/>
                <a:cs typeface="Roboto"/>
                <a:sym typeface="Roboto"/>
              </a:endParaRPr>
            </a:p>
          </p:txBody>
        </p:sp>
      </p:grpSp>
      <p:grpSp>
        <p:nvGrpSpPr>
          <p:cNvPr id="95" name="Google Shape;1379;p41"/>
          <p:cNvGrpSpPr/>
          <p:nvPr/>
        </p:nvGrpSpPr>
        <p:grpSpPr>
          <a:xfrm>
            <a:off x="812800" y="1909825"/>
            <a:ext cx="5088388" cy="1063204"/>
            <a:chOff x="710275" y="1257950"/>
            <a:chExt cx="3693200" cy="1063204"/>
          </a:xfrm>
        </p:grpSpPr>
        <p:sp>
          <p:nvSpPr>
            <p:cNvPr id="96" name="Google Shape;1380;p41"/>
            <p:cNvSpPr/>
            <p:nvPr/>
          </p:nvSpPr>
          <p:spPr>
            <a:xfrm>
              <a:off x="2492925" y="1422325"/>
              <a:ext cx="1154400" cy="411300"/>
            </a:xfrm>
            <a:prstGeom prst="roundRect">
              <a:avLst>
                <a:gd name="adj" fmla="val 16667"/>
              </a:avLst>
            </a:prstGeom>
            <a:solidFill>
              <a:srgbClr val="9C27B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s-MX" b="1" i="0" u="none" strike="noStrike" kern="0" cap="none" spc="0" normalizeH="0" baseline="0" noProof="0" dirty="0">
                  <a:ln>
                    <a:noFill/>
                  </a:ln>
                  <a:solidFill>
                    <a:schemeClr val="bg1"/>
                  </a:solidFill>
                  <a:effectLst/>
                  <a:uLnTx/>
                  <a:uFillTx/>
                  <a:cs typeface="Arial"/>
                  <a:sym typeface="Arial"/>
                </a:rPr>
                <a:t>Estructura</a:t>
              </a:r>
              <a:endParaRPr kumimoji="0" b="1" i="0" u="none" strike="noStrike" kern="0" cap="none" spc="0" normalizeH="0" baseline="0" noProof="0" dirty="0">
                <a:ln>
                  <a:noFill/>
                </a:ln>
                <a:solidFill>
                  <a:schemeClr val="bg1"/>
                </a:solidFill>
                <a:effectLst/>
                <a:uLnTx/>
                <a:uFillTx/>
                <a:cs typeface="Arial"/>
                <a:sym typeface="Arial"/>
              </a:endParaRPr>
            </a:p>
          </p:txBody>
        </p:sp>
        <p:sp>
          <p:nvSpPr>
            <p:cNvPr id="97" name="Google Shape;1381;p41"/>
            <p:cNvSpPr/>
            <p:nvPr/>
          </p:nvSpPr>
          <p:spPr>
            <a:xfrm>
              <a:off x="3084776" y="1909825"/>
              <a:ext cx="1318700" cy="411329"/>
            </a:xfrm>
            <a:custGeom>
              <a:avLst/>
              <a:gdLst/>
              <a:ahLst/>
              <a:cxnLst/>
              <a:rect l="l" t="t" r="r" b="b"/>
              <a:pathLst>
                <a:path w="55495" h="15181" fill="none" extrusionOk="0">
                  <a:moveTo>
                    <a:pt x="0" y="0"/>
                  </a:moveTo>
                  <a:lnTo>
                    <a:pt x="0" y="6144"/>
                  </a:lnTo>
                  <a:lnTo>
                    <a:pt x="55495" y="6144"/>
                  </a:lnTo>
                  <a:lnTo>
                    <a:pt x="55495" y="15181"/>
                  </a:lnTo>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382;p41"/>
            <p:cNvSpPr txBox="1"/>
            <p:nvPr/>
          </p:nvSpPr>
          <p:spPr>
            <a:xfrm>
              <a:off x="710275" y="1257950"/>
              <a:ext cx="1536300" cy="748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kern="0" dirty="0">
                  <a:solidFill>
                    <a:schemeClr val="bg1"/>
                  </a:solidFill>
                  <a:ea typeface="Roboto"/>
                  <a:cs typeface="Roboto"/>
                  <a:sym typeface="Roboto"/>
                </a:rPr>
                <a:t>Es una herramienta que estructura la gestión del caso</a:t>
              </a:r>
              <a:endParaRPr kumimoji="0" sz="1600" b="0" i="0" u="none" strike="noStrike" kern="0" cap="none" spc="0" normalizeH="0" baseline="0" noProof="0" dirty="0">
                <a:ln>
                  <a:noFill/>
                </a:ln>
                <a:solidFill>
                  <a:schemeClr val="bg1"/>
                </a:solidFill>
                <a:effectLst/>
                <a:uLnTx/>
                <a:uFillTx/>
                <a:ea typeface="Roboto"/>
                <a:cs typeface="Roboto"/>
                <a:sym typeface="Roboto"/>
              </a:endParaRPr>
            </a:p>
          </p:txBody>
        </p:sp>
      </p:grpSp>
      <p:grpSp>
        <p:nvGrpSpPr>
          <p:cNvPr id="99" name="Google Shape;1383;p41"/>
          <p:cNvGrpSpPr/>
          <p:nvPr/>
        </p:nvGrpSpPr>
        <p:grpSpPr>
          <a:xfrm>
            <a:off x="715805" y="3996544"/>
            <a:ext cx="5185384" cy="1332980"/>
            <a:chOff x="706974" y="3344669"/>
            <a:chExt cx="3696502" cy="1332980"/>
          </a:xfrm>
        </p:grpSpPr>
        <p:sp>
          <p:nvSpPr>
            <p:cNvPr id="100" name="Google Shape;1384;p41"/>
            <p:cNvSpPr/>
            <p:nvPr/>
          </p:nvSpPr>
          <p:spPr>
            <a:xfrm>
              <a:off x="2492925" y="3832224"/>
              <a:ext cx="1154400" cy="575575"/>
            </a:xfrm>
            <a:prstGeom prst="roundRect">
              <a:avLst>
                <a:gd name="adj" fmla="val 16667"/>
              </a:avLst>
            </a:prstGeom>
            <a:solidFill>
              <a:srgbClr val="E850E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b="1" i="0" u="none" strike="noStrike" kern="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Juicio</a:t>
              </a:r>
              <a:r>
                <a:rPr kumimoji="0" lang="en" b="1" i="0" u="none" strike="noStrike" kern="0" cap="none" spc="0" normalizeH="0" noProof="0" dirty="0">
                  <a:ln>
                    <a:noFill/>
                  </a:ln>
                  <a:solidFill>
                    <a:srgbClr val="FFFFFF"/>
                  </a:solidFill>
                  <a:effectLst/>
                  <a:uLnTx/>
                  <a:uFillTx/>
                  <a:ea typeface="Fira Sans Extra Condensed Medium"/>
                  <a:cs typeface="Fira Sans Extra Condensed Medium"/>
                  <a:sym typeface="Fira Sans Extra Condensed Medium"/>
                </a:rPr>
                <a:t> Profesional </a:t>
              </a:r>
              <a:endParaRPr kumimoji="0" sz="1400" b="1" i="0" u="none" strike="noStrike" kern="0" cap="none" spc="0" normalizeH="0" baseline="0" noProof="0" dirty="0">
                <a:ln>
                  <a:noFill/>
                </a:ln>
                <a:solidFill>
                  <a:srgbClr val="000000"/>
                </a:solidFill>
                <a:effectLst/>
                <a:uLnTx/>
                <a:uFillTx/>
                <a:cs typeface="Arial"/>
                <a:sym typeface="Arial"/>
              </a:endParaRPr>
            </a:p>
          </p:txBody>
        </p:sp>
        <p:sp>
          <p:nvSpPr>
            <p:cNvPr id="101" name="Google Shape;1385;p41"/>
            <p:cNvSpPr/>
            <p:nvPr/>
          </p:nvSpPr>
          <p:spPr>
            <a:xfrm>
              <a:off x="3084776" y="3344669"/>
              <a:ext cx="1318700" cy="411356"/>
            </a:xfrm>
            <a:custGeom>
              <a:avLst/>
              <a:gdLst/>
              <a:ahLst/>
              <a:cxnLst/>
              <a:rect l="l" t="t" r="r" b="b"/>
              <a:pathLst>
                <a:path w="55495" h="15182" fill="none" extrusionOk="0">
                  <a:moveTo>
                    <a:pt x="0" y="15181"/>
                  </a:moveTo>
                  <a:lnTo>
                    <a:pt x="0" y="9026"/>
                  </a:lnTo>
                  <a:lnTo>
                    <a:pt x="55495" y="9026"/>
                  </a:lnTo>
                  <a:lnTo>
                    <a:pt x="55495" y="1"/>
                  </a:lnTo>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386;p41"/>
            <p:cNvSpPr txBox="1"/>
            <p:nvPr/>
          </p:nvSpPr>
          <p:spPr>
            <a:xfrm>
              <a:off x="706974" y="3928849"/>
              <a:ext cx="1536300" cy="748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600" kern="0" dirty="0">
                  <a:solidFill>
                    <a:schemeClr val="bg1"/>
                  </a:solidFill>
                  <a:ea typeface="Roboto"/>
                  <a:cs typeface="Roboto"/>
                  <a:sym typeface="Roboto"/>
                </a:rPr>
                <a:t>El juicio profesional estructurado es transversal a todo el proceso de intervención</a:t>
              </a:r>
              <a:endParaRPr kumimoji="0" sz="1600" b="0" i="0" u="none" strike="noStrike" kern="0" cap="none" spc="0" normalizeH="0" baseline="0" noProof="0" dirty="0">
                <a:ln>
                  <a:noFill/>
                </a:ln>
                <a:solidFill>
                  <a:schemeClr val="bg1"/>
                </a:solidFill>
                <a:effectLst/>
                <a:uLnTx/>
                <a:uFillTx/>
                <a:ea typeface="Roboto"/>
                <a:cs typeface="Roboto"/>
                <a:sym typeface="Roboto"/>
              </a:endParaRPr>
            </a:p>
          </p:txBody>
        </p:sp>
      </p:grpSp>
    </p:spTree>
    <p:extLst>
      <p:ext uri="{BB962C8B-B14F-4D97-AF65-F5344CB8AC3E}">
        <p14:creationId xmlns:p14="http://schemas.microsoft.com/office/powerpoint/2010/main" val="127240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8500" y="125504"/>
            <a:ext cx="10925706" cy="1446550"/>
          </a:xfrm>
          <a:prstGeom prst="rect">
            <a:avLst/>
          </a:prstGeom>
          <a:noFill/>
        </p:spPr>
        <p:txBody>
          <a:bodyPr wrap="square" rtlCol="0">
            <a:spAutoFit/>
          </a:bodyPr>
          <a:lstStyle/>
          <a:p>
            <a:r>
              <a:rPr lang="es-MX" sz="4400" dirty="0">
                <a:solidFill>
                  <a:schemeClr val="bg1"/>
                </a:solidFill>
                <a:latin typeface="+mj-lt"/>
              </a:rPr>
              <a:t>Etapas del proceso de evaluación y toma de decisiones</a:t>
            </a:r>
            <a:endParaRPr lang="es-CL" sz="4400" dirty="0">
              <a:solidFill>
                <a:schemeClr val="bg1"/>
              </a:solidFill>
              <a:latin typeface="+mj-lt"/>
            </a:endParaRPr>
          </a:p>
        </p:txBody>
      </p:sp>
      <p:sp>
        <p:nvSpPr>
          <p:cNvPr id="5" name="Google Shape;1460;p43"/>
          <p:cNvSpPr/>
          <p:nvPr/>
        </p:nvSpPr>
        <p:spPr>
          <a:xfrm>
            <a:off x="2477298" y="2074419"/>
            <a:ext cx="1276800" cy="1276800"/>
          </a:xfrm>
          <a:prstGeom prst="arc">
            <a:avLst>
              <a:gd name="adj1" fmla="val 10780397"/>
              <a:gd name="adj2" fmla="val 19331255"/>
            </a:avLst>
          </a:prstGeom>
          <a:noFill/>
          <a:ln w="9525" cap="flat" cmpd="sng">
            <a:solidFill>
              <a:schemeClr val="bg1"/>
            </a:solidFill>
            <a:prstDash val="dash"/>
            <a:round/>
            <a:headEnd type="oval" w="sm" len="sm"/>
            <a:tailEnd type="stealth"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1461;p43"/>
          <p:cNvSpPr/>
          <p:nvPr/>
        </p:nvSpPr>
        <p:spPr>
          <a:xfrm>
            <a:off x="5106368" y="1555344"/>
            <a:ext cx="1276800" cy="1276800"/>
          </a:xfrm>
          <a:prstGeom prst="arc">
            <a:avLst>
              <a:gd name="adj1" fmla="val 10780397"/>
              <a:gd name="adj2" fmla="val 19331255"/>
            </a:avLst>
          </a:prstGeom>
          <a:noFill/>
          <a:ln w="9525" cap="flat" cmpd="sng">
            <a:solidFill>
              <a:schemeClr val="bg1"/>
            </a:solidFill>
            <a:prstDash val="dash"/>
            <a:round/>
            <a:headEnd type="oval" w="sm" len="sm"/>
            <a:tailEnd type="stealth"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1462;p43"/>
          <p:cNvSpPr/>
          <p:nvPr/>
        </p:nvSpPr>
        <p:spPr>
          <a:xfrm>
            <a:off x="7705976" y="955995"/>
            <a:ext cx="1276800" cy="1276800"/>
          </a:xfrm>
          <a:prstGeom prst="arc">
            <a:avLst>
              <a:gd name="adj1" fmla="val 10780397"/>
              <a:gd name="adj2" fmla="val 19331255"/>
            </a:avLst>
          </a:prstGeom>
          <a:noFill/>
          <a:ln w="9525" cap="flat" cmpd="sng">
            <a:solidFill>
              <a:schemeClr val="bg1"/>
            </a:solidFill>
            <a:prstDash val="dash"/>
            <a:round/>
            <a:headEnd type="oval" w="sm" len="sm"/>
            <a:tailEnd type="stealth"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9" name="Google Shape;1465;p43"/>
          <p:cNvGrpSpPr/>
          <p:nvPr/>
        </p:nvGrpSpPr>
        <p:grpSpPr>
          <a:xfrm>
            <a:off x="941278" y="2873454"/>
            <a:ext cx="2152072" cy="2659714"/>
            <a:chOff x="643187" y="3145300"/>
            <a:chExt cx="1589777" cy="1524987"/>
          </a:xfrm>
        </p:grpSpPr>
        <p:cxnSp>
          <p:nvCxnSpPr>
            <p:cNvPr id="10" name="Google Shape;1466;p43"/>
            <p:cNvCxnSpPr/>
            <p:nvPr/>
          </p:nvCxnSpPr>
          <p:spPr>
            <a:xfrm>
              <a:off x="1438075" y="3477400"/>
              <a:ext cx="0" cy="279600"/>
            </a:xfrm>
            <a:prstGeom prst="straightConnector1">
              <a:avLst/>
            </a:prstGeom>
            <a:noFill/>
            <a:ln w="9525" cap="flat" cmpd="sng">
              <a:solidFill>
                <a:srgbClr val="FBB831"/>
              </a:solidFill>
              <a:prstDash val="solid"/>
              <a:round/>
              <a:headEnd type="none" w="med" len="med"/>
              <a:tailEnd type="none" w="med" len="med"/>
            </a:ln>
          </p:spPr>
        </p:cxnSp>
        <p:sp>
          <p:nvSpPr>
            <p:cNvPr id="11" name="Google Shape;1467;p43"/>
            <p:cNvSpPr/>
            <p:nvPr/>
          </p:nvSpPr>
          <p:spPr>
            <a:xfrm>
              <a:off x="710275" y="3145300"/>
              <a:ext cx="1455600" cy="408300"/>
            </a:xfrm>
            <a:prstGeom prst="roundRect">
              <a:avLst>
                <a:gd name="adj" fmla="val 16667"/>
              </a:avLst>
            </a:prstGeom>
            <a:solidFill>
              <a:srgbClr val="FBB83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Fira Sans Extra Condensed Medium"/>
                  <a:cs typeface="Arial"/>
                  <a:sym typeface="Fira Sans Extra Condensed Medium"/>
                </a:rPr>
                <a:t>7 Días</a:t>
              </a: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12" name="Google Shape;1468;p43"/>
            <p:cNvSpPr txBox="1"/>
            <p:nvPr/>
          </p:nvSpPr>
          <p:spPr>
            <a:xfrm>
              <a:off x="643187" y="3757509"/>
              <a:ext cx="1589777" cy="912778"/>
            </a:xfrm>
            <a:prstGeom prst="rect">
              <a:avLst/>
            </a:prstGeom>
            <a:noFill/>
            <a:ln>
              <a:noFill/>
            </a:ln>
          </p:spPr>
          <p:txBody>
            <a:bodyPr spcFirstLastPara="1" wrap="square" lIns="91425" tIns="91425" rIns="91425" bIns="91425" anchor="ctr" anchorCtr="0">
              <a:noAutofit/>
            </a:bodyPr>
            <a:lstStyle/>
            <a:p>
              <a:pPr marL="171450" marR="0" lvl="0" indent="-171450" algn="just" defTabSz="91440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 sz="1400" kern="0" dirty="0">
                  <a:solidFill>
                    <a:schemeClr val="bg1"/>
                  </a:solidFill>
                  <a:ea typeface="Roboto"/>
                  <a:cs typeface="Roboto"/>
                  <a:sym typeface="Roboto"/>
                </a:rPr>
                <a:t>Detección de necesidades de urgencia</a:t>
              </a:r>
            </a:p>
            <a:p>
              <a:pPr marL="171450" marR="0" lvl="0" indent="-171450" algn="just" defTabSz="91440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 sz="1400" kern="0" dirty="0">
                  <a:solidFill>
                    <a:schemeClr val="bg1"/>
                  </a:solidFill>
                  <a:ea typeface="Roboto"/>
                  <a:cs typeface="Roboto"/>
                  <a:sym typeface="Roboto"/>
                </a:rPr>
                <a:t>Apoyar</a:t>
              </a:r>
              <a:r>
                <a:rPr kumimoji="0" lang="en" sz="1400" b="0" i="0" u="none" strike="noStrike" kern="0" cap="none" spc="0" normalizeH="0" noProof="0" dirty="0">
                  <a:ln>
                    <a:noFill/>
                  </a:ln>
                  <a:solidFill>
                    <a:schemeClr val="bg1"/>
                  </a:solidFill>
                  <a:effectLst/>
                  <a:uLnTx/>
                  <a:uFillTx/>
                  <a:ea typeface="Roboto"/>
                  <a:cs typeface="Roboto"/>
                  <a:sym typeface="Roboto"/>
                </a:rPr>
                <a:t> la segregación de jóvenes </a:t>
              </a:r>
            </a:p>
            <a:p>
              <a:pPr marL="171450" marR="0" lvl="0" indent="-171450" algn="just" defTabSz="91440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 sz="1400" kern="0" baseline="0" dirty="0">
                  <a:solidFill>
                    <a:schemeClr val="bg1"/>
                  </a:solidFill>
                  <a:ea typeface="Roboto"/>
                  <a:cs typeface="Roboto"/>
                  <a:sym typeface="Roboto"/>
                </a:rPr>
                <a:t>Condiciones</a:t>
              </a:r>
              <a:r>
                <a:rPr lang="en" sz="1400" kern="0" dirty="0">
                  <a:solidFill>
                    <a:schemeClr val="bg1"/>
                  </a:solidFill>
                  <a:ea typeface="Roboto"/>
                  <a:cs typeface="Roboto"/>
                  <a:sym typeface="Roboto"/>
                </a:rPr>
                <a:t> que afecten la adaptación a la medida o sanción</a:t>
              </a:r>
              <a:endParaRPr kumimoji="0" sz="1400" b="0" i="0" u="none" strike="noStrike" kern="0" cap="none" spc="0" normalizeH="0" baseline="0" noProof="0" dirty="0">
                <a:ln>
                  <a:noFill/>
                </a:ln>
                <a:solidFill>
                  <a:schemeClr val="bg1"/>
                </a:solidFill>
                <a:effectLst/>
                <a:uLnTx/>
                <a:uFillTx/>
                <a:ea typeface="Roboto"/>
                <a:cs typeface="Roboto"/>
                <a:sym typeface="Roboto"/>
              </a:endParaRPr>
            </a:p>
          </p:txBody>
        </p:sp>
      </p:grpSp>
      <p:grpSp>
        <p:nvGrpSpPr>
          <p:cNvPr id="13" name="Google Shape;1469;p43"/>
          <p:cNvGrpSpPr/>
          <p:nvPr/>
        </p:nvGrpSpPr>
        <p:grpSpPr>
          <a:xfrm>
            <a:off x="3482069" y="2582369"/>
            <a:ext cx="1885028" cy="2521484"/>
            <a:chOff x="2277237" y="2783100"/>
            <a:chExt cx="1455601" cy="1441735"/>
          </a:xfrm>
        </p:grpSpPr>
        <p:cxnSp>
          <p:nvCxnSpPr>
            <p:cNvPr id="14" name="Google Shape;1470;p43"/>
            <p:cNvCxnSpPr/>
            <p:nvPr/>
          </p:nvCxnSpPr>
          <p:spPr>
            <a:xfrm>
              <a:off x="3005038" y="3115200"/>
              <a:ext cx="0" cy="412003"/>
            </a:xfrm>
            <a:prstGeom prst="straightConnector1">
              <a:avLst/>
            </a:prstGeom>
            <a:noFill/>
            <a:ln w="9525" cap="flat" cmpd="sng">
              <a:solidFill>
                <a:srgbClr val="FB8569"/>
              </a:solidFill>
              <a:prstDash val="solid"/>
              <a:round/>
              <a:headEnd type="none" w="med" len="med"/>
              <a:tailEnd type="none" w="med" len="med"/>
            </a:ln>
          </p:spPr>
        </p:cxnSp>
        <p:sp>
          <p:nvSpPr>
            <p:cNvPr id="15" name="Google Shape;1471;p43"/>
            <p:cNvSpPr/>
            <p:nvPr/>
          </p:nvSpPr>
          <p:spPr>
            <a:xfrm>
              <a:off x="2277238" y="2783100"/>
              <a:ext cx="1455600" cy="408300"/>
            </a:xfrm>
            <a:prstGeom prst="roundRect">
              <a:avLst>
                <a:gd name="adj" fmla="val 16667"/>
              </a:avLst>
            </a:prstGeom>
            <a:solidFill>
              <a:srgbClr val="FB8569"/>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Fira Sans Extra Condensed Medium"/>
                  <a:cs typeface="Arial"/>
                  <a:sym typeface="Fira Sans Extra Condensed Medium"/>
                </a:rPr>
                <a:t>15 Días</a:t>
              </a: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16" name="Google Shape;1472;p43"/>
            <p:cNvSpPr txBox="1"/>
            <p:nvPr/>
          </p:nvSpPr>
          <p:spPr>
            <a:xfrm>
              <a:off x="2277237" y="3592735"/>
              <a:ext cx="1455600" cy="632100"/>
            </a:xfrm>
            <a:prstGeom prst="rect">
              <a:avLst/>
            </a:prstGeom>
            <a:noFill/>
            <a:ln>
              <a:noFill/>
            </a:ln>
          </p:spPr>
          <p:txBody>
            <a:bodyPr spcFirstLastPara="1" wrap="square" lIns="91425" tIns="91425" rIns="91425" bIns="91425" anchor="ctr" anchorCtr="0">
              <a:noAutofit/>
            </a:bodyPr>
            <a:lstStyle/>
            <a:p>
              <a:pPr marL="285750" marR="0" lvl="0" indent="-285750" algn="just" defTabSz="91440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s-MX" sz="1400" b="0" i="0" u="none" strike="noStrike" kern="0" cap="none" spc="0" normalizeH="0" baseline="0" noProof="0" dirty="0">
                  <a:ln>
                    <a:noFill/>
                  </a:ln>
                  <a:solidFill>
                    <a:schemeClr val="bg1"/>
                  </a:solidFill>
                  <a:effectLst/>
                  <a:uLnTx/>
                  <a:uFillTx/>
                  <a:ea typeface="Roboto"/>
                  <a:cs typeface="Roboto"/>
                  <a:sym typeface="Roboto"/>
                </a:rPr>
                <a:t>Evaluación de derechos sociales</a:t>
              </a:r>
            </a:p>
          </p:txBody>
        </p:sp>
      </p:grpSp>
      <p:grpSp>
        <p:nvGrpSpPr>
          <p:cNvPr id="17" name="Google Shape;1473;p43"/>
          <p:cNvGrpSpPr/>
          <p:nvPr/>
        </p:nvGrpSpPr>
        <p:grpSpPr>
          <a:xfrm>
            <a:off x="6089696" y="2193744"/>
            <a:ext cx="2200245" cy="2391083"/>
            <a:chOff x="3844209" y="2420900"/>
            <a:chExt cx="1526086" cy="1528139"/>
          </a:xfrm>
        </p:grpSpPr>
        <p:cxnSp>
          <p:nvCxnSpPr>
            <p:cNvPr id="18" name="Google Shape;1474;p43"/>
            <p:cNvCxnSpPr/>
            <p:nvPr/>
          </p:nvCxnSpPr>
          <p:spPr>
            <a:xfrm>
              <a:off x="4572009" y="2753000"/>
              <a:ext cx="0" cy="540060"/>
            </a:xfrm>
            <a:prstGeom prst="straightConnector1">
              <a:avLst/>
            </a:prstGeom>
            <a:noFill/>
            <a:ln w="9525" cap="flat" cmpd="sng">
              <a:solidFill>
                <a:srgbClr val="FB569C"/>
              </a:solidFill>
              <a:prstDash val="solid"/>
              <a:round/>
              <a:headEnd type="none" w="med" len="med"/>
              <a:tailEnd type="none" w="med" len="med"/>
            </a:ln>
          </p:spPr>
        </p:cxnSp>
        <p:sp>
          <p:nvSpPr>
            <p:cNvPr id="19" name="Google Shape;1475;p43"/>
            <p:cNvSpPr/>
            <p:nvPr/>
          </p:nvSpPr>
          <p:spPr>
            <a:xfrm>
              <a:off x="3844209" y="2420900"/>
              <a:ext cx="1455600" cy="408300"/>
            </a:xfrm>
            <a:prstGeom prst="roundRect">
              <a:avLst>
                <a:gd name="adj" fmla="val 16667"/>
              </a:avLst>
            </a:prstGeom>
            <a:solidFill>
              <a:srgbClr val="FB569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Fira Sans Extra Condensed Medium"/>
                  <a:cs typeface="Arial"/>
                  <a:sym typeface="Fira Sans Extra Condensed Medium"/>
                </a:rPr>
                <a:t>45 Días</a:t>
              </a: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20" name="Google Shape;1476;p43"/>
            <p:cNvSpPr txBox="1"/>
            <p:nvPr/>
          </p:nvSpPr>
          <p:spPr>
            <a:xfrm>
              <a:off x="3844225" y="3316939"/>
              <a:ext cx="1526070" cy="632100"/>
            </a:xfrm>
            <a:prstGeom prst="rect">
              <a:avLst/>
            </a:prstGeom>
            <a:noFill/>
            <a:ln>
              <a:noFill/>
            </a:ln>
          </p:spPr>
          <p:txBody>
            <a:bodyPr spcFirstLastPara="1" wrap="square" lIns="91425" tIns="91425" rIns="91425" bIns="91425" anchor="ctr" anchorCtr="0">
              <a:noAutofit/>
            </a:bodyPr>
            <a:lstStyle/>
            <a:p>
              <a:pPr marL="171450" marR="0" lvl="0" indent="-171450" algn="just" defTabSz="91440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n" sz="1400" kern="0" dirty="0">
                  <a:solidFill>
                    <a:schemeClr val="bg1"/>
                  </a:solidFill>
                  <a:ea typeface="Roboto"/>
                  <a:cs typeface="Roboto"/>
                  <a:sym typeface="Roboto"/>
                </a:rPr>
                <a:t>Evaluación criminológica</a:t>
              </a:r>
              <a:endParaRPr kumimoji="0" sz="1400" b="0" i="0" u="none" strike="noStrike" kern="0" cap="none" spc="0" normalizeH="0" baseline="0" noProof="0" dirty="0">
                <a:ln>
                  <a:noFill/>
                </a:ln>
                <a:solidFill>
                  <a:schemeClr val="bg1"/>
                </a:solidFill>
                <a:effectLst/>
                <a:uLnTx/>
                <a:uFillTx/>
                <a:ea typeface="Roboto"/>
                <a:cs typeface="Roboto"/>
                <a:sym typeface="Roboto"/>
              </a:endParaRPr>
            </a:p>
          </p:txBody>
        </p:sp>
      </p:grpSp>
      <p:sp>
        <p:nvSpPr>
          <p:cNvPr id="23" name="Google Shape;1486;p43"/>
          <p:cNvSpPr/>
          <p:nvPr/>
        </p:nvSpPr>
        <p:spPr>
          <a:xfrm>
            <a:off x="8944156" y="1714471"/>
            <a:ext cx="2343993" cy="860016"/>
          </a:xfrm>
          <a:prstGeom prst="roundRect">
            <a:avLst>
              <a:gd name="adj" fmla="val 16667"/>
            </a:avLst>
          </a:prstGeom>
          <a:solidFill>
            <a:srgbClr val="E850E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Fira Sans Extra Condensed Medium"/>
                <a:cs typeface="Arial"/>
                <a:sym typeface="Fira Sans Extra Condensed Medium"/>
              </a:rPr>
              <a:t>Plan de Intervención </a:t>
            </a:r>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cxnSp>
        <p:nvCxnSpPr>
          <p:cNvPr id="26" name="Google Shape;1470;p43"/>
          <p:cNvCxnSpPr/>
          <p:nvPr/>
        </p:nvCxnSpPr>
        <p:spPr>
          <a:xfrm>
            <a:off x="4412751" y="1923006"/>
            <a:ext cx="2" cy="659363"/>
          </a:xfrm>
          <a:prstGeom prst="straightConnector1">
            <a:avLst/>
          </a:prstGeom>
          <a:noFill/>
          <a:ln w="9525" cap="flat" cmpd="sng">
            <a:solidFill>
              <a:srgbClr val="FB8569"/>
            </a:solidFill>
            <a:prstDash val="solid"/>
            <a:round/>
            <a:headEnd type="none" w="med" len="med"/>
            <a:tailEnd type="none" w="med" len="med"/>
          </a:ln>
        </p:spPr>
      </p:cxnSp>
      <p:cxnSp>
        <p:nvCxnSpPr>
          <p:cNvPr id="28" name="Google Shape;1485;p43"/>
          <p:cNvCxnSpPr/>
          <p:nvPr/>
        </p:nvCxnSpPr>
        <p:spPr>
          <a:xfrm>
            <a:off x="10116152" y="2582369"/>
            <a:ext cx="8854" cy="530648"/>
          </a:xfrm>
          <a:prstGeom prst="straightConnector1">
            <a:avLst/>
          </a:prstGeom>
          <a:noFill/>
          <a:ln w="9525" cap="flat" cmpd="sng">
            <a:solidFill>
              <a:srgbClr val="E850E0"/>
            </a:solidFill>
            <a:prstDash val="solid"/>
            <a:round/>
            <a:headEnd type="none" w="med" len="med"/>
            <a:tailEnd type="none" w="med" len="med"/>
          </a:ln>
        </p:spPr>
      </p:cxnSp>
      <p:sp>
        <p:nvSpPr>
          <p:cNvPr id="34" name="Google Shape;1487;p43"/>
          <p:cNvSpPr txBox="1"/>
          <p:nvPr/>
        </p:nvSpPr>
        <p:spPr>
          <a:xfrm>
            <a:off x="9236589" y="2850527"/>
            <a:ext cx="2343993" cy="891854"/>
          </a:xfrm>
          <a:prstGeom prst="rect">
            <a:avLst/>
          </a:prstGeom>
          <a:noFill/>
          <a:ln>
            <a:noFill/>
          </a:ln>
        </p:spPr>
        <p:txBody>
          <a:bodyPr spcFirstLastPara="1" wrap="square" lIns="91425" tIns="91425" rIns="91425" bIns="91425" anchor="ctr" anchorCtr="0">
            <a:noAutofit/>
          </a:bodyPr>
          <a:lstStyle/>
          <a:p>
            <a:pPr marL="171450" marR="0" lvl="0" indent="-171450" algn="just" defTabSz="91440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lang="es-MX" sz="1400" kern="0" dirty="0">
                <a:solidFill>
                  <a:schemeClr val="bg1"/>
                </a:solidFill>
                <a:ea typeface="Roboto"/>
                <a:cs typeface="Roboto"/>
                <a:sym typeface="Roboto"/>
              </a:rPr>
              <a:t>Formulación del caso</a:t>
            </a:r>
            <a:endParaRPr kumimoji="0" sz="1400" b="0" i="0" u="none" strike="noStrike" kern="0" cap="none" spc="0" normalizeH="0" baseline="0" noProof="0" dirty="0">
              <a:ln>
                <a:noFill/>
              </a:ln>
              <a:solidFill>
                <a:schemeClr val="bg1"/>
              </a:solidFill>
              <a:effectLst/>
              <a:uLnTx/>
              <a:uFillTx/>
              <a:ea typeface="Roboto"/>
              <a:cs typeface="Roboto"/>
              <a:sym typeface="Roboto"/>
            </a:endParaRPr>
          </a:p>
        </p:txBody>
      </p:sp>
      <p:sp>
        <p:nvSpPr>
          <p:cNvPr id="3" name="Rectángulo 2"/>
          <p:cNvSpPr/>
          <p:nvPr/>
        </p:nvSpPr>
        <p:spPr>
          <a:xfrm flipV="1">
            <a:off x="1176866" y="5650651"/>
            <a:ext cx="4190229"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31" name="Rectángulo 30"/>
          <p:cNvSpPr/>
          <p:nvPr/>
        </p:nvSpPr>
        <p:spPr>
          <a:xfrm flipV="1">
            <a:off x="6194826" y="5650651"/>
            <a:ext cx="4190229"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L"/>
          </a:p>
        </p:txBody>
      </p:sp>
      <p:sp>
        <p:nvSpPr>
          <p:cNvPr id="8" name="CuadroTexto 7"/>
          <p:cNvSpPr txBox="1"/>
          <p:nvPr/>
        </p:nvSpPr>
        <p:spPr>
          <a:xfrm>
            <a:off x="1566325" y="5702461"/>
            <a:ext cx="3225435" cy="461665"/>
          </a:xfrm>
          <a:prstGeom prst="rect">
            <a:avLst/>
          </a:prstGeom>
          <a:noFill/>
        </p:spPr>
        <p:txBody>
          <a:bodyPr wrap="none" rtlCol="0">
            <a:spAutoFit/>
          </a:bodyPr>
          <a:lstStyle/>
          <a:p>
            <a:pPr algn="ctr"/>
            <a:r>
              <a:rPr lang="es-MX" sz="1200" dirty="0">
                <a:solidFill>
                  <a:schemeClr val="accent1">
                    <a:lumMod val="20000"/>
                    <a:lumOff val="80000"/>
                  </a:schemeClr>
                </a:solidFill>
              </a:rPr>
              <a:t>Núcleo común que incluye a medidas cautelares </a:t>
            </a:r>
          </a:p>
          <a:p>
            <a:pPr algn="ctr"/>
            <a:r>
              <a:rPr lang="es-MX" sz="1200" dirty="0">
                <a:solidFill>
                  <a:schemeClr val="accent1">
                    <a:lumMod val="20000"/>
                    <a:lumOff val="80000"/>
                  </a:schemeClr>
                </a:solidFill>
              </a:rPr>
              <a:t>y Suspensión Condicional del Procedimiento</a:t>
            </a:r>
            <a:endParaRPr lang="es-CL" sz="1200" dirty="0">
              <a:solidFill>
                <a:schemeClr val="accent1">
                  <a:lumMod val="20000"/>
                  <a:lumOff val="80000"/>
                </a:schemeClr>
              </a:solidFill>
            </a:endParaRPr>
          </a:p>
        </p:txBody>
      </p:sp>
      <p:sp>
        <p:nvSpPr>
          <p:cNvPr id="32" name="CuadroTexto 31"/>
          <p:cNvSpPr txBox="1"/>
          <p:nvPr/>
        </p:nvSpPr>
        <p:spPr>
          <a:xfrm>
            <a:off x="6539525" y="5691288"/>
            <a:ext cx="3500830" cy="461665"/>
          </a:xfrm>
          <a:prstGeom prst="rect">
            <a:avLst/>
          </a:prstGeom>
          <a:noFill/>
        </p:spPr>
        <p:txBody>
          <a:bodyPr wrap="none" rtlCol="0">
            <a:spAutoFit/>
          </a:bodyPr>
          <a:lstStyle/>
          <a:p>
            <a:pPr algn="ctr"/>
            <a:r>
              <a:rPr lang="es-MX" sz="1200" dirty="0">
                <a:solidFill>
                  <a:schemeClr val="accent1">
                    <a:lumMod val="20000"/>
                    <a:lumOff val="80000"/>
                  </a:schemeClr>
                </a:solidFill>
              </a:rPr>
              <a:t>Para sanciones que involucran el cumplimiento de un</a:t>
            </a:r>
          </a:p>
          <a:p>
            <a:pPr algn="ctr"/>
            <a:r>
              <a:rPr lang="es-MX" sz="1200" dirty="0">
                <a:solidFill>
                  <a:schemeClr val="accent1">
                    <a:lumMod val="20000"/>
                    <a:lumOff val="80000"/>
                  </a:schemeClr>
                </a:solidFill>
              </a:rPr>
              <a:t> Plan de Intervención Individual</a:t>
            </a:r>
            <a:endParaRPr lang="es-CL" sz="1200" dirty="0">
              <a:solidFill>
                <a:schemeClr val="accent1">
                  <a:lumMod val="20000"/>
                  <a:lumOff val="80000"/>
                </a:schemeClr>
              </a:solidFill>
            </a:endParaRPr>
          </a:p>
        </p:txBody>
      </p:sp>
    </p:spTree>
    <p:extLst>
      <p:ext uri="{BB962C8B-B14F-4D97-AF65-F5344CB8AC3E}">
        <p14:creationId xmlns:p14="http://schemas.microsoft.com/office/powerpoint/2010/main" val="144007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09"/>
        <p:cNvGrpSpPr/>
        <p:nvPr/>
      </p:nvGrpSpPr>
      <p:grpSpPr>
        <a:xfrm>
          <a:off x="0" y="0"/>
          <a:ext cx="0" cy="0"/>
          <a:chOff x="0" y="0"/>
          <a:chExt cx="0" cy="0"/>
        </a:xfrm>
      </p:grpSpPr>
      <p:sp>
        <p:nvSpPr>
          <p:cNvPr id="212" name="Google Shape;212;p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200" b="0" i="0" u="none" strike="noStrike" kern="0" cap="none" spc="0" normalizeH="0" baseline="0" noProof="0">
                <a:ln>
                  <a:noFill/>
                </a:ln>
                <a:solidFill>
                  <a:srgbClr val="888888"/>
                </a:solidFill>
                <a:effectLst/>
                <a:uLnTx/>
                <a:uFillTx/>
                <a:latin typeface="Calibri"/>
                <a:ea typeface="+mn-ea"/>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888888"/>
              </a:solidFill>
              <a:effectLst/>
              <a:uLnTx/>
              <a:uFillTx/>
              <a:latin typeface="Calibri"/>
              <a:ea typeface="+mn-ea"/>
              <a:cs typeface="Calibri"/>
              <a:sym typeface="Calibri"/>
            </a:endParaRPr>
          </a:p>
        </p:txBody>
      </p:sp>
      <p:pic>
        <p:nvPicPr>
          <p:cNvPr id="8" name="Google Shape;218;p7">
            <a:extLst>
              <a:ext uri="{FF2B5EF4-FFF2-40B4-BE49-F238E27FC236}">
                <a16:creationId xmlns:a16="http://schemas.microsoft.com/office/drawing/2014/main" id="{FFEFEE74-B2E2-4426-92F4-519E48DDD197}"/>
              </a:ext>
            </a:extLst>
          </p:cNvPr>
          <p:cNvPicPr preferRelativeResize="0"/>
          <p:nvPr/>
        </p:nvPicPr>
        <p:blipFill rotWithShape="1">
          <a:blip r:embed="rId5">
            <a:alphaModFix/>
          </a:blip>
          <a:srcRect/>
          <a:stretch/>
        </p:blipFill>
        <p:spPr>
          <a:xfrm>
            <a:off x="10595609" y="88771"/>
            <a:ext cx="1112063" cy="1041760"/>
          </a:xfrm>
          <a:prstGeom prst="rect">
            <a:avLst/>
          </a:prstGeom>
          <a:solidFill>
            <a:schemeClr val="lt1"/>
          </a:solidFill>
          <a:ln>
            <a:noFill/>
          </a:ln>
        </p:spPr>
      </p:pic>
      <p:grpSp>
        <p:nvGrpSpPr>
          <p:cNvPr id="65" name="Grupo 64">
            <a:extLst>
              <a:ext uri="{FF2B5EF4-FFF2-40B4-BE49-F238E27FC236}">
                <a16:creationId xmlns:a16="http://schemas.microsoft.com/office/drawing/2014/main" id="{F98D7325-3B72-2960-894C-211F62099461}"/>
              </a:ext>
            </a:extLst>
          </p:cNvPr>
          <p:cNvGrpSpPr/>
          <p:nvPr/>
        </p:nvGrpSpPr>
        <p:grpSpPr>
          <a:xfrm>
            <a:off x="6611342" y="2023225"/>
            <a:ext cx="1637888" cy="982733"/>
            <a:chOff x="2705541" y="2787696"/>
            <a:chExt cx="1637888" cy="982733"/>
          </a:xfrm>
        </p:grpSpPr>
        <p:sp>
          <p:nvSpPr>
            <p:cNvPr id="66" name="Rectángulo 65">
              <a:extLst>
                <a:ext uri="{FF2B5EF4-FFF2-40B4-BE49-F238E27FC236}">
                  <a16:creationId xmlns:a16="http://schemas.microsoft.com/office/drawing/2014/main" id="{FE0FE93A-79FB-8E1E-2E03-370CBE58683B}"/>
                </a:ext>
              </a:extLst>
            </p:cNvPr>
            <p:cNvSpPr/>
            <p:nvPr/>
          </p:nvSpPr>
          <p:spPr>
            <a:xfrm>
              <a:off x="2705541" y="2787696"/>
              <a:ext cx="1637888" cy="982733"/>
            </a:xfrm>
            <a:prstGeom prst="rect">
              <a:avLst/>
            </a:prstGeom>
            <a:solidFill>
              <a:srgbClr val="4472C4">
                <a:lumMod val="50000"/>
              </a:srgbClr>
            </a:solidFill>
            <a:ln w="25400" cap="flat" cmpd="sng" algn="ctr">
              <a:solidFill>
                <a:srgbClr val="FFFFFF">
                  <a:hueOff val="0"/>
                  <a:satOff val="0"/>
                  <a:lumOff val="0"/>
                  <a:alphaOff val="0"/>
                </a:srgbClr>
              </a:solidFill>
              <a:prstDash val="solid"/>
            </a:ln>
            <a:effectLst/>
          </p:spPr>
        </p:sp>
        <p:sp>
          <p:nvSpPr>
            <p:cNvPr id="67" name="CuadroTexto 66">
              <a:extLst>
                <a:ext uri="{FF2B5EF4-FFF2-40B4-BE49-F238E27FC236}">
                  <a16:creationId xmlns:a16="http://schemas.microsoft.com/office/drawing/2014/main" id="{C7FBEC49-0954-2DED-FE59-75905100D5C1}"/>
                </a:ext>
              </a:extLst>
            </p:cNvPr>
            <p:cNvSpPr txBox="1"/>
            <p:nvPr/>
          </p:nvSpPr>
          <p:spPr>
            <a:xfrm>
              <a:off x="2705541" y="2787696"/>
              <a:ext cx="1637888" cy="982733"/>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
                  <a:srgbClr val="000000"/>
                </a:buClr>
                <a:buSzTx/>
                <a:buFont typeface="Arial"/>
                <a:buNone/>
                <a:tabLst/>
                <a:defRPr/>
              </a:pPr>
              <a:r>
                <a:rPr kumimoji="0" lang="es-ES" sz="14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sym typeface="Arial"/>
                </a:rPr>
                <a:t>Programas para jóvenes agresores/as sexuales</a:t>
              </a:r>
            </a:p>
          </p:txBody>
        </p:sp>
      </p:grpSp>
      <p:grpSp>
        <p:nvGrpSpPr>
          <p:cNvPr id="68" name="Grupo 67">
            <a:extLst>
              <a:ext uri="{FF2B5EF4-FFF2-40B4-BE49-F238E27FC236}">
                <a16:creationId xmlns:a16="http://schemas.microsoft.com/office/drawing/2014/main" id="{8EACBC19-CB59-3ACA-5A4E-DF247E35CA5C}"/>
              </a:ext>
            </a:extLst>
          </p:cNvPr>
          <p:cNvGrpSpPr/>
          <p:nvPr/>
        </p:nvGrpSpPr>
        <p:grpSpPr>
          <a:xfrm>
            <a:off x="6623781" y="3229987"/>
            <a:ext cx="1637888" cy="1192715"/>
            <a:chOff x="2705541" y="2787696"/>
            <a:chExt cx="1637888" cy="982733"/>
          </a:xfrm>
        </p:grpSpPr>
        <p:sp>
          <p:nvSpPr>
            <p:cNvPr id="69" name="Rectángulo 68">
              <a:extLst>
                <a:ext uri="{FF2B5EF4-FFF2-40B4-BE49-F238E27FC236}">
                  <a16:creationId xmlns:a16="http://schemas.microsoft.com/office/drawing/2014/main" id="{EE03B229-84D7-E8F1-7BC8-C1E8E80B31DC}"/>
                </a:ext>
              </a:extLst>
            </p:cNvPr>
            <p:cNvSpPr/>
            <p:nvPr/>
          </p:nvSpPr>
          <p:spPr>
            <a:xfrm>
              <a:off x="2705541" y="2787696"/>
              <a:ext cx="1637888" cy="982733"/>
            </a:xfrm>
            <a:prstGeom prst="rect">
              <a:avLst/>
            </a:prstGeom>
            <a:solidFill>
              <a:srgbClr val="4472C4">
                <a:lumMod val="50000"/>
              </a:srgbClr>
            </a:solidFill>
            <a:ln w="25400" cap="flat" cmpd="sng" algn="ctr">
              <a:solidFill>
                <a:srgbClr val="FFFFFF">
                  <a:hueOff val="0"/>
                  <a:satOff val="0"/>
                  <a:lumOff val="0"/>
                  <a:alphaOff val="0"/>
                </a:srgbClr>
              </a:solidFill>
              <a:prstDash val="solid"/>
            </a:ln>
            <a:effectLst/>
          </p:spPr>
        </p:sp>
        <p:sp>
          <p:nvSpPr>
            <p:cNvPr id="70" name="CuadroTexto 69">
              <a:extLst>
                <a:ext uri="{FF2B5EF4-FFF2-40B4-BE49-F238E27FC236}">
                  <a16:creationId xmlns:a16="http://schemas.microsoft.com/office/drawing/2014/main" id="{524D7D19-96E5-4DE2-169E-E5AC6126833F}"/>
                </a:ext>
              </a:extLst>
            </p:cNvPr>
            <p:cNvSpPr txBox="1"/>
            <p:nvPr/>
          </p:nvSpPr>
          <p:spPr>
            <a:xfrm>
              <a:off x="2705541" y="2787696"/>
              <a:ext cx="1637888" cy="982733"/>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
                  <a:srgbClr val="000000"/>
                </a:buClr>
                <a:buSzTx/>
                <a:buFont typeface="Arial"/>
                <a:buNone/>
                <a:tabLst/>
                <a:defRPr/>
              </a:pPr>
              <a:r>
                <a:rPr kumimoji="0" lang="es-ES" sz="14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sym typeface="Arial"/>
                </a:rPr>
                <a:t>Programas para el manejo de comportamientos violentos en jóvenes infractores de Ley</a:t>
              </a:r>
            </a:p>
          </p:txBody>
        </p:sp>
      </p:grpSp>
      <p:grpSp>
        <p:nvGrpSpPr>
          <p:cNvPr id="71" name="Grupo 70">
            <a:extLst>
              <a:ext uri="{FF2B5EF4-FFF2-40B4-BE49-F238E27FC236}">
                <a16:creationId xmlns:a16="http://schemas.microsoft.com/office/drawing/2014/main" id="{9C818AE4-96C1-2836-943C-F014105CABD8}"/>
              </a:ext>
            </a:extLst>
          </p:cNvPr>
          <p:cNvGrpSpPr/>
          <p:nvPr/>
        </p:nvGrpSpPr>
        <p:grpSpPr>
          <a:xfrm>
            <a:off x="8508572" y="3229988"/>
            <a:ext cx="1637888" cy="1192714"/>
            <a:chOff x="2705541" y="2787696"/>
            <a:chExt cx="1637888" cy="982733"/>
          </a:xfrm>
        </p:grpSpPr>
        <p:sp>
          <p:nvSpPr>
            <p:cNvPr id="72" name="Rectángulo 71">
              <a:extLst>
                <a:ext uri="{FF2B5EF4-FFF2-40B4-BE49-F238E27FC236}">
                  <a16:creationId xmlns:a16="http://schemas.microsoft.com/office/drawing/2014/main" id="{02F54FDC-B47F-4E3B-410A-B0DED592ADEB}"/>
                </a:ext>
              </a:extLst>
            </p:cNvPr>
            <p:cNvSpPr/>
            <p:nvPr/>
          </p:nvSpPr>
          <p:spPr>
            <a:xfrm>
              <a:off x="2705541" y="2787696"/>
              <a:ext cx="1637888" cy="982733"/>
            </a:xfrm>
            <a:prstGeom prst="rect">
              <a:avLst/>
            </a:prstGeom>
            <a:solidFill>
              <a:srgbClr val="4472C4">
                <a:lumMod val="50000"/>
              </a:srgbClr>
            </a:solidFill>
            <a:ln w="25400" cap="flat" cmpd="sng" algn="ctr">
              <a:solidFill>
                <a:srgbClr val="FFFFFF">
                  <a:hueOff val="0"/>
                  <a:satOff val="0"/>
                  <a:lumOff val="0"/>
                  <a:alphaOff val="0"/>
                </a:srgbClr>
              </a:solidFill>
              <a:prstDash val="solid"/>
            </a:ln>
            <a:effectLst/>
          </p:spPr>
        </p:sp>
        <p:sp>
          <p:nvSpPr>
            <p:cNvPr id="73" name="CuadroTexto 72">
              <a:extLst>
                <a:ext uri="{FF2B5EF4-FFF2-40B4-BE49-F238E27FC236}">
                  <a16:creationId xmlns:a16="http://schemas.microsoft.com/office/drawing/2014/main" id="{1CCCAA48-81FF-273E-635E-BCA7B80D4EF9}"/>
                </a:ext>
              </a:extLst>
            </p:cNvPr>
            <p:cNvSpPr txBox="1"/>
            <p:nvPr/>
          </p:nvSpPr>
          <p:spPr>
            <a:xfrm>
              <a:off x="2705541" y="2787696"/>
              <a:ext cx="1637888" cy="982733"/>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
                  <a:srgbClr val="000000"/>
                </a:buClr>
                <a:buSzTx/>
                <a:buFont typeface="Arial"/>
                <a:buNone/>
                <a:tabLst/>
                <a:defRPr/>
              </a:pPr>
              <a:r>
                <a:rPr kumimoji="0" lang="es-ES" sz="14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sym typeface="Arial"/>
                </a:rPr>
                <a:t>Programas para el abordaje de actitudes pro-criminales o pro-delictivas</a:t>
              </a:r>
            </a:p>
          </p:txBody>
        </p:sp>
      </p:grpSp>
      <p:grpSp>
        <p:nvGrpSpPr>
          <p:cNvPr id="74" name="Grupo 73">
            <a:extLst>
              <a:ext uri="{FF2B5EF4-FFF2-40B4-BE49-F238E27FC236}">
                <a16:creationId xmlns:a16="http://schemas.microsoft.com/office/drawing/2014/main" id="{5E338DC0-D139-47B8-1659-CBD5F1CAB8A2}"/>
              </a:ext>
            </a:extLst>
          </p:cNvPr>
          <p:cNvGrpSpPr/>
          <p:nvPr/>
        </p:nvGrpSpPr>
        <p:grpSpPr>
          <a:xfrm>
            <a:off x="10359146" y="3223766"/>
            <a:ext cx="1637888" cy="1192714"/>
            <a:chOff x="2705541" y="2787696"/>
            <a:chExt cx="1637888" cy="982733"/>
          </a:xfrm>
        </p:grpSpPr>
        <p:sp>
          <p:nvSpPr>
            <p:cNvPr id="75" name="Rectángulo 74">
              <a:extLst>
                <a:ext uri="{FF2B5EF4-FFF2-40B4-BE49-F238E27FC236}">
                  <a16:creationId xmlns:a16="http://schemas.microsoft.com/office/drawing/2014/main" id="{22F0A293-831C-FAFD-8C98-A4F50292C7EE}"/>
                </a:ext>
              </a:extLst>
            </p:cNvPr>
            <p:cNvSpPr/>
            <p:nvPr/>
          </p:nvSpPr>
          <p:spPr>
            <a:xfrm>
              <a:off x="2705541" y="2787696"/>
              <a:ext cx="1637888" cy="982733"/>
            </a:xfrm>
            <a:prstGeom prst="rect">
              <a:avLst/>
            </a:prstGeom>
            <a:solidFill>
              <a:srgbClr val="4472C4">
                <a:lumMod val="50000"/>
              </a:srgbClr>
            </a:solidFill>
            <a:ln w="25400" cap="flat" cmpd="sng" algn="ctr">
              <a:solidFill>
                <a:srgbClr val="FFFFFF">
                  <a:hueOff val="0"/>
                  <a:satOff val="0"/>
                  <a:lumOff val="0"/>
                  <a:alphaOff val="0"/>
                </a:srgbClr>
              </a:solidFill>
              <a:prstDash val="solid"/>
            </a:ln>
            <a:effectLst/>
          </p:spPr>
        </p:sp>
        <p:sp>
          <p:nvSpPr>
            <p:cNvPr id="76" name="CuadroTexto 75">
              <a:extLst>
                <a:ext uri="{FF2B5EF4-FFF2-40B4-BE49-F238E27FC236}">
                  <a16:creationId xmlns:a16="http://schemas.microsoft.com/office/drawing/2014/main" id="{68424D54-1AC0-ECAB-A4EE-6DDF8A8F6BE6}"/>
                </a:ext>
              </a:extLst>
            </p:cNvPr>
            <p:cNvSpPr txBox="1"/>
            <p:nvPr/>
          </p:nvSpPr>
          <p:spPr>
            <a:xfrm>
              <a:off x="2705541" y="2787696"/>
              <a:ext cx="1637888" cy="982733"/>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
                  <a:srgbClr val="000000"/>
                </a:buClr>
                <a:buSzTx/>
                <a:buFont typeface="Arial"/>
                <a:buNone/>
                <a:tabLst/>
                <a:defRPr/>
              </a:pPr>
              <a:r>
                <a:rPr kumimoji="0" lang="es-ES" sz="14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sym typeface="Arial"/>
                </a:rPr>
                <a:t>Programas para el abordaje de la vinculación de adolescentes con pares delictivos</a:t>
              </a:r>
            </a:p>
          </p:txBody>
        </p:sp>
      </p:grpSp>
      <p:grpSp>
        <p:nvGrpSpPr>
          <p:cNvPr id="77" name="Grupo 76">
            <a:extLst>
              <a:ext uri="{FF2B5EF4-FFF2-40B4-BE49-F238E27FC236}">
                <a16:creationId xmlns:a16="http://schemas.microsoft.com/office/drawing/2014/main" id="{6A9AB51C-3E31-FA16-D0DC-9AF8D314438A}"/>
              </a:ext>
            </a:extLst>
          </p:cNvPr>
          <p:cNvGrpSpPr/>
          <p:nvPr/>
        </p:nvGrpSpPr>
        <p:grpSpPr>
          <a:xfrm>
            <a:off x="6623786" y="4610916"/>
            <a:ext cx="1637888" cy="982733"/>
            <a:chOff x="2705541" y="2787696"/>
            <a:chExt cx="1637888" cy="982733"/>
          </a:xfrm>
        </p:grpSpPr>
        <p:sp>
          <p:nvSpPr>
            <p:cNvPr id="78" name="Rectángulo 77">
              <a:extLst>
                <a:ext uri="{FF2B5EF4-FFF2-40B4-BE49-F238E27FC236}">
                  <a16:creationId xmlns:a16="http://schemas.microsoft.com/office/drawing/2014/main" id="{07C70B70-2978-3EE2-4C02-5DC4ECFD3A3B}"/>
                </a:ext>
              </a:extLst>
            </p:cNvPr>
            <p:cNvSpPr/>
            <p:nvPr/>
          </p:nvSpPr>
          <p:spPr>
            <a:xfrm>
              <a:off x="2705541" y="2787696"/>
              <a:ext cx="1637888" cy="982733"/>
            </a:xfrm>
            <a:prstGeom prst="rect">
              <a:avLst/>
            </a:prstGeom>
            <a:solidFill>
              <a:srgbClr val="4472C4">
                <a:lumMod val="50000"/>
              </a:srgbClr>
            </a:solidFill>
            <a:ln w="25400" cap="flat" cmpd="sng" algn="ctr">
              <a:solidFill>
                <a:srgbClr val="FFFFFF">
                  <a:hueOff val="0"/>
                  <a:satOff val="0"/>
                  <a:lumOff val="0"/>
                  <a:alphaOff val="0"/>
                </a:srgbClr>
              </a:solidFill>
              <a:prstDash val="solid"/>
            </a:ln>
            <a:effectLst/>
          </p:spPr>
        </p:sp>
        <p:sp>
          <p:nvSpPr>
            <p:cNvPr id="79" name="CuadroTexto 78">
              <a:extLst>
                <a:ext uri="{FF2B5EF4-FFF2-40B4-BE49-F238E27FC236}">
                  <a16:creationId xmlns:a16="http://schemas.microsoft.com/office/drawing/2014/main" id="{EA3BC02E-7D57-8B69-3289-8414362DB194}"/>
                </a:ext>
              </a:extLst>
            </p:cNvPr>
            <p:cNvSpPr txBox="1"/>
            <p:nvPr/>
          </p:nvSpPr>
          <p:spPr>
            <a:xfrm>
              <a:off x="2705541" y="2787696"/>
              <a:ext cx="1637888" cy="982733"/>
            </a:xfrm>
            <a:prstGeom prst="rect">
              <a:avLst/>
            </a:prstGeom>
            <a:noFill/>
            <a:ln>
              <a:noFill/>
            </a:ln>
            <a:effectLst/>
          </p:spPr>
          <p:txBody>
            <a:bodyPr spcFirstLastPara="0" vert="horz" wrap="square" lIns="53340" tIns="53340" rIns="53340" bIns="53340" numCol="1" spcCol="1270" anchor="ctr" anchorCtr="0">
              <a:noAutofit/>
            </a:bodyPr>
            <a:lstStyle/>
            <a:p>
              <a:pPr marL="0" marR="0" lvl="0" indent="0" algn="ctr" defTabSz="622300" eaLnBrk="1" fontAlgn="auto" latinLnBrk="0" hangingPunct="1">
                <a:lnSpc>
                  <a:spcPct val="90000"/>
                </a:lnSpc>
                <a:spcBef>
                  <a:spcPct val="0"/>
                </a:spcBef>
                <a:spcAft>
                  <a:spcPct val="35000"/>
                </a:spcAft>
                <a:buClr>
                  <a:srgbClr val="000000"/>
                </a:buClr>
                <a:buSzTx/>
                <a:buFont typeface="Arial"/>
                <a:buNone/>
                <a:tabLst/>
                <a:defRPr/>
              </a:pPr>
              <a:r>
                <a:rPr kumimoji="0" lang="es-ES" sz="14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sym typeface="Arial"/>
                </a:rPr>
                <a:t>Programas para el abordaje de patrones de personalidad antisocial</a:t>
              </a:r>
            </a:p>
          </p:txBody>
        </p:sp>
      </p:grpSp>
      <p:sp>
        <p:nvSpPr>
          <p:cNvPr id="80" name="CuadroTexto 79">
            <a:extLst>
              <a:ext uri="{FF2B5EF4-FFF2-40B4-BE49-F238E27FC236}">
                <a16:creationId xmlns:a16="http://schemas.microsoft.com/office/drawing/2014/main" id="{45FFD78A-8069-969B-506B-001771870EE1}"/>
              </a:ext>
            </a:extLst>
          </p:cNvPr>
          <p:cNvSpPr txBox="1"/>
          <p:nvPr/>
        </p:nvSpPr>
        <p:spPr>
          <a:xfrm>
            <a:off x="6508219" y="1465399"/>
            <a:ext cx="3316916" cy="523220"/>
          </a:xfrm>
          <a:prstGeom prst="rect">
            <a:avLst/>
          </a:prstGeom>
          <a:noFill/>
        </p:spPr>
        <p:txBody>
          <a:bodyPr wrap="square" rtlCol="0">
            <a:spAutoFit/>
          </a:bodyPr>
          <a:lstStyle/>
          <a:p>
            <a:pPr>
              <a:buClr>
                <a:srgbClr val="000000"/>
              </a:buClr>
              <a:buFont typeface="Arial"/>
              <a:buNone/>
            </a:pPr>
            <a:r>
              <a:rPr lang="es-CL" sz="1400" b="1" kern="0" dirty="0">
                <a:solidFill>
                  <a:srgbClr val="FFC000"/>
                </a:solidFill>
                <a:cs typeface="Calibri" panose="020F0502020204030204" pitchFamily="34" charset="0"/>
                <a:sym typeface="Arial"/>
              </a:rPr>
              <a:t>AREAS ORIENTADAS A MODIFICAR CONDUCTAS DELICTIVAS</a:t>
            </a:r>
          </a:p>
        </p:txBody>
      </p:sp>
      <p:grpSp>
        <p:nvGrpSpPr>
          <p:cNvPr id="81" name="Grupo 80">
            <a:extLst>
              <a:ext uri="{FF2B5EF4-FFF2-40B4-BE49-F238E27FC236}">
                <a16:creationId xmlns:a16="http://schemas.microsoft.com/office/drawing/2014/main" id="{762C2FCF-F0BE-11EE-E2CD-52780401A1A7}"/>
              </a:ext>
            </a:extLst>
          </p:cNvPr>
          <p:cNvGrpSpPr/>
          <p:nvPr/>
        </p:nvGrpSpPr>
        <p:grpSpPr>
          <a:xfrm>
            <a:off x="276595" y="2065249"/>
            <a:ext cx="1637888" cy="982733"/>
            <a:chOff x="3025" y="494651"/>
            <a:chExt cx="1637888" cy="982733"/>
          </a:xfrm>
        </p:grpSpPr>
        <p:sp>
          <p:nvSpPr>
            <p:cNvPr id="82" name="Rectángulo 81">
              <a:extLst>
                <a:ext uri="{FF2B5EF4-FFF2-40B4-BE49-F238E27FC236}">
                  <a16:creationId xmlns:a16="http://schemas.microsoft.com/office/drawing/2014/main" id="{608520DF-17E2-56CC-78F9-DE72302CFD17}"/>
                </a:ext>
              </a:extLst>
            </p:cNvPr>
            <p:cNvSpPr/>
            <p:nvPr/>
          </p:nvSpPr>
          <p:spPr>
            <a:xfrm>
              <a:off x="3025"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83" name="CuadroTexto 82">
              <a:extLst>
                <a:ext uri="{FF2B5EF4-FFF2-40B4-BE49-F238E27FC236}">
                  <a16:creationId xmlns:a16="http://schemas.microsoft.com/office/drawing/2014/main" id="{AA602AC9-2AAF-5C98-B910-6B8873C45D6C}"/>
                </a:ext>
              </a:extLst>
            </p:cNvPr>
            <p:cNvSpPr txBox="1"/>
            <p:nvPr/>
          </p:nvSpPr>
          <p:spPr>
            <a:xfrm>
              <a:off x="3025"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Adherencia y motivación al cambio</a:t>
              </a:r>
            </a:p>
          </p:txBody>
        </p:sp>
      </p:grpSp>
      <p:grpSp>
        <p:nvGrpSpPr>
          <p:cNvPr id="84" name="Grupo 83">
            <a:extLst>
              <a:ext uri="{FF2B5EF4-FFF2-40B4-BE49-F238E27FC236}">
                <a16:creationId xmlns:a16="http://schemas.microsoft.com/office/drawing/2014/main" id="{FC0AEAB9-2601-1589-F505-8AA439237944}"/>
              </a:ext>
            </a:extLst>
          </p:cNvPr>
          <p:cNvGrpSpPr/>
          <p:nvPr/>
        </p:nvGrpSpPr>
        <p:grpSpPr>
          <a:xfrm>
            <a:off x="2073969" y="2065249"/>
            <a:ext cx="1637888" cy="982733"/>
            <a:chOff x="1804702" y="494651"/>
            <a:chExt cx="1637888" cy="982733"/>
          </a:xfrm>
        </p:grpSpPr>
        <p:sp>
          <p:nvSpPr>
            <p:cNvPr id="85" name="Rectángulo 84">
              <a:extLst>
                <a:ext uri="{FF2B5EF4-FFF2-40B4-BE49-F238E27FC236}">
                  <a16:creationId xmlns:a16="http://schemas.microsoft.com/office/drawing/2014/main" id="{6F1AE3A9-1207-ADFA-83FC-AD91383A6A9A}"/>
                </a:ext>
              </a:extLst>
            </p:cNvPr>
            <p:cNvSpPr/>
            <p:nvPr/>
          </p:nvSpPr>
          <p:spPr>
            <a:xfrm>
              <a:off x="1804702"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86" name="CuadroTexto 85">
              <a:extLst>
                <a:ext uri="{FF2B5EF4-FFF2-40B4-BE49-F238E27FC236}">
                  <a16:creationId xmlns:a16="http://schemas.microsoft.com/office/drawing/2014/main" id="{2C88D0EC-DCD8-462A-99D5-337DD0C02A9C}"/>
                </a:ext>
              </a:extLst>
            </p:cNvPr>
            <p:cNvSpPr txBox="1"/>
            <p:nvPr/>
          </p:nvSpPr>
          <p:spPr>
            <a:xfrm>
              <a:off x="1804702"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Fortalecimiento de recursos personales y vínculos pro sociales</a:t>
              </a:r>
            </a:p>
          </p:txBody>
        </p:sp>
      </p:grpSp>
      <p:grpSp>
        <p:nvGrpSpPr>
          <p:cNvPr id="87" name="Grupo 86">
            <a:extLst>
              <a:ext uri="{FF2B5EF4-FFF2-40B4-BE49-F238E27FC236}">
                <a16:creationId xmlns:a16="http://schemas.microsoft.com/office/drawing/2014/main" id="{06B81C24-6CFB-3F58-AAE5-64600B548C73}"/>
              </a:ext>
            </a:extLst>
          </p:cNvPr>
          <p:cNvGrpSpPr/>
          <p:nvPr/>
        </p:nvGrpSpPr>
        <p:grpSpPr>
          <a:xfrm>
            <a:off x="3925837" y="2061753"/>
            <a:ext cx="1637888" cy="982733"/>
            <a:chOff x="3606380" y="494651"/>
            <a:chExt cx="1637888" cy="982733"/>
          </a:xfrm>
        </p:grpSpPr>
        <p:sp>
          <p:nvSpPr>
            <p:cNvPr id="88" name="Rectángulo 87">
              <a:extLst>
                <a:ext uri="{FF2B5EF4-FFF2-40B4-BE49-F238E27FC236}">
                  <a16:creationId xmlns:a16="http://schemas.microsoft.com/office/drawing/2014/main" id="{2E4B3160-1A88-9716-93C8-249D59EB870A}"/>
                </a:ext>
              </a:extLst>
            </p:cNvPr>
            <p:cNvSpPr/>
            <p:nvPr/>
          </p:nvSpPr>
          <p:spPr>
            <a:xfrm>
              <a:off x="3606380"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89" name="CuadroTexto 88">
              <a:extLst>
                <a:ext uri="{FF2B5EF4-FFF2-40B4-BE49-F238E27FC236}">
                  <a16:creationId xmlns:a16="http://schemas.microsoft.com/office/drawing/2014/main" id="{762FC015-AAC7-5450-4A9E-F6E36829A3EE}"/>
                </a:ext>
              </a:extLst>
            </p:cNvPr>
            <p:cNvSpPr txBox="1"/>
            <p:nvPr/>
          </p:nvSpPr>
          <p:spPr>
            <a:xfrm>
              <a:off x="3606380"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Familia y apoyo a la intervención</a:t>
              </a:r>
            </a:p>
          </p:txBody>
        </p:sp>
      </p:grpSp>
      <p:grpSp>
        <p:nvGrpSpPr>
          <p:cNvPr id="90" name="Grupo 89">
            <a:extLst>
              <a:ext uri="{FF2B5EF4-FFF2-40B4-BE49-F238E27FC236}">
                <a16:creationId xmlns:a16="http://schemas.microsoft.com/office/drawing/2014/main" id="{F63D644C-6AA0-5C69-EC1F-3EADB7E5B23A}"/>
              </a:ext>
            </a:extLst>
          </p:cNvPr>
          <p:cNvGrpSpPr/>
          <p:nvPr/>
        </p:nvGrpSpPr>
        <p:grpSpPr>
          <a:xfrm>
            <a:off x="288131" y="3214435"/>
            <a:ext cx="1637888" cy="982733"/>
            <a:chOff x="5408058" y="494651"/>
            <a:chExt cx="1637888" cy="982733"/>
          </a:xfrm>
        </p:grpSpPr>
        <p:sp>
          <p:nvSpPr>
            <p:cNvPr id="91" name="Rectángulo 90">
              <a:extLst>
                <a:ext uri="{FF2B5EF4-FFF2-40B4-BE49-F238E27FC236}">
                  <a16:creationId xmlns:a16="http://schemas.microsoft.com/office/drawing/2014/main" id="{900278E4-B847-E1F1-3208-B3866D893AEA}"/>
                </a:ext>
              </a:extLst>
            </p:cNvPr>
            <p:cNvSpPr/>
            <p:nvPr/>
          </p:nvSpPr>
          <p:spPr>
            <a:xfrm>
              <a:off x="5408058"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92" name="CuadroTexto 91">
              <a:extLst>
                <a:ext uri="{FF2B5EF4-FFF2-40B4-BE49-F238E27FC236}">
                  <a16:creationId xmlns:a16="http://schemas.microsoft.com/office/drawing/2014/main" id="{E303AB11-1FE4-0142-49A9-E0F4E487BC4A}"/>
                </a:ext>
              </a:extLst>
            </p:cNvPr>
            <p:cNvSpPr txBox="1"/>
            <p:nvPr/>
          </p:nvSpPr>
          <p:spPr>
            <a:xfrm>
              <a:off x="5408058"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Educación: habilidades académicas, vínculo con la escuela y/o reinserción escolar </a:t>
              </a:r>
            </a:p>
          </p:txBody>
        </p:sp>
      </p:grpSp>
      <p:grpSp>
        <p:nvGrpSpPr>
          <p:cNvPr id="93" name="Grupo 92">
            <a:extLst>
              <a:ext uri="{FF2B5EF4-FFF2-40B4-BE49-F238E27FC236}">
                <a16:creationId xmlns:a16="http://schemas.microsoft.com/office/drawing/2014/main" id="{508CC44F-65F4-325B-641B-ED903D1068DE}"/>
              </a:ext>
            </a:extLst>
          </p:cNvPr>
          <p:cNvGrpSpPr/>
          <p:nvPr/>
        </p:nvGrpSpPr>
        <p:grpSpPr>
          <a:xfrm>
            <a:off x="2073969" y="3214435"/>
            <a:ext cx="1637888" cy="982733"/>
            <a:chOff x="7209736" y="494651"/>
            <a:chExt cx="1637888" cy="982733"/>
          </a:xfrm>
        </p:grpSpPr>
        <p:sp>
          <p:nvSpPr>
            <p:cNvPr id="94" name="Rectángulo 93">
              <a:extLst>
                <a:ext uri="{FF2B5EF4-FFF2-40B4-BE49-F238E27FC236}">
                  <a16:creationId xmlns:a16="http://schemas.microsoft.com/office/drawing/2014/main" id="{3BADA355-1775-CD99-D411-EB23212B40A4}"/>
                </a:ext>
              </a:extLst>
            </p:cNvPr>
            <p:cNvSpPr/>
            <p:nvPr/>
          </p:nvSpPr>
          <p:spPr>
            <a:xfrm>
              <a:off x="7209736"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95" name="CuadroTexto 94">
              <a:extLst>
                <a:ext uri="{FF2B5EF4-FFF2-40B4-BE49-F238E27FC236}">
                  <a16:creationId xmlns:a16="http://schemas.microsoft.com/office/drawing/2014/main" id="{8F26E1C1-BA48-7D7E-58AC-C8AE6D17F316}"/>
                </a:ext>
              </a:extLst>
            </p:cNvPr>
            <p:cNvSpPr txBox="1"/>
            <p:nvPr/>
          </p:nvSpPr>
          <p:spPr>
            <a:xfrm>
              <a:off x="7209736"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Capacitación y empleabilidad</a:t>
              </a:r>
            </a:p>
          </p:txBody>
        </p:sp>
      </p:grpSp>
      <p:grpSp>
        <p:nvGrpSpPr>
          <p:cNvPr id="96" name="Grupo 95">
            <a:extLst>
              <a:ext uri="{FF2B5EF4-FFF2-40B4-BE49-F238E27FC236}">
                <a16:creationId xmlns:a16="http://schemas.microsoft.com/office/drawing/2014/main" id="{DBA7401E-6808-22A4-AA57-3FD23F83B21D}"/>
              </a:ext>
            </a:extLst>
          </p:cNvPr>
          <p:cNvGrpSpPr/>
          <p:nvPr/>
        </p:nvGrpSpPr>
        <p:grpSpPr>
          <a:xfrm>
            <a:off x="292044" y="4363622"/>
            <a:ext cx="1637888" cy="501038"/>
            <a:chOff x="3025" y="1641173"/>
            <a:chExt cx="1637888" cy="982733"/>
          </a:xfrm>
        </p:grpSpPr>
        <p:sp>
          <p:nvSpPr>
            <p:cNvPr id="97" name="Rectángulo 96">
              <a:extLst>
                <a:ext uri="{FF2B5EF4-FFF2-40B4-BE49-F238E27FC236}">
                  <a16:creationId xmlns:a16="http://schemas.microsoft.com/office/drawing/2014/main" id="{7B1EE066-DB5D-2114-BAB0-2C8E39DDE999}"/>
                </a:ext>
              </a:extLst>
            </p:cNvPr>
            <p:cNvSpPr/>
            <p:nvPr/>
          </p:nvSpPr>
          <p:spPr>
            <a:xfrm>
              <a:off x="3025" y="1641173"/>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98" name="CuadroTexto 97">
              <a:extLst>
                <a:ext uri="{FF2B5EF4-FFF2-40B4-BE49-F238E27FC236}">
                  <a16:creationId xmlns:a16="http://schemas.microsoft.com/office/drawing/2014/main" id="{AFA6078C-9671-31AA-ED1D-677325F6EC2E}"/>
                </a:ext>
              </a:extLst>
            </p:cNvPr>
            <p:cNvSpPr txBox="1"/>
            <p:nvPr/>
          </p:nvSpPr>
          <p:spPr>
            <a:xfrm>
              <a:off x="3025" y="1641173"/>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Asesoría jurídica</a:t>
              </a:r>
            </a:p>
          </p:txBody>
        </p:sp>
      </p:grpSp>
      <p:grpSp>
        <p:nvGrpSpPr>
          <p:cNvPr id="99" name="Grupo 98">
            <a:extLst>
              <a:ext uri="{FF2B5EF4-FFF2-40B4-BE49-F238E27FC236}">
                <a16:creationId xmlns:a16="http://schemas.microsoft.com/office/drawing/2014/main" id="{9D31D9EE-E4F6-63ED-ACC2-C220BFB6CA13}"/>
              </a:ext>
            </a:extLst>
          </p:cNvPr>
          <p:cNvGrpSpPr/>
          <p:nvPr/>
        </p:nvGrpSpPr>
        <p:grpSpPr>
          <a:xfrm>
            <a:off x="2077301" y="4363622"/>
            <a:ext cx="1637888" cy="501038"/>
            <a:chOff x="1804702" y="1641173"/>
            <a:chExt cx="1637888" cy="982733"/>
          </a:xfrm>
        </p:grpSpPr>
        <p:sp>
          <p:nvSpPr>
            <p:cNvPr id="100" name="Rectángulo 99">
              <a:extLst>
                <a:ext uri="{FF2B5EF4-FFF2-40B4-BE49-F238E27FC236}">
                  <a16:creationId xmlns:a16="http://schemas.microsoft.com/office/drawing/2014/main" id="{E3AD8A6E-627A-CB5D-8AF8-4992D459CCF7}"/>
                </a:ext>
              </a:extLst>
            </p:cNvPr>
            <p:cNvSpPr/>
            <p:nvPr/>
          </p:nvSpPr>
          <p:spPr>
            <a:xfrm>
              <a:off x="1804702" y="1641173"/>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101" name="CuadroTexto 100">
              <a:extLst>
                <a:ext uri="{FF2B5EF4-FFF2-40B4-BE49-F238E27FC236}">
                  <a16:creationId xmlns:a16="http://schemas.microsoft.com/office/drawing/2014/main" id="{502CB384-2BC5-2BA6-3713-40BF4CBAF637}"/>
                </a:ext>
              </a:extLst>
            </p:cNvPr>
            <p:cNvSpPr txBox="1"/>
            <p:nvPr/>
          </p:nvSpPr>
          <p:spPr>
            <a:xfrm>
              <a:off x="1804702" y="1641173"/>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Salud física</a:t>
              </a:r>
            </a:p>
          </p:txBody>
        </p:sp>
      </p:grpSp>
      <p:grpSp>
        <p:nvGrpSpPr>
          <p:cNvPr id="102" name="Grupo 101">
            <a:extLst>
              <a:ext uri="{FF2B5EF4-FFF2-40B4-BE49-F238E27FC236}">
                <a16:creationId xmlns:a16="http://schemas.microsoft.com/office/drawing/2014/main" id="{F3471D64-1BE2-98F0-E3CB-5E87175E9C8D}"/>
              </a:ext>
            </a:extLst>
          </p:cNvPr>
          <p:cNvGrpSpPr/>
          <p:nvPr/>
        </p:nvGrpSpPr>
        <p:grpSpPr>
          <a:xfrm>
            <a:off x="288131" y="5031114"/>
            <a:ext cx="1637888" cy="982733"/>
            <a:chOff x="3606380" y="1641173"/>
            <a:chExt cx="1637888" cy="982733"/>
          </a:xfrm>
        </p:grpSpPr>
        <p:sp>
          <p:nvSpPr>
            <p:cNvPr id="103" name="Rectángulo 102">
              <a:extLst>
                <a:ext uri="{FF2B5EF4-FFF2-40B4-BE49-F238E27FC236}">
                  <a16:creationId xmlns:a16="http://schemas.microsoft.com/office/drawing/2014/main" id="{8717AE9F-A03F-89E1-DEFD-280F03A3A7DD}"/>
                </a:ext>
              </a:extLst>
            </p:cNvPr>
            <p:cNvSpPr/>
            <p:nvPr/>
          </p:nvSpPr>
          <p:spPr>
            <a:xfrm>
              <a:off x="3606380" y="1641173"/>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104" name="CuadroTexto 103">
              <a:extLst>
                <a:ext uri="{FF2B5EF4-FFF2-40B4-BE49-F238E27FC236}">
                  <a16:creationId xmlns:a16="http://schemas.microsoft.com/office/drawing/2014/main" id="{F1BC14F1-E0AB-D184-A6F3-BDA68737E87C}"/>
                </a:ext>
              </a:extLst>
            </p:cNvPr>
            <p:cNvSpPr txBox="1"/>
            <p:nvPr/>
          </p:nvSpPr>
          <p:spPr>
            <a:xfrm>
              <a:off x="3606380" y="1641173"/>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lang="es-ES" sz="1300" kern="0" dirty="0">
                  <a:solidFill>
                    <a:srgbClr val="4472C4">
                      <a:lumMod val="50000"/>
                    </a:srgbClr>
                  </a:solidFill>
                  <a:latin typeface="Arial"/>
                  <a:cs typeface="Calibri" panose="020F0502020204030204" pitchFamily="34" charset="0"/>
                  <a:sym typeface="Arial"/>
                </a:rPr>
                <a:t>Participación c</a:t>
              </a:r>
              <a:r>
                <a:rPr kumimoji="0" lang="es-ES" sz="1300" b="0" i="0" u="none" strike="noStrike" kern="0" cap="none" spc="0" normalizeH="0" baseline="0" noProof="0" dirty="0" err="1">
                  <a:ln>
                    <a:noFill/>
                  </a:ln>
                  <a:solidFill>
                    <a:srgbClr val="4472C4">
                      <a:lumMod val="50000"/>
                    </a:srgbClr>
                  </a:solidFill>
                  <a:effectLst/>
                  <a:uLnTx/>
                  <a:uFillTx/>
                  <a:latin typeface="Arial"/>
                  <a:ea typeface="+mn-ea"/>
                  <a:cs typeface="Calibri" panose="020F0502020204030204" pitchFamily="34" charset="0"/>
                  <a:sym typeface="Arial"/>
                </a:rPr>
                <a:t>omunitaria</a:t>
              </a: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 y grupo de pares</a:t>
              </a:r>
            </a:p>
          </p:txBody>
        </p:sp>
      </p:grpSp>
      <p:grpSp>
        <p:nvGrpSpPr>
          <p:cNvPr id="105" name="Grupo 104">
            <a:extLst>
              <a:ext uri="{FF2B5EF4-FFF2-40B4-BE49-F238E27FC236}">
                <a16:creationId xmlns:a16="http://schemas.microsoft.com/office/drawing/2014/main" id="{BD2B57CB-0296-879A-CE4C-4E1954A7BA38}"/>
              </a:ext>
            </a:extLst>
          </p:cNvPr>
          <p:cNvGrpSpPr/>
          <p:nvPr/>
        </p:nvGrpSpPr>
        <p:grpSpPr>
          <a:xfrm>
            <a:off x="2073969" y="5031114"/>
            <a:ext cx="1637888" cy="982733"/>
            <a:chOff x="7209736" y="1641173"/>
            <a:chExt cx="1637888" cy="982733"/>
          </a:xfrm>
        </p:grpSpPr>
        <p:sp>
          <p:nvSpPr>
            <p:cNvPr id="106" name="Rectángulo 105">
              <a:extLst>
                <a:ext uri="{FF2B5EF4-FFF2-40B4-BE49-F238E27FC236}">
                  <a16:creationId xmlns:a16="http://schemas.microsoft.com/office/drawing/2014/main" id="{54E183B1-104A-E6D3-A5D1-8E37E7BF83DA}"/>
                </a:ext>
              </a:extLst>
            </p:cNvPr>
            <p:cNvSpPr/>
            <p:nvPr/>
          </p:nvSpPr>
          <p:spPr>
            <a:xfrm>
              <a:off x="7209736" y="1641173"/>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107" name="CuadroTexto 106">
              <a:extLst>
                <a:ext uri="{FF2B5EF4-FFF2-40B4-BE49-F238E27FC236}">
                  <a16:creationId xmlns:a16="http://schemas.microsoft.com/office/drawing/2014/main" id="{74959A33-01F6-0921-DE93-E81ED73EFD75}"/>
                </a:ext>
              </a:extLst>
            </p:cNvPr>
            <p:cNvSpPr txBox="1"/>
            <p:nvPr/>
          </p:nvSpPr>
          <p:spPr>
            <a:xfrm>
              <a:off x="7209736" y="1641173"/>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Consumo de alcohol </a:t>
              </a:r>
              <a:b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b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y drogas</a:t>
              </a:r>
            </a:p>
          </p:txBody>
        </p:sp>
      </p:grpSp>
      <p:sp>
        <p:nvSpPr>
          <p:cNvPr id="108" name="CuadroTexto 107">
            <a:extLst>
              <a:ext uri="{FF2B5EF4-FFF2-40B4-BE49-F238E27FC236}">
                <a16:creationId xmlns:a16="http://schemas.microsoft.com/office/drawing/2014/main" id="{5885C868-1477-DA00-DD15-665E944139D5}"/>
              </a:ext>
            </a:extLst>
          </p:cNvPr>
          <p:cNvSpPr txBox="1"/>
          <p:nvPr/>
        </p:nvSpPr>
        <p:spPr>
          <a:xfrm>
            <a:off x="406038" y="1429118"/>
            <a:ext cx="3398193" cy="523220"/>
          </a:xfrm>
          <a:prstGeom prst="rect">
            <a:avLst/>
          </a:prstGeom>
          <a:noFill/>
        </p:spPr>
        <p:txBody>
          <a:bodyPr wrap="square" rtlCol="0">
            <a:spAutoFit/>
          </a:bodyPr>
          <a:lstStyle/>
          <a:p>
            <a:pPr>
              <a:buClr>
                <a:srgbClr val="000000"/>
              </a:buClr>
              <a:buFont typeface="Arial"/>
              <a:buNone/>
            </a:pPr>
            <a:r>
              <a:rPr lang="es-CL" sz="1400" b="1" kern="0" dirty="0">
                <a:solidFill>
                  <a:srgbClr val="FFC000"/>
                </a:solidFill>
                <a:cs typeface="Calibri" panose="020F0502020204030204" pitchFamily="34" charset="0"/>
                <a:sym typeface="Arial"/>
              </a:rPr>
              <a:t>AREAS VINCULADAS </a:t>
            </a:r>
          </a:p>
          <a:p>
            <a:pPr>
              <a:buClr>
                <a:srgbClr val="000000"/>
              </a:buClr>
              <a:buFont typeface="Arial"/>
              <a:buNone/>
            </a:pPr>
            <a:r>
              <a:rPr lang="es-CL" sz="1400" b="1" kern="0" dirty="0">
                <a:solidFill>
                  <a:srgbClr val="FFC000"/>
                </a:solidFill>
                <a:cs typeface="Calibri" panose="020F0502020204030204" pitchFamily="34" charset="0"/>
                <a:sym typeface="Arial"/>
              </a:rPr>
              <a:t>A DERECHOS Y REINSERCIÓN SOCIAL</a:t>
            </a:r>
          </a:p>
        </p:txBody>
      </p:sp>
      <p:grpSp>
        <p:nvGrpSpPr>
          <p:cNvPr id="109" name="Grupo 108">
            <a:extLst>
              <a:ext uri="{FF2B5EF4-FFF2-40B4-BE49-F238E27FC236}">
                <a16:creationId xmlns:a16="http://schemas.microsoft.com/office/drawing/2014/main" id="{18C54AA7-0CB0-9969-6107-4B4DFD0C3AB3}"/>
              </a:ext>
            </a:extLst>
          </p:cNvPr>
          <p:cNvGrpSpPr/>
          <p:nvPr/>
        </p:nvGrpSpPr>
        <p:grpSpPr>
          <a:xfrm>
            <a:off x="3910283" y="3231188"/>
            <a:ext cx="1637888" cy="1379728"/>
            <a:chOff x="3606380" y="494651"/>
            <a:chExt cx="1637888" cy="982733"/>
          </a:xfrm>
        </p:grpSpPr>
        <p:sp>
          <p:nvSpPr>
            <p:cNvPr id="110" name="Rectángulo 109">
              <a:extLst>
                <a:ext uri="{FF2B5EF4-FFF2-40B4-BE49-F238E27FC236}">
                  <a16:creationId xmlns:a16="http://schemas.microsoft.com/office/drawing/2014/main" id="{79C03222-EEBB-8F8E-E080-44C2B16405B3}"/>
                </a:ext>
              </a:extLst>
            </p:cNvPr>
            <p:cNvSpPr/>
            <p:nvPr/>
          </p:nvSpPr>
          <p:spPr>
            <a:xfrm>
              <a:off x="3606380"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111" name="CuadroTexto 110">
              <a:extLst>
                <a:ext uri="{FF2B5EF4-FFF2-40B4-BE49-F238E27FC236}">
                  <a16:creationId xmlns:a16="http://schemas.microsoft.com/office/drawing/2014/main" id="{A21FC7A0-8252-04CB-9B63-28BA2430BD5F}"/>
                </a:ext>
              </a:extLst>
            </p:cNvPr>
            <p:cNvSpPr txBox="1"/>
            <p:nvPr/>
          </p:nvSpPr>
          <p:spPr>
            <a:xfrm>
              <a:off x="3606380"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Programas de paternidad y maternidad en adolescentes y jóvenes infractores de Ley</a:t>
              </a:r>
            </a:p>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endPar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endParaRPr>
            </a:p>
          </p:txBody>
        </p:sp>
      </p:grpSp>
      <p:grpSp>
        <p:nvGrpSpPr>
          <p:cNvPr id="112" name="Grupo 111">
            <a:extLst>
              <a:ext uri="{FF2B5EF4-FFF2-40B4-BE49-F238E27FC236}">
                <a16:creationId xmlns:a16="http://schemas.microsoft.com/office/drawing/2014/main" id="{10AECCCB-B3B5-07EC-7765-80E9629FCE9C}"/>
              </a:ext>
            </a:extLst>
          </p:cNvPr>
          <p:cNvGrpSpPr/>
          <p:nvPr/>
        </p:nvGrpSpPr>
        <p:grpSpPr>
          <a:xfrm>
            <a:off x="3910283" y="4788886"/>
            <a:ext cx="1637888" cy="671356"/>
            <a:chOff x="3606380" y="494651"/>
            <a:chExt cx="1637888" cy="982733"/>
          </a:xfrm>
        </p:grpSpPr>
        <p:sp>
          <p:nvSpPr>
            <p:cNvPr id="113" name="Rectángulo 112">
              <a:extLst>
                <a:ext uri="{FF2B5EF4-FFF2-40B4-BE49-F238E27FC236}">
                  <a16:creationId xmlns:a16="http://schemas.microsoft.com/office/drawing/2014/main" id="{02BBA1E4-8FF3-2EC2-45B5-315C5EB253E3}"/>
                </a:ext>
              </a:extLst>
            </p:cNvPr>
            <p:cNvSpPr/>
            <p:nvPr/>
          </p:nvSpPr>
          <p:spPr>
            <a:xfrm>
              <a:off x="3606380" y="494651"/>
              <a:ext cx="1637888" cy="982733"/>
            </a:xfrm>
            <a:prstGeom prst="rect">
              <a:avLst/>
            </a:prstGeom>
            <a:solidFill>
              <a:srgbClr val="4472C4">
                <a:lumMod val="60000"/>
                <a:lumOff val="40000"/>
              </a:srgbClr>
            </a:solidFill>
            <a:ln w="25400" cap="flat" cmpd="sng" algn="ctr">
              <a:solidFill>
                <a:srgbClr val="FFFFFF">
                  <a:hueOff val="0"/>
                  <a:satOff val="0"/>
                  <a:lumOff val="0"/>
                  <a:alphaOff val="0"/>
                </a:srgbClr>
              </a:solidFill>
              <a:prstDash val="solid"/>
            </a:ln>
            <a:effectLst/>
          </p:spPr>
        </p:sp>
        <p:sp>
          <p:nvSpPr>
            <p:cNvPr id="114" name="CuadroTexto 113">
              <a:extLst>
                <a:ext uri="{FF2B5EF4-FFF2-40B4-BE49-F238E27FC236}">
                  <a16:creationId xmlns:a16="http://schemas.microsoft.com/office/drawing/2014/main" id="{9DA6E5EE-1B13-DB1B-3343-3709C421F7A0}"/>
                </a:ext>
              </a:extLst>
            </p:cNvPr>
            <p:cNvSpPr txBox="1"/>
            <p:nvPr/>
          </p:nvSpPr>
          <p:spPr>
            <a:xfrm>
              <a:off x="3606380" y="494651"/>
              <a:ext cx="1637888" cy="982733"/>
            </a:xfrm>
            <a:prstGeom prst="rect">
              <a:avLst/>
            </a:prstGeom>
            <a:noFill/>
            <a:ln>
              <a:noFill/>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
                  <a:srgbClr val="000000"/>
                </a:buClr>
                <a:buSzTx/>
                <a:buFont typeface="Arial"/>
                <a:buNone/>
                <a:tabLst/>
                <a:defRPr/>
              </a:pPr>
              <a:r>
                <a:rPr kumimoji="0" lang="es-ES" sz="1300" b="0" i="0" u="none" strike="noStrike" kern="0" cap="none" spc="0" normalizeH="0" baseline="0" noProof="0" dirty="0">
                  <a:ln>
                    <a:noFill/>
                  </a:ln>
                  <a:solidFill>
                    <a:srgbClr val="4472C4">
                      <a:lumMod val="50000"/>
                    </a:srgbClr>
                  </a:solidFill>
                  <a:effectLst/>
                  <a:uLnTx/>
                  <a:uFillTx/>
                  <a:latin typeface="Arial"/>
                  <a:ea typeface="+mn-ea"/>
                  <a:cs typeface="Calibri" panose="020F0502020204030204" pitchFamily="34" charset="0"/>
                  <a:sym typeface="Arial"/>
                </a:rPr>
                <a:t>Programas de victimización y trauma</a:t>
              </a:r>
            </a:p>
          </p:txBody>
        </p:sp>
      </p:grpSp>
      <p:sp>
        <p:nvSpPr>
          <p:cNvPr id="115" name="Google Shape;217;p7">
            <a:extLst>
              <a:ext uri="{FF2B5EF4-FFF2-40B4-BE49-F238E27FC236}">
                <a16:creationId xmlns:a16="http://schemas.microsoft.com/office/drawing/2014/main" id="{16E6CD16-68D7-8853-9360-95DCAF632582}"/>
              </a:ext>
            </a:extLst>
          </p:cNvPr>
          <p:cNvSpPr txBox="1"/>
          <p:nvPr/>
        </p:nvSpPr>
        <p:spPr>
          <a:xfrm>
            <a:off x="574283" y="170815"/>
            <a:ext cx="9738117" cy="885718"/>
          </a:xfrm>
          <a:prstGeom prst="rect">
            <a:avLst/>
          </a:prstGeom>
          <a:noFill/>
          <a:ln>
            <a:noFill/>
          </a:ln>
        </p:spPr>
        <p:txBody>
          <a:bodyPr spcFirstLastPara="1" wrap="square" lIns="91425" tIns="45700" rIns="91425" bIns="45700" anchor="ctr" anchorCtr="0">
            <a:normAutofit/>
          </a:bodyPr>
          <a:lstStyle>
            <a:defPPr>
              <a:defRPr lang="es-CL"/>
            </a:defPPr>
            <a:lvl1pPr marR="0" lvl="0" indent="0" fontAlgn="auto">
              <a:lnSpc>
                <a:spcPct val="90000"/>
              </a:lnSpc>
              <a:spcBef>
                <a:spcPts val="0"/>
              </a:spcBef>
              <a:spcAft>
                <a:spcPts val="0"/>
              </a:spcAft>
              <a:buClr>
                <a:srgbClr val="3F3F3F"/>
              </a:buClr>
              <a:buSzPts val="2800"/>
              <a:buFontTx/>
              <a:buNone/>
              <a:tabLst/>
              <a:defRPr kumimoji="0" sz="2600" b="1" i="0" u="none" strike="noStrike" cap="none" spc="0" normalizeH="0" baseline="0">
                <a:ln>
                  <a:noFill/>
                </a:ln>
                <a:solidFill>
                  <a:srgbClr val="5B9BD5">
                    <a:lumMod val="40000"/>
                    <a:lumOff val="60000"/>
                  </a:srgbClr>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r>
              <a:rPr lang="es-MX" sz="4400" dirty="0">
                <a:latin typeface="+mj-lt"/>
                <a:sym typeface="Calibri"/>
              </a:rPr>
              <a:t>Áreas de Intervención </a:t>
            </a:r>
          </a:p>
        </p:txBody>
      </p:sp>
    </p:spTree>
    <p:extLst>
      <p:ext uri="{BB962C8B-B14F-4D97-AF65-F5344CB8AC3E}">
        <p14:creationId xmlns:p14="http://schemas.microsoft.com/office/powerpoint/2010/main" val="279972386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952" y="0"/>
            <a:ext cx="10515600" cy="770021"/>
          </a:xfrm>
        </p:spPr>
        <p:txBody>
          <a:bodyPr>
            <a:normAutofit/>
          </a:bodyPr>
          <a:lstStyle/>
          <a:p>
            <a:r>
              <a:rPr lang="es-MX" sz="3200" dirty="0">
                <a:solidFill>
                  <a:schemeClr val="bg1"/>
                </a:solidFill>
              </a:rPr>
              <a:t>Articulación de la gestión de redes</a:t>
            </a:r>
            <a:endParaRPr lang="es-CL" sz="3200" dirty="0">
              <a:solidFill>
                <a:schemeClr val="bg1"/>
              </a:solidFill>
            </a:endParaRPr>
          </a:p>
        </p:txBody>
      </p:sp>
      <p:graphicFrame>
        <p:nvGraphicFramePr>
          <p:cNvPr id="5" name="Diagrama 4">
            <a:extLst>
              <a:ext uri="{FF2B5EF4-FFF2-40B4-BE49-F238E27FC236}">
                <a16:creationId xmlns:a16="http://schemas.microsoft.com/office/drawing/2014/main" id="{2C6E19FD-05CE-ABD2-BAAE-528B794A8925}"/>
              </a:ext>
            </a:extLst>
          </p:cNvPr>
          <p:cNvGraphicFramePr/>
          <p:nvPr>
            <p:extLst>
              <p:ext uri="{D42A27DB-BD31-4B8C-83A1-F6EECF244321}">
                <p14:modId xmlns:p14="http://schemas.microsoft.com/office/powerpoint/2010/main" val="1933520420"/>
              </p:ext>
            </p:extLst>
          </p:nvPr>
        </p:nvGraphicFramePr>
        <p:xfrm>
          <a:off x="-1022888" y="1024760"/>
          <a:ext cx="13096068" cy="557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22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952" y="0"/>
            <a:ext cx="10515600" cy="1325563"/>
          </a:xfrm>
        </p:spPr>
        <p:txBody>
          <a:bodyPr>
            <a:normAutofit/>
          </a:bodyPr>
          <a:lstStyle/>
          <a:p>
            <a:r>
              <a:rPr lang="es-MX" sz="3600" dirty="0">
                <a:solidFill>
                  <a:schemeClr val="bg1"/>
                </a:solidFill>
              </a:rPr>
              <a:t>Expediente Único de Ejecución</a:t>
            </a:r>
            <a:endParaRPr lang="es-CL" sz="3600" dirty="0">
              <a:solidFill>
                <a:schemeClr val="bg1"/>
              </a:solidFill>
            </a:endParaRPr>
          </a:p>
        </p:txBody>
      </p:sp>
      <p:pic>
        <p:nvPicPr>
          <p:cNvPr id="3" name="Imagen 2" descr="Interfaz de usuario gráfica, Aplicación&#10;&#10;Descripción generada automáticamente">
            <a:extLst>
              <a:ext uri="{FF2B5EF4-FFF2-40B4-BE49-F238E27FC236}">
                <a16:creationId xmlns:a16="http://schemas.microsoft.com/office/drawing/2014/main" id="{A14D15E6-701A-3928-0A80-DDB54FA21494}"/>
              </a:ext>
            </a:extLst>
          </p:cNvPr>
          <p:cNvPicPr>
            <a:picLocks noChangeAspect="1"/>
          </p:cNvPicPr>
          <p:nvPr/>
        </p:nvPicPr>
        <p:blipFill>
          <a:blip r:embed="rId2"/>
          <a:stretch>
            <a:fillRect/>
          </a:stretch>
        </p:blipFill>
        <p:spPr>
          <a:xfrm>
            <a:off x="711365" y="1348581"/>
            <a:ext cx="5132387" cy="4160837"/>
          </a:xfrm>
          <a:prstGeom prst="rect">
            <a:avLst/>
          </a:prstGeom>
        </p:spPr>
      </p:pic>
      <p:pic>
        <p:nvPicPr>
          <p:cNvPr id="4" name="Imagen 3" descr="Interfaz de usuario gráfica, Aplicación&#10;&#10;Descripción generada automáticamente">
            <a:extLst>
              <a:ext uri="{FF2B5EF4-FFF2-40B4-BE49-F238E27FC236}">
                <a16:creationId xmlns:a16="http://schemas.microsoft.com/office/drawing/2014/main" id="{93EF932B-2E5F-4BFC-F60C-F4B99B8DC98D}"/>
              </a:ext>
            </a:extLst>
          </p:cNvPr>
          <p:cNvPicPr>
            <a:picLocks noChangeAspect="1"/>
          </p:cNvPicPr>
          <p:nvPr/>
        </p:nvPicPr>
        <p:blipFill>
          <a:blip r:embed="rId3"/>
          <a:stretch>
            <a:fillRect/>
          </a:stretch>
        </p:blipFill>
        <p:spPr>
          <a:xfrm>
            <a:off x="6348250" y="1880178"/>
            <a:ext cx="5132387" cy="4197203"/>
          </a:xfrm>
          <a:prstGeom prst="rect">
            <a:avLst/>
          </a:prstGeom>
        </p:spPr>
      </p:pic>
    </p:spTree>
    <p:extLst>
      <p:ext uri="{BB962C8B-B14F-4D97-AF65-F5344CB8AC3E}">
        <p14:creationId xmlns:p14="http://schemas.microsoft.com/office/powerpoint/2010/main" val="377603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952" y="0"/>
            <a:ext cx="10515600" cy="750771"/>
          </a:xfrm>
        </p:spPr>
        <p:txBody>
          <a:bodyPr>
            <a:normAutofit/>
          </a:bodyPr>
          <a:lstStyle/>
          <a:p>
            <a:r>
              <a:rPr lang="es-MX" sz="3600" b="1" dirty="0">
                <a:solidFill>
                  <a:schemeClr val="bg1"/>
                </a:solidFill>
              </a:rPr>
              <a:t>Expediente Único de Ejecución</a:t>
            </a:r>
            <a:endParaRPr lang="es-CL" sz="3600" b="1" dirty="0">
              <a:solidFill>
                <a:schemeClr val="bg1"/>
              </a:solidFill>
            </a:endParaRPr>
          </a:p>
        </p:txBody>
      </p:sp>
      <p:pic>
        <p:nvPicPr>
          <p:cNvPr id="5" name="Imagen 4">
            <a:extLst>
              <a:ext uri="{FF2B5EF4-FFF2-40B4-BE49-F238E27FC236}">
                <a16:creationId xmlns:a16="http://schemas.microsoft.com/office/drawing/2014/main" id="{C413A086-9FED-F79E-69B9-D0C7F690DF6B}"/>
              </a:ext>
            </a:extLst>
          </p:cNvPr>
          <p:cNvPicPr>
            <a:picLocks noChangeAspect="1"/>
          </p:cNvPicPr>
          <p:nvPr/>
        </p:nvPicPr>
        <p:blipFill>
          <a:blip r:embed="rId2"/>
          <a:stretch>
            <a:fillRect/>
          </a:stretch>
        </p:blipFill>
        <p:spPr>
          <a:xfrm>
            <a:off x="770021" y="967921"/>
            <a:ext cx="10401590" cy="5375128"/>
          </a:xfrm>
          <a:prstGeom prst="round2DiagRect">
            <a:avLst>
              <a:gd name="adj1" fmla="val 16667"/>
              <a:gd name="adj2" fmla="val 0"/>
            </a:avLst>
          </a:prstGeom>
          <a:solidFill>
            <a:schemeClr val="accent1">
              <a:lumMod val="40000"/>
              <a:lumOff val="60000"/>
            </a:schemeClr>
          </a:solidFill>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2588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99A85C0-964D-1148-B748-5719F319A119}"/>
              </a:ext>
            </a:extLst>
          </p:cNvPr>
          <p:cNvSpPr>
            <a:spLocks noGrp="1"/>
          </p:cNvSpPr>
          <p:nvPr>
            <p:ph type="sldNum" idx="12"/>
          </p:nvPr>
        </p:nvSpPr>
        <p:spPr>
          <a:xfrm>
            <a:off x="8610600" y="6456104"/>
            <a:ext cx="2743200" cy="365125"/>
          </a:xfrm>
        </p:spPr>
        <p:txBody>
          <a:bodyPr/>
          <a:lstStyle/>
          <a:p>
            <a:pPr marL="0" lvl="0" indent="0" algn="r" rtl="0">
              <a:spcBef>
                <a:spcPts val="0"/>
              </a:spcBef>
              <a:spcAft>
                <a:spcPts val="0"/>
              </a:spcAft>
              <a:buNone/>
            </a:pPr>
            <a:fld id="{00000000-1234-1234-1234-123412341234}" type="slidenum">
              <a:rPr lang="es-CL" smtClean="0"/>
              <a:t>19</a:t>
            </a:fld>
            <a:endParaRPr lang="es-CL" dirty="0"/>
          </a:p>
        </p:txBody>
      </p:sp>
      <p:sp>
        <p:nvSpPr>
          <p:cNvPr id="49" name="Rectángulo 48">
            <a:extLst>
              <a:ext uri="{FF2B5EF4-FFF2-40B4-BE49-F238E27FC236}">
                <a16:creationId xmlns:a16="http://schemas.microsoft.com/office/drawing/2014/main" id="{E353E2E8-E156-4845-AE44-76263EAFEEA6}"/>
              </a:ext>
            </a:extLst>
          </p:cNvPr>
          <p:cNvSpPr/>
          <p:nvPr/>
        </p:nvSpPr>
        <p:spPr>
          <a:xfrm>
            <a:off x="854531" y="1662352"/>
            <a:ext cx="2776799" cy="5187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i="1" dirty="0">
                <a:solidFill>
                  <a:schemeClr val="tx1"/>
                </a:solidFill>
                <a:latin typeface="+mj-lt"/>
                <a:cs typeface="Calibri" panose="020F0502020204030204" pitchFamily="34" charset="0"/>
              </a:rPr>
              <a:t>Estándares de calidad</a:t>
            </a:r>
          </a:p>
        </p:txBody>
      </p:sp>
      <p:sp>
        <p:nvSpPr>
          <p:cNvPr id="60" name="CuadroTexto 59">
            <a:extLst>
              <a:ext uri="{FF2B5EF4-FFF2-40B4-BE49-F238E27FC236}">
                <a16:creationId xmlns:a16="http://schemas.microsoft.com/office/drawing/2014/main" id="{103BE730-1EBF-4EFD-9D69-476456BE8A2B}"/>
              </a:ext>
            </a:extLst>
          </p:cNvPr>
          <p:cNvSpPr txBox="1"/>
          <p:nvPr/>
        </p:nvSpPr>
        <p:spPr>
          <a:xfrm>
            <a:off x="4325537" y="2883946"/>
            <a:ext cx="1177944" cy="584775"/>
          </a:xfrm>
          <a:prstGeom prst="rect">
            <a:avLst/>
          </a:prstGeom>
          <a:noFill/>
        </p:spPr>
        <p:txBody>
          <a:bodyPr wrap="square" rtlCol="0">
            <a:spAutoFit/>
          </a:bodyPr>
          <a:lstStyle/>
          <a:p>
            <a:r>
              <a:rPr lang="es-MX" sz="1600" dirty="0" smtClean="0">
                <a:solidFill>
                  <a:schemeClr val="bg1"/>
                </a:solidFill>
              </a:rPr>
              <a:t>Personas jurídicas</a:t>
            </a:r>
            <a:endParaRPr lang="es-CL" sz="1600" dirty="0">
              <a:solidFill>
                <a:schemeClr val="bg1"/>
              </a:solidFill>
            </a:endParaRPr>
          </a:p>
        </p:txBody>
      </p:sp>
      <p:sp>
        <p:nvSpPr>
          <p:cNvPr id="67" name="Triángulo isósceles 66">
            <a:extLst>
              <a:ext uri="{FF2B5EF4-FFF2-40B4-BE49-F238E27FC236}">
                <a16:creationId xmlns:a16="http://schemas.microsoft.com/office/drawing/2014/main" id="{7DD6A550-2BF0-4B98-9C6F-DA97E51D896F}"/>
              </a:ext>
            </a:extLst>
          </p:cNvPr>
          <p:cNvSpPr/>
          <p:nvPr/>
        </p:nvSpPr>
        <p:spPr>
          <a:xfrm rot="5400000">
            <a:off x="3137433" y="3902590"/>
            <a:ext cx="1673716" cy="3274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Freeform 154">
            <a:extLst>
              <a:ext uri="{FF2B5EF4-FFF2-40B4-BE49-F238E27FC236}">
                <a16:creationId xmlns:a16="http://schemas.microsoft.com/office/drawing/2014/main" id="{CD66CD0F-332D-4D84-A82F-C23E08ACEF94}"/>
              </a:ext>
            </a:extLst>
          </p:cNvPr>
          <p:cNvSpPr>
            <a:spLocks noEditPoints="1"/>
          </p:cNvSpPr>
          <p:nvPr/>
        </p:nvSpPr>
        <p:spPr bwMode="auto">
          <a:xfrm>
            <a:off x="4762785" y="5444142"/>
            <a:ext cx="504497" cy="279923"/>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accent1"/>
          </a:solidFill>
          <a:ln w="6350">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90" name="Freeform 62">
            <a:extLst>
              <a:ext uri="{FF2B5EF4-FFF2-40B4-BE49-F238E27FC236}">
                <a16:creationId xmlns:a16="http://schemas.microsoft.com/office/drawing/2014/main" id="{A8470624-824B-4885-B12F-11F403E17004}"/>
              </a:ext>
            </a:extLst>
          </p:cNvPr>
          <p:cNvSpPr>
            <a:spLocks noEditPoints="1"/>
          </p:cNvSpPr>
          <p:nvPr/>
        </p:nvSpPr>
        <p:spPr bwMode="auto">
          <a:xfrm>
            <a:off x="4829991" y="3447694"/>
            <a:ext cx="468593" cy="315717"/>
          </a:xfrm>
          <a:custGeom>
            <a:avLst/>
            <a:gdLst>
              <a:gd name="T0" fmla="*/ 175 w 176"/>
              <a:gd name="T1" fmla="*/ 85 h 176"/>
              <a:gd name="T2" fmla="*/ 144 w 176"/>
              <a:gd name="T3" fmla="*/ 54 h 176"/>
              <a:gd name="T4" fmla="*/ 144 w 176"/>
              <a:gd name="T5" fmla="*/ 12 h 176"/>
              <a:gd name="T6" fmla="*/ 140 w 176"/>
              <a:gd name="T7" fmla="*/ 8 h 176"/>
              <a:gd name="T8" fmla="*/ 116 w 176"/>
              <a:gd name="T9" fmla="*/ 8 h 176"/>
              <a:gd name="T10" fmla="*/ 112 w 176"/>
              <a:gd name="T11" fmla="*/ 12 h 176"/>
              <a:gd name="T12" fmla="*/ 112 w 176"/>
              <a:gd name="T13" fmla="*/ 22 h 176"/>
              <a:gd name="T14" fmla="*/ 91 w 176"/>
              <a:gd name="T15" fmla="*/ 1 h 176"/>
              <a:gd name="T16" fmla="*/ 88 w 176"/>
              <a:gd name="T17" fmla="*/ 0 h 176"/>
              <a:gd name="T18" fmla="*/ 85 w 176"/>
              <a:gd name="T19" fmla="*/ 1 h 176"/>
              <a:gd name="T20" fmla="*/ 1 w 176"/>
              <a:gd name="T21" fmla="*/ 85 h 176"/>
              <a:gd name="T22" fmla="*/ 0 w 176"/>
              <a:gd name="T23" fmla="*/ 88 h 176"/>
              <a:gd name="T24" fmla="*/ 4 w 176"/>
              <a:gd name="T25" fmla="*/ 92 h 176"/>
              <a:gd name="T26" fmla="*/ 7 w 176"/>
              <a:gd name="T27" fmla="*/ 91 h 176"/>
              <a:gd name="T28" fmla="*/ 24 w 176"/>
              <a:gd name="T29" fmla="*/ 74 h 176"/>
              <a:gd name="T30" fmla="*/ 24 w 176"/>
              <a:gd name="T31" fmla="*/ 172 h 176"/>
              <a:gd name="T32" fmla="*/ 28 w 176"/>
              <a:gd name="T33" fmla="*/ 176 h 176"/>
              <a:gd name="T34" fmla="*/ 148 w 176"/>
              <a:gd name="T35" fmla="*/ 176 h 176"/>
              <a:gd name="T36" fmla="*/ 152 w 176"/>
              <a:gd name="T37" fmla="*/ 172 h 176"/>
              <a:gd name="T38" fmla="*/ 152 w 176"/>
              <a:gd name="T39" fmla="*/ 74 h 176"/>
              <a:gd name="T40" fmla="*/ 169 w 176"/>
              <a:gd name="T41" fmla="*/ 91 h 176"/>
              <a:gd name="T42" fmla="*/ 172 w 176"/>
              <a:gd name="T43" fmla="*/ 92 h 176"/>
              <a:gd name="T44" fmla="*/ 176 w 176"/>
              <a:gd name="T45" fmla="*/ 88 h 176"/>
              <a:gd name="T46" fmla="*/ 175 w 176"/>
              <a:gd name="T47" fmla="*/ 85 h 176"/>
              <a:gd name="T48" fmla="*/ 120 w 176"/>
              <a:gd name="T49" fmla="*/ 16 h 176"/>
              <a:gd name="T50" fmla="*/ 136 w 176"/>
              <a:gd name="T51" fmla="*/ 16 h 176"/>
              <a:gd name="T52" fmla="*/ 136 w 176"/>
              <a:gd name="T53" fmla="*/ 46 h 176"/>
              <a:gd name="T54" fmla="*/ 120 w 176"/>
              <a:gd name="T55" fmla="*/ 30 h 176"/>
              <a:gd name="T56" fmla="*/ 120 w 176"/>
              <a:gd name="T57" fmla="*/ 16 h 176"/>
              <a:gd name="T58" fmla="*/ 64 w 176"/>
              <a:gd name="T59" fmla="*/ 168 h 176"/>
              <a:gd name="T60" fmla="*/ 32 w 176"/>
              <a:gd name="T61" fmla="*/ 168 h 176"/>
              <a:gd name="T62" fmla="*/ 32 w 176"/>
              <a:gd name="T63" fmla="*/ 160 h 176"/>
              <a:gd name="T64" fmla="*/ 64 w 176"/>
              <a:gd name="T65" fmla="*/ 160 h 176"/>
              <a:gd name="T66" fmla="*/ 64 w 176"/>
              <a:gd name="T67" fmla="*/ 168 h 176"/>
              <a:gd name="T68" fmla="*/ 104 w 176"/>
              <a:gd name="T69" fmla="*/ 168 h 176"/>
              <a:gd name="T70" fmla="*/ 72 w 176"/>
              <a:gd name="T71" fmla="*/ 168 h 176"/>
              <a:gd name="T72" fmla="*/ 72 w 176"/>
              <a:gd name="T73" fmla="*/ 104 h 176"/>
              <a:gd name="T74" fmla="*/ 104 w 176"/>
              <a:gd name="T75" fmla="*/ 104 h 176"/>
              <a:gd name="T76" fmla="*/ 104 w 176"/>
              <a:gd name="T77" fmla="*/ 168 h 176"/>
              <a:gd name="T78" fmla="*/ 144 w 176"/>
              <a:gd name="T79" fmla="*/ 168 h 176"/>
              <a:gd name="T80" fmla="*/ 112 w 176"/>
              <a:gd name="T81" fmla="*/ 168 h 176"/>
              <a:gd name="T82" fmla="*/ 112 w 176"/>
              <a:gd name="T83" fmla="*/ 160 h 176"/>
              <a:gd name="T84" fmla="*/ 144 w 176"/>
              <a:gd name="T85" fmla="*/ 160 h 176"/>
              <a:gd name="T86" fmla="*/ 144 w 176"/>
              <a:gd name="T87" fmla="*/ 168 h 176"/>
              <a:gd name="T88" fmla="*/ 144 w 176"/>
              <a:gd name="T89" fmla="*/ 152 h 176"/>
              <a:gd name="T90" fmla="*/ 112 w 176"/>
              <a:gd name="T91" fmla="*/ 152 h 176"/>
              <a:gd name="T92" fmla="*/ 112 w 176"/>
              <a:gd name="T93" fmla="*/ 100 h 176"/>
              <a:gd name="T94" fmla="*/ 108 w 176"/>
              <a:gd name="T95" fmla="*/ 96 h 176"/>
              <a:gd name="T96" fmla="*/ 68 w 176"/>
              <a:gd name="T97" fmla="*/ 96 h 176"/>
              <a:gd name="T98" fmla="*/ 64 w 176"/>
              <a:gd name="T99" fmla="*/ 100 h 176"/>
              <a:gd name="T100" fmla="*/ 64 w 176"/>
              <a:gd name="T101" fmla="*/ 152 h 176"/>
              <a:gd name="T102" fmla="*/ 32 w 176"/>
              <a:gd name="T103" fmla="*/ 152 h 176"/>
              <a:gd name="T104" fmla="*/ 32 w 176"/>
              <a:gd name="T105" fmla="*/ 66 h 176"/>
              <a:gd name="T106" fmla="*/ 88 w 176"/>
              <a:gd name="T107" fmla="*/ 10 h 176"/>
              <a:gd name="T108" fmla="*/ 144 w 176"/>
              <a:gd name="T109" fmla="*/ 66 h 176"/>
              <a:gd name="T110" fmla="*/ 144 w 176"/>
              <a:gd name="T111" fmla="*/ 152 h 176"/>
              <a:gd name="T112" fmla="*/ 92 w 176"/>
              <a:gd name="T113" fmla="*/ 144 h 176"/>
              <a:gd name="T114" fmla="*/ 96 w 176"/>
              <a:gd name="T115" fmla="*/ 140 h 176"/>
              <a:gd name="T116" fmla="*/ 92 w 176"/>
              <a:gd name="T117" fmla="*/ 136 h 176"/>
              <a:gd name="T118" fmla="*/ 88 w 176"/>
              <a:gd name="T119" fmla="*/ 140 h 176"/>
              <a:gd name="T120" fmla="*/ 92 w 176"/>
              <a:gd name="T12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chemeClr val="accent1"/>
          </a:solidFill>
          <a:ln w="6350">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4" name="Freeform 510">
            <a:extLst>
              <a:ext uri="{FF2B5EF4-FFF2-40B4-BE49-F238E27FC236}">
                <a16:creationId xmlns:a16="http://schemas.microsoft.com/office/drawing/2014/main" id="{4E14F7A8-40BB-475C-A2F7-043CC23A784D}"/>
              </a:ext>
            </a:extLst>
          </p:cNvPr>
          <p:cNvSpPr>
            <a:spLocks noEditPoints="1"/>
          </p:cNvSpPr>
          <p:nvPr/>
        </p:nvSpPr>
        <p:spPr bwMode="auto">
          <a:xfrm>
            <a:off x="3196719" y="1803767"/>
            <a:ext cx="364564" cy="328594"/>
          </a:xfrm>
          <a:custGeom>
            <a:avLst/>
            <a:gdLst>
              <a:gd name="T0" fmla="*/ 170 w 176"/>
              <a:gd name="T1" fmla="*/ 77 h 176"/>
              <a:gd name="T2" fmla="*/ 156 w 176"/>
              <a:gd name="T3" fmla="*/ 70 h 176"/>
              <a:gd name="T4" fmla="*/ 170 w 176"/>
              <a:gd name="T5" fmla="*/ 63 h 176"/>
              <a:gd name="T6" fmla="*/ 170 w 176"/>
              <a:gd name="T7" fmla="*/ 41 h 176"/>
              <a:gd name="T8" fmla="*/ 94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4 w 176"/>
              <a:gd name="T35" fmla="*/ 175 h 176"/>
              <a:gd name="T36" fmla="*/ 170 w 176"/>
              <a:gd name="T37" fmla="*/ 135 h 176"/>
              <a:gd name="T38" fmla="*/ 170 w 176"/>
              <a:gd name="T39" fmla="*/ 113 h 176"/>
              <a:gd name="T40" fmla="*/ 156 w 176"/>
              <a:gd name="T41" fmla="*/ 106 h 176"/>
              <a:gd name="T42" fmla="*/ 170 w 176"/>
              <a:gd name="T43" fmla="*/ 99 h 176"/>
              <a:gd name="T44" fmla="*/ 10 w 176"/>
              <a:gd name="T45" fmla="*/ 56 h 176"/>
              <a:gd name="T46" fmla="*/ 8 w 176"/>
              <a:gd name="T47" fmla="*/ 52 h 176"/>
              <a:gd name="T48" fmla="*/ 10 w 176"/>
              <a:gd name="T49" fmla="*/ 48 h 176"/>
              <a:gd name="T50" fmla="*/ 86 w 176"/>
              <a:gd name="T51" fmla="*/ 9 h 176"/>
              <a:gd name="T52" fmla="*/ 90 w 176"/>
              <a:gd name="T53" fmla="*/ 9 h 176"/>
              <a:gd name="T54" fmla="*/ 166 w 176"/>
              <a:gd name="T55" fmla="*/ 48 h 176"/>
              <a:gd name="T56" fmla="*/ 168 w 176"/>
              <a:gd name="T57" fmla="*/ 52 h 176"/>
              <a:gd name="T58" fmla="*/ 166 w 176"/>
              <a:gd name="T59" fmla="*/ 56 h 176"/>
              <a:gd name="T60" fmla="*/ 90 w 176"/>
              <a:gd name="T61" fmla="*/ 95 h 176"/>
              <a:gd name="T62" fmla="*/ 86 w 176"/>
              <a:gd name="T63" fmla="*/ 95 h 176"/>
              <a:gd name="T64" fmla="*/ 10 w 176"/>
              <a:gd name="T65" fmla="*/ 56 h 176"/>
              <a:gd name="T66" fmla="*/ 166 w 176"/>
              <a:gd name="T67" fmla="*/ 121 h 176"/>
              <a:gd name="T68" fmla="*/ 166 w 176"/>
              <a:gd name="T69" fmla="*/ 127 h 176"/>
              <a:gd name="T70" fmla="*/ 90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4 w 176"/>
              <a:gd name="T85" fmla="*/ 139 h 176"/>
              <a:gd name="T86" fmla="*/ 147 w 176"/>
              <a:gd name="T87" fmla="*/ 111 h 176"/>
              <a:gd name="T88" fmla="*/ 166 w 176"/>
              <a:gd name="T89" fmla="*/ 91 h 176"/>
              <a:gd name="T90" fmla="*/ 90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4 w 176"/>
              <a:gd name="T105" fmla="*/ 103 h 176"/>
              <a:gd name="T106" fmla="*/ 147 w 176"/>
              <a:gd name="T107" fmla="*/ 75 h 176"/>
              <a:gd name="T108" fmla="*/ 166 w 176"/>
              <a:gd name="T109" fmla="*/ 85 h 176"/>
              <a:gd name="T110" fmla="*/ 166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70" y="77"/>
                </a:cubicBezTo>
                <a:cubicBezTo>
                  <a:pt x="170" y="77"/>
                  <a:pt x="170" y="77"/>
                  <a:pt x="170" y="77"/>
                </a:cubicBezTo>
                <a:cubicBezTo>
                  <a:pt x="156" y="70"/>
                  <a:pt x="156" y="70"/>
                  <a:pt x="156" y="70"/>
                </a:cubicBezTo>
                <a:cubicBezTo>
                  <a:pt x="170" y="63"/>
                  <a:pt x="170" y="63"/>
                  <a:pt x="170" y="63"/>
                </a:cubicBezTo>
                <a:cubicBezTo>
                  <a:pt x="170" y="63"/>
                  <a:pt x="170" y="63"/>
                  <a:pt x="170" y="63"/>
                </a:cubicBezTo>
                <a:cubicBezTo>
                  <a:pt x="173" y="61"/>
                  <a:pt x="176" y="57"/>
                  <a:pt x="176" y="52"/>
                </a:cubicBezTo>
                <a:cubicBezTo>
                  <a:pt x="176" y="47"/>
                  <a:pt x="173" y="43"/>
                  <a:pt x="170" y="41"/>
                </a:cubicBezTo>
                <a:cubicBezTo>
                  <a:pt x="170" y="41"/>
                  <a:pt x="170" y="41"/>
                  <a:pt x="170" y="41"/>
                </a:cubicBezTo>
                <a:cubicBezTo>
                  <a:pt x="94" y="1"/>
                  <a:pt x="94" y="1"/>
                  <a:pt x="94" y="1"/>
                </a:cubicBezTo>
                <a:cubicBezTo>
                  <a:pt x="94" y="1"/>
                  <a:pt x="94" y="1"/>
                  <a:pt x="94" y="1"/>
                </a:cubicBezTo>
                <a:cubicBezTo>
                  <a:pt x="92"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3" y="43"/>
                  <a:pt x="0" y="47"/>
                  <a:pt x="0" y="52"/>
                </a:cubicBezTo>
                <a:cubicBezTo>
                  <a:pt x="0" y="57"/>
                  <a:pt x="3" y="61"/>
                  <a:pt x="6" y="63"/>
                </a:cubicBezTo>
                <a:cubicBezTo>
                  <a:pt x="6" y="63"/>
                  <a:pt x="6" y="63"/>
                  <a:pt x="6" y="63"/>
                </a:cubicBezTo>
                <a:cubicBezTo>
                  <a:pt x="20" y="70"/>
                  <a:pt x="20" y="70"/>
                  <a:pt x="20" y="70"/>
                </a:cubicBezTo>
                <a:cubicBezTo>
                  <a:pt x="6" y="77"/>
                  <a:pt x="6" y="77"/>
                  <a:pt x="6" y="77"/>
                </a:cubicBezTo>
                <a:cubicBezTo>
                  <a:pt x="6" y="77"/>
                  <a:pt x="6" y="77"/>
                  <a:pt x="6" y="77"/>
                </a:cubicBezTo>
                <a:cubicBezTo>
                  <a:pt x="3" y="79"/>
                  <a:pt x="0" y="83"/>
                  <a:pt x="0" y="88"/>
                </a:cubicBezTo>
                <a:cubicBezTo>
                  <a:pt x="0" y="93"/>
                  <a:pt x="3"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3" y="115"/>
                  <a:pt x="0" y="119"/>
                  <a:pt x="0" y="124"/>
                </a:cubicBezTo>
                <a:cubicBezTo>
                  <a:pt x="0" y="129"/>
                  <a:pt x="3"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2" y="175"/>
                  <a:pt x="94" y="175"/>
                </a:cubicBezTo>
                <a:cubicBezTo>
                  <a:pt x="94" y="175"/>
                  <a:pt x="94" y="175"/>
                  <a:pt x="94" y="175"/>
                </a:cubicBezTo>
                <a:cubicBezTo>
                  <a:pt x="170" y="135"/>
                  <a:pt x="170" y="135"/>
                  <a:pt x="170" y="135"/>
                </a:cubicBezTo>
                <a:cubicBezTo>
                  <a:pt x="170" y="135"/>
                  <a:pt x="170" y="135"/>
                  <a:pt x="170" y="135"/>
                </a:cubicBezTo>
                <a:cubicBezTo>
                  <a:pt x="173" y="133"/>
                  <a:pt x="176" y="129"/>
                  <a:pt x="176" y="124"/>
                </a:cubicBezTo>
                <a:cubicBezTo>
                  <a:pt x="176" y="119"/>
                  <a:pt x="173" y="115"/>
                  <a:pt x="170" y="113"/>
                </a:cubicBezTo>
                <a:cubicBezTo>
                  <a:pt x="170" y="113"/>
                  <a:pt x="170" y="113"/>
                  <a:pt x="170" y="113"/>
                </a:cubicBezTo>
                <a:cubicBezTo>
                  <a:pt x="156" y="106"/>
                  <a:pt x="156" y="106"/>
                  <a:pt x="156" y="106"/>
                </a:cubicBezTo>
                <a:cubicBezTo>
                  <a:pt x="170" y="99"/>
                  <a:pt x="170" y="99"/>
                  <a:pt x="170" y="99"/>
                </a:cubicBezTo>
                <a:cubicBezTo>
                  <a:pt x="170" y="99"/>
                  <a:pt x="170" y="99"/>
                  <a:pt x="170" y="99"/>
                </a:cubicBezTo>
                <a:cubicBezTo>
                  <a:pt x="173" y="97"/>
                  <a:pt x="176" y="93"/>
                  <a:pt x="176" y="88"/>
                </a:cubicBezTo>
                <a:moveTo>
                  <a:pt x="10" y="56"/>
                </a:moveTo>
                <a:cubicBezTo>
                  <a:pt x="10" y="55"/>
                  <a:pt x="10" y="55"/>
                  <a:pt x="10" y="55"/>
                </a:cubicBezTo>
                <a:cubicBezTo>
                  <a:pt x="9" y="55"/>
                  <a:pt x="8" y="54"/>
                  <a:pt x="8" y="52"/>
                </a:cubicBezTo>
                <a:cubicBezTo>
                  <a:pt x="8" y="50"/>
                  <a:pt x="9" y="49"/>
                  <a:pt x="10" y="49"/>
                </a:cubicBezTo>
                <a:cubicBezTo>
                  <a:pt x="10" y="48"/>
                  <a:pt x="10" y="48"/>
                  <a:pt x="10" y="48"/>
                </a:cubicBezTo>
                <a:cubicBezTo>
                  <a:pt x="86" y="8"/>
                  <a:pt x="86" y="8"/>
                  <a:pt x="86" y="8"/>
                </a:cubicBezTo>
                <a:cubicBezTo>
                  <a:pt x="86" y="9"/>
                  <a:pt x="86" y="9"/>
                  <a:pt x="86" y="9"/>
                </a:cubicBezTo>
                <a:cubicBezTo>
                  <a:pt x="87" y="8"/>
                  <a:pt x="87" y="8"/>
                  <a:pt x="88" y="8"/>
                </a:cubicBezTo>
                <a:cubicBezTo>
                  <a:pt x="89" y="8"/>
                  <a:pt x="89" y="8"/>
                  <a:pt x="90" y="9"/>
                </a:cubicBezTo>
                <a:cubicBezTo>
                  <a:pt x="90" y="8"/>
                  <a:pt x="90" y="8"/>
                  <a:pt x="90" y="8"/>
                </a:cubicBezTo>
                <a:cubicBezTo>
                  <a:pt x="166" y="48"/>
                  <a:pt x="166" y="48"/>
                  <a:pt x="166" y="48"/>
                </a:cubicBezTo>
                <a:cubicBezTo>
                  <a:pt x="166" y="49"/>
                  <a:pt x="166" y="49"/>
                  <a:pt x="166" y="49"/>
                </a:cubicBezTo>
                <a:cubicBezTo>
                  <a:pt x="167" y="49"/>
                  <a:pt x="168" y="50"/>
                  <a:pt x="168" y="52"/>
                </a:cubicBezTo>
                <a:cubicBezTo>
                  <a:pt x="168" y="54"/>
                  <a:pt x="167" y="55"/>
                  <a:pt x="166" y="55"/>
                </a:cubicBezTo>
                <a:cubicBezTo>
                  <a:pt x="166" y="56"/>
                  <a:pt x="166" y="56"/>
                  <a:pt x="166" y="56"/>
                </a:cubicBezTo>
                <a:cubicBezTo>
                  <a:pt x="90" y="96"/>
                  <a:pt x="90" y="96"/>
                  <a:pt x="90" y="96"/>
                </a:cubicBezTo>
                <a:cubicBezTo>
                  <a:pt x="90" y="95"/>
                  <a:pt x="90" y="95"/>
                  <a:pt x="90" y="95"/>
                </a:cubicBezTo>
                <a:cubicBezTo>
                  <a:pt x="89" y="96"/>
                  <a:pt x="89" y="96"/>
                  <a:pt x="88" y="96"/>
                </a:cubicBezTo>
                <a:cubicBezTo>
                  <a:pt x="87" y="96"/>
                  <a:pt x="87" y="96"/>
                  <a:pt x="86" y="95"/>
                </a:cubicBezTo>
                <a:cubicBezTo>
                  <a:pt x="86" y="96"/>
                  <a:pt x="86" y="96"/>
                  <a:pt x="86" y="96"/>
                </a:cubicBezTo>
                <a:lnTo>
                  <a:pt x="10" y="56"/>
                </a:lnTo>
                <a:close/>
                <a:moveTo>
                  <a:pt x="166" y="120"/>
                </a:moveTo>
                <a:cubicBezTo>
                  <a:pt x="166" y="121"/>
                  <a:pt x="166" y="121"/>
                  <a:pt x="166" y="121"/>
                </a:cubicBezTo>
                <a:cubicBezTo>
                  <a:pt x="167" y="121"/>
                  <a:pt x="168" y="122"/>
                  <a:pt x="168" y="124"/>
                </a:cubicBezTo>
                <a:cubicBezTo>
                  <a:pt x="168" y="126"/>
                  <a:pt x="167" y="127"/>
                  <a:pt x="166" y="127"/>
                </a:cubicBezTo>
                <a:cubicBezTo>
                  <a:pt x="166" y="128"/>
                  <a:pt x="166" y="128"/>
                  <a:pt x="166" y="128"/>
                </a:cubicBezTo>
                <a:cubicBezTo>
                  <a:pt x="90" y="168"/>
                  <a:pt x="90" y="168"/>
                  <a:pt x="90" y="168"/>
                </a:cubicBezTo>
                <a:cubicBezTo>
                  <a:pt x="90" y="167"/>
                  <a:pt x="90" y="167"/>
                  <a:pt x="90" y="167"/>
                </a:cubicBezTo>
                <a:cubicBezTo>
                  <a:pt x="89" y="168"/>
                  <a:pt x="89" y="168"/>
                  <a:pt x="88" y="168"/>
                </a:cubicBezTo>
                <a:cubicBezTo>
                  <a:pt x="87" y="168"/>
                  <a:pt x="87" y="168"/>
                  <a:pt x="86" y="167"/>
                </a:cubicBezTo>
                <a:cubicBezTo>
                  <a:pt x="86" y="168"/>
                  <a:pt x="86" y="168"/>
                  <a:pt x="86" y="168"/>
                </a:cubicBezTo>
                <a:cubicBezTo>
                  <a:pt x="10" y="128"/>
                  <a:pt x="10" y="128"/>
                  <a:pt x="10" y="128"/>
                </a:cubicBezTo>
                <a:cubicBezTo>
                  <a:pt x="10" y="127"/>
                  <a:pt x="10" y="127"/>
                  <a:pt x="10" y="127"/>
                </a:cubicBezTo>
                <a:cubicBezTo>
                  <a:pt x="9" y="127"/>
                  <a:pt x="8" y="126"/>
                  <a:pt x="8" y="124"/>
                </a:cubicBezTo>
                <a:cubicBezTo>
                  <a:pt x="8" y="122"/>
                  <a:pt x="9"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2" y="139"/>
                  <a:pt x="94" y="139"/>
                </a:cubicBezTo>
                <a:cubicBezTo>
                  <a:pt x="94" y="139"/>
                  <a:pt x="94" y="139"/>
                  <a:pt x="94" y="139"/>
                </a:cubicBezTo>
                <a:cubicBezTo>
                  <a:pt x="147" y="111"/>
                  <a:pt x="147" y="111"/>
                  <a:pt x="147" y="111"/>
                </a:cubicBezTo>
                <a:lnTo>
                  <a:pt x="166" y="120"/>
                </a:lnTo>
                <a:close/>
                <a:moveTo>
                  <a:pt x="166" y="91"/>
                </a:moveTo>
                <a:cubicBezTo>
                  <a:pt x="166" y="92"/>
                  <a:pt x="166" y="92"/>
                  <a:pt x="166" y="92"/>
                </a:cubicBezTo>
                <a:cubicBezTo>
                  <a:pt x="90" y="132"/>
                  <a:pt x="90" y="132"/>
                  <a:pt x="90" y="132"/>
                </a:cubicBezTo>
                <a:cubicBezTo>
                  <a:pt x="90" y="131"/>
                  <a:pt x="90" y="131"/>
                  <a:pt x="90" y="131"/>
                </a:cubicBezTo>
                <a:cubicBezTo>
                  <a:pt x="89" y="132"/>
                  <a:pt x="89" y="132"/>
                  <a:pt x="88" y="132"/>
                </a:cubicBezTo>
                <a:cubicBezTo>
                  <a:pt x="87" y="132"/>
                  <a:pt x="87" y="132"/>
                  <a:pt x="86" y="131"/>
                </a:cubicBezTo>
                <a:cubicBezTo>
                  <a:pt x="86" y="132"/>
                  <a:pt x="86" y="132"/>
                  <a:pt x="86" y="132"/>
                </a:cubicBezTo>
                <a:cubicBezTo>
                  <a:pt x="10" y="92"/>
                  <a:pt x="10" y="92"/>
                  <a:pt x="10" y="92"/>
                </a:cubicBezTo>
                <a:cubicBezTo>
                  <a:pt x="10" y="91"/>
                  <a:pt x="10" y="91"/>
                  <a:pt x="10" y="91"/>
                </a:cubicBezTo>
                <a:cubicBezTo>
                  <a:pt x="9" y="91"/>
                  <a:pt x="8" y="90"/>
                  <a:pt x="8" y="88"/>
                </a:cubicBezTo>
                <a:cubicBezTo>
                  <a:pt x="8" y="86"/>
                  <a:pt x="9"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2" y="103"/>
                  <a:pt x="94" y="103"/>
                </a:cubicBezTo>
                <a:cubicBezTo>
                  <a:pt x="94" y="103"/>
                  <a:pt x="94" y="103"/>
                  <a:pt x="94" y="103"/>
                </a:cubicBezTo>
                <a:cubicBezTo>
                  <a:pt x="147" y="75"/>
                  <a:pt x="147" y="75"/>
                  <a:pt x="147" y="75"/>
                </a:cubicBezTo>
                <a:cubicBezTo>
                  <a:pt x="166" y="84"/>
                  <a:pt x="166" y="84"/>
                  <a:pt x="166" y="84"/>
                </a:cubicBezTo>
                <a:cubicBezTo>
                  <a:pt x="166" y="85"/>
                  <a:pt x="166" y="85"/>
                  <a:pt x="166" y="85"/>
                </a:cubicBezTo>
                <a:cubicBezTo>
                  <a:pt x="167" y="85"/>
                  <a:pt x="168" y="86"/>
                  <a:pt x="168" y="88"/>
                </a:cubicBezTo>
                <a:cubicBezTo>
                  <a:pt x="168" y="90"/>
                  <a:pt x="167" y="91"/>
                  <a:pt x="166" y="91"/>
                </a:cubicBezTo>
              </a:path>
            </a:pathLst>
          </a:custGeom>
          <a:solidFill>
            <a:schemeClr val="accent1">
              <a:lumMod val="75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95" name="Rectángulo 94">
            <a:extLst>
              <a:ext uri="{FF2B5EF4-FFF2-40B4-BE49-F238E27FC236}">
                <a16:creationId xmlns:a16="http://schemas.microsoft.com/office/drawing/2014/main" id="{E353E2E8-E156-4845-AE44-76263EAFEEA6}"/>
              </a:ext>
            </a:extLst>
          </p:cNvPr>
          <p:cNvSpPr/>
          <p:nvPr/>
        </p:nvSpPr>
        <p:spPr>
          <a:xfrm>
            <a:off x="5298584" y="1620931"/>
            <a:ext cx="2804874" cy="5187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solidFill>
                  <a:schemeClr val="tx1"/>
                </a:solidFill>
                <a:latin typeface="+mj-lt"/>
                <a:cs typeface="Calibri" panose="020F0502020204030204" pitchFamily="34" charset="0"/>
              </a:rPr>
              <a:t>Ejecutores</a:t>
            </a:r>
          </a:p>
        </p:txBody>
      </p:sp>
      <p:sp>
        <p:nvSpPr>
          <p:cNvPr id="106" name="Rectángulo 105">
            <a:extLst>
              <a:ext uri="{FF2B5EF4-FFF2-40B4-BE49-F238E27FC236}">
                <a16:creationId xmlns:a16="http://schemas.microsoft.com/office/drawing/2014/main" id="{E353E2E8-E156-4845-AE44-76263EAFEEA6}"/>
              </a:ext>
            </a:extLst>
          </p:cNvPr>
          <p:cNvSpPr/>
          <p:nvPr/>
        </p:nvSpPr>
        <p:spPr>
          <a:xfrm>
            <a:off x="8700444" y="1611087"/>
            <a:ext cx="2804874" cy="51874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solidFill>
                  <a:schemeClr val="tx1"/>
                </a:solidFill>
                <a:latin typeface="+mj-lt"/>
                <a:cs typeface="Calibri" panose="020F0502020204030204" pitchFamily="34" charset="0"/>
              </a:rPr>
              <a:t>Programas</a:t>
            </a:r>
          </a:p>
        </p:txBody>
      </p:sp>
      <p:sp>
        <p:nvSpPr>
          <p:cNvPr id="107" name="Rectángulo 106">
            <a:extLst>
              <a:ext uri="{FF2B5EF4-FFF2-40B4-BE49-F238E27FC236}">
                <a16:creationId xmlns:a16="http://schemas.microsoft.com/office/drawing/2014/main" id="{E353E2E8-E156-4845-AE44-76263EAFEEA6}"/>
              </a:ext>
            </a:extLst>
          </p:cNvPr>
          <p:cNvSpPr/>
          <p:nvPr/>
        </p:nvSpPr>
        <p:spPr>
          <a:xfrm>
            <a:off x="849733" y="2577361"/>
            <a:ext cx="2781597" cy="132646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solidFill>
                  <a:schemeClr val="tx1"/>
                </a:solidFill>
                <a:latin typeface="+mj-lt"/>
                <a:cs typeface="Calibri" panose="020F0502020204030204" pitchFamily="34" charset="0"/>
              </a:rPr>
              <a:t>Marco normativo que define niveles de exigencia de las prestaciones que deben desarrollarse a lo largo de todo el país.</a:t>
            </a:r>
          </a:p>
        </p:txBody>
      </p:sp>
      <p:sp>
        <p:nvSpPr>
          <p:cNvPr id="109" name="Rectángulo 108">
            <a:extLst>
              <a:ext uri="{FF2B5EF4-FFF2-40B4-BE49-F238E27FC236}">
                <a16:creationId xmlns:a16="http://schemas.microsoft.com/office/drawing/2014/main" id="{E353E2E8-E156-4845-AE44-76263EAFEEA6}"/>
              </a:ext>
            </a:extLst>
          </p:cNvPr>
          <p:cNvSpPr/>
          <p:nvPr/>
        </p:nvSpPr>
        <p:spPr>
          <a:xfrm>
            <a:off x="776199" y="4599340"/>
            <a:ext cx="2846846" cy="162432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dirty="0">
                <a:solidFill>
                  <a:schemeClr val="tx1"/>
                </a:solidFill>
                <a:latin typeface="Calibri" panose="020F0502020204030204" pitchFamily="34" charset="0"/>
                <a:cs typeface="Calibri" panose="020F0502020204030204" pitchFamily="34" charset="0"/>
              </a:rPr>
              <a:t>Fuentes:</a:t>
            </a:r>
          </a:p>
          <a:p>
            <a:pPr marL="171450" indent="-171450">
              <a:buFont typeface="Arial" panose="020B0604020202020204" pitchFamily="34" charset="0"/>
              <a:buChar char="•"/>
            </a:pPr>
            <a:r>
              <a:rPr lang="es-MX" sz="1200" dirty="0">
                <a:solidFill>
                  <a:schemeClr val="tx1"/>
                </a:solidFill>
                <a:latin typeface="Calibri" panose="020F0502020204030204" pitchFamily="34" charset="0"/>
                <a:cs typeface="Calibri" panose="020F0502020204030204" pitchFamily="34" charset="0"/>
              </a:rPr>
              <a:t>ISUC, 2016. Estudio de auditoría programas de medio libre.</a:t>
            </a:r>
          </a:p>
          <a:p>
            <a:pPr marL="171450" indent="-171450">
              <a:buFont typeface="Arial" panose="020B0604020202020204" pitchFamily="34" charset="0"/>
              <a:buChar char="•"/>
            </a:pPr>
            <a:r>
              <a:rPr lang="es-MX" sz="1200" dirty="0" err="1">
                <a:solidFill>
                  <a:schemeClr val="tx1"/>
                </a:solidFill>
                <a:latin typeface="Calibri" panose="020F0502020204030204" pitchFamily="34" charset="0"/>
                <a:cs typeface="Calibri" panose="020F0502020204030204" pitchFamily="34" charset="0"/>
              </a:rPr>
              <a:t>Droppelman</a:t>
            </a:r>
            <a:r>
              <a:rPr lang="es-MX" sz="1200" dirty="0">
                <a:solidFill>
                  <a:schemeClr val="tx1"/>
                </a:solidFill>
                <a:latin typeface="Calibri" panose="020F0502020204030204" pitchFamily="34" charset="0"/>
                <a:cs typeface="Calibri" panose="020F0502020204030204" pitchFamily="34" charset="0"/>
              </a:rPr>
              <a:t> y equipo, 2021. Estudio sobre capacidades operativas de </a:t>
            </a:r>
            <a:r>
              <a:rPr lang="es-MX" sz="1200" dirty="0" err="1">
                <a:solidFill>
                  <a:schemeClr val="tx1"/>
                </a:solidFill>
                <a:latin typeface="Calibri" panose="020F0502020204030204" pitchFamily="34" charset="0"/>
                <a:cs typeface="Calibri" panose="020F0502020204030204" pitchFamily="34" charset="0"/>
              </a:rPr>
              <a:t>OCAs</a:t>
            </a:r>
            <a:r>
              <a:rPr lang="es-MX" sz="1200" dirty="0" smtClean="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s-MX" sz="1200" dirty="0" smtClean="0">
                <a:solidFill>
                  <a:schemeClr val="tx1"/>
                </a:solidFill>
                <a:latin typeface="Calibri" panose="020F0502020204030204" pitchFamily="34" charset="0"/>
                <a:cs typeface="Calibri" panose="020F0502020204030204" pitchFamily="34" charset="0"/>
              </a:rPr>
              <a:t>CESC. </a:t>
            </a:r>
            <a:r>
              <a:rPr lang="es-MX" sz="1200" dirty="0" err="1" smtClean="0">
                <a:solidFill>
                  <a:schemeClr val="tx1"/>
                </a:solidFill>
                <a:latin typeface="Calibri" panose="020F0502020204030204" pitchFamily="34" charset="0"/>
                <a:cs typeface="Calibri" panose="020F0502020204030204" pitchFamily="34" charset="0"/>
              </a:rPr>
              <a:t>Operacionalización</a:t>
            </a:r>
            <a:r>
              <a:rPr lang="es-MX" sz="1200" dirty="0" smtClean="0">
                <a:solidFill>
                  <a:schemeClr val="tx1"/>
                </a:solidFill>
                <a:latin typeface="Calibri" panose="020F0502020204030204" pitchFamily="34" charset="0"/>
                <a:cs typeface="Calibri" panose="020F0502020204030204" pitchFamily="34" charset="0"/>
              </a:rPr>
              <a:t> del MIE. 2021.</a:t>
            </a:r>
            <a:endParaRPr lang="es-MX" sz="12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solidFill>
                  <a:schemeClr val="tx1"/>
                </a:solidFill>
                <a:latin typeface="Calibri" panose="020F0502020204030204" pitchFamily="34" charset="0"/>
                <a:cs typeface="Calibri" panose="020F0502020204030204" pitchFamily="34" charset="0"/>
              </a:rPr>
              <a:t>BOREAL, 2021. Estándares y sistema de acreditación (en desarrollo).</a:t>
            </a:r>
            <a:endParaRPr lang="es-CL" sz="1200" dirty="0">
              <a:solidFill>
                <a:schemeClr val="tx1"/>
              </a:solidFill>
              <a:latin typeface="Calibri" panose="020F0502020204030204" pitchFamily="34" charset="0"/>
              <a:cs typeface="Calibri" panose="020F0502020204030204" pitchFamily="34" charset="0"/>
            </a:endParaRPr>
          </a:p>
        </p:txBody>
      </p:sp>
      <p:sp>
        <p:nvSpPr>
          <p:cNvPr id="110" name="Rectángulo 109">
            <a:extLst>
              <a:ext uri="{FF2B5EF4-FFF2-40B4-BE49-F238E27FC236}">
                <a16:creationId xmlns:a16="http://schemas.microsoft.com/office/drawing/2014/main" id="{E353E2E8-E156-4845-AE44-76263EAFEEA6}"/>
              </a:ext>
            </a:extLst>
          </p:cNvPr>
          <p:cNvSpPr/>
          <p:nvPr/>
        </p:nvSpPr>
        <p:spPr>
          <a:xfrm>
            <a:off x="5326522" y="2562297"/>
            <a:ext cx="2804874" cy="2032354"/>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1"/>
                </a:solidFill>
                <a:latin typeface="+mj-lt"/>
                <a:ea typeface="Times New Roman" panose="02020603050405020304" pitchFamily="18" charset="0"/>
                <a:cs typeface="Calibri" panose="020F0502020204030204" pitchFamily="34" charset="0"/>
              </a:rPr>
              <a:t>Antecedentes técnicos que permiten reconocer formalmente que una organización o persona es competente para efectuar actividades específicas en el marco de la política pública de la cual es responsable el SNRSJ.</a:t>
            </a:r>
            <a:endParaRPr lang="es-CL" sz="1600" dirty="0">
              <a:solidFill>
                <a:schemeClr val="tx1"/>
              </a:solidFill>
              <a:latin typeface="+mj-lt"/>
              <a:cs typeface="Calibri" panose="020F0502020204030204" pitchFamily="34" charset="0"/>
            </a:endParaRPr>
          </a:p>
        </p:txBody>
      </p:sp>
      <p:sp>
        <p:nvSpPr>
          <p:cNvPr id="18" name="CuadroTexto 17"/>
          <p:cNvSpPr txBox="1"/>
          <p:nvPr/>
        </p:nvSpPr>
        <p:spPr>
          <a:xfrm>
            <a:off x="4325537" y="4901440"/>
            <a:ext cx="1242014" cy="584775"/>
          </a:xfrm>
          <a:prstGeom prst="rect">
            <a:avLst/>
          </a:prstGeom>
          <a:noFill/>
        </p:spPr>
        <p:txBody>
          <a:bodyPr wrap="square" rtlCol="0">
            <a:spAutoFit/>
          </a:bodyPr>
          <a:lstStyle/>
          <a:p>
            <a:r>
              <a:rPr lang="es-MX" sz="1600" dirty="0">
                <a:solidFill>
                  <a:schemeClr val="bg1"/>
                </a:solidFill>
              </a:rPr>
              <a:t>Personas naturales</a:t>
            </a:r>
            <a:endParaRPr lang="es-CL" sz="1600" dirty="0">
              <a:solidFill>
                <a:schemeClr val="bg1"/>
              </a:solidFill>
            </a:endParaRPr>
          </a:p>
        </p:txBody>
      </p:sp>
      <p:sp>
        <p:nvSpPr>
          <p:cNvPr id="111" name="Rectángulo 110">
            <a:extLst>
              <a:ext uri="{FF2B5EF4-FFF2-40B4-BE49-F238E27FC236}">
                <a16:creationId xmlns:a16="http://schemas.microsoft.com/office/drawing/2014/main" id="{E353E2E8-E156-4845-AE44-76263EAFEEA6}"/>
              </a:ext>
            </a:extLst>
          </p:cNvPr>
          <p:cNvSpPr/>
          <p:nvPr/>
        </p:nvSpPr>
        <p:spPr>
          <a:xfrm>
            <a:off x="5326522" y="4952522"/>
            <a:ext cx="2804874" cy="656926"/>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mj-lt"/>
                <a:cs typeface="Calibri" panose="020F0502020204030204" pitchFamily="34" charset="0"/>
              </a:rPr>
              <a:t>Experiencia, formación e inhabilidades</a:t>
            </a:r>
            <a:r>
              <a:rPr lang="es-MX" sz="1050" dirty="0">
                <a:solidFill>
                  <a:schemeClr val="tx1"/>
                </a:solidFill>
                <a:latin typeface="Calibri" panose="020F0502020204030204" pitchFamily="34" charset="0"/>
                <a:cs typeface="Calibri" panose="020F0502020204030204" pitchFamily="34" charset="0"/>
              </a:rPr>
              <a:t>.</a:t>
            </a:r>
            <a:endParaRPr lang="es-CL" sz="1050" dirty="0">
              <a:solidFill>
                <a:schemeClr val="tx1"/>
              </a:solidFill>
              <a:latin typeface="Calibri" panose="020F0502020204030204" pitchFamily="34" charset="0"/>
              <a:cs typeface="Calibri" panose="020F0502020204030204" pitchFamily="34" charset="0"/>
            </a:endParaRPr>
          </a:p>
        </p:txBody>
      </p:sp>
      <p:sp>
        <p:nvSpPr>
          <p:cNvPr id="19" name="CuadroTexto 18"/>
          <p:cNvSpPr txBox="1"/>
          <p:nvPr/>
        </p:nvSpPr>
        <p:spPr>
          <a:xfrm>
            <a:off x="8501759" y="3366776"/>
            <a:ext cx="3100627" cy="677108"/>
          </a:xfrm>
          <a:prstGeom prst="rect">
            <a:avLst/>
          </a:prstGeom>
          <a:noFill/>
        </p:spPr>
        <p:txBody>
          <a:bodyPr wrap="square" rtlCol="0">
            <a:spAutoFit/>
          </a:bodyPr>
          <a:lstStyle/>
          <a:p>
            <a:endParaRPr lang="es-MX" sz="1600" dirty="0"/>
          </a:p>
          <a:p>
            <a:endParaRPr lang="es-MX" sz="1100" dirty="0"/>
          </a:p>
          <a:p>
            <a:endParaRPr lang="es-MX" sz="1100" dirty="0"/>
          </a:p>
        </p:txBody>
      </p:sp>
      <p:sp>
        <p:nvSpPr>
          <p:cNvPr id="112" name="Triángulo isósceles 111">
            <a:extLst>
              <a:ext uri="{FF2B5EF4-FFF2-40B4-BE49-F238E27FC236}">
                <a16:creationId xmlns:a16="http://schemas.microsoft.com/office/drawing/2014/main" id="{7DD6A550-2BF0-4B98-9C6F-DA97E51D896F}"/>
              </a:ext>
            </a:extLst>
          </p:cNvPr>
          <p:cNvSpPr/>
          <p:nvPr/>
        </p:nvSpPr>
        <p:spPr>
          <a:xfrm>
            <a:off x="9551773" y="4693065"/>
            <a:ext cx="892063" cy="1506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3" name="Triángulo isósceles 112">
            <a:extLst>
              <a:ext uri="{FF2B5EF4-FFF2-40B4-BE49-F238E27FC236}">
                <a16:creationId xmlns:a16="http://schemas.microsoft.com/office/drawing/2014/main" id="{7DD6A550-2BF0-4B98-9C6F-DA97E51D896F}"/>
              </a:ext>
            </a:extLst>
          </p:cNvPr>
          <p:cNvSpPr/>
          <p:nvPr/>
        </p:nvSpPr>
        <p:spPr>
          <a:xfrm>
            <a:off x="1764589" y="4223710"/>
            <a:ext cx="892063" cy="2495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5" name="Rectángulo 114">
            <a:extLst>
              <a:ext uri="{FF2B5EF4-FFF2-40B4-BE49-F238E27FC236}">
                <a16:creationId xmlns:a16="http://schemas.microsoft.com/office/drawing/2014/main" id="{E353E2E8-E156-4845-AE44-76263EAFEEA6}"/>
              </a:ext>
            </a:extLst>
          </p:cNvPr>
          <p:cNvSpPr/>
          <p:nvPr/>
        </p:nvSpPr>
        <p:spPr>
          <a:xfrm>
            <a:off x="8700444" y="5031263"/>
            <a:ext cx="2804874" cy="61862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tx1"/>
                </a:solidFill>
                <a:latin typeface="+mj-lt"/>
                <a:cs typeface="Calibri" panose="020F0502020204030204" pitchFamily="34" charset="0"/>
              </a:rPr>
              <a:t>Desarrollados por: SNRSJ y entidades privadas.</a:t>
            </a:r>
            <a:endParaRPr lang="es-CL" sz="1600" dirty="0">
              <a:solidFill>
                <a:schemeClr val="tx1"/>
              </a:solidFill>
              <a:latin typeface="+mj-lt"/>
              <a:cs typeface="Calibri" panose="020F0502020204030204" pitchFamily="34" charset="0"/>
            </a:endParaRPr>
          </a:p>
        </p:txBody>
      </p:sp>
      <p:sp>
        <p:nvSpPr>
          <p:cNvPr id="26" name="Google Shape;217;p7">
            <a:extLst>
              <a:ext uri="{FF2B5EF4-FFF2-40B4-BE49-F238E27FC236}">
                <a16:creationId xmlns:a16="http://schemas.microsoft.com/office/drawing/2014/main" id="{EE88F3C7-823A-4D47-9FC0-4E5C229E8A84}"/>
              </a:ext>
            </a:extLst>
          </p:cNvPr>
          <p:cNvSpPr txBox="1"/>
          <p:nvPr/>
        </p:nvSpPr>
        <p:spPr>
          <a:xfrm>
            <a:off x="153676" y="18715"/>
            <a:ext cx="11898415" cy="889810"/>
          </a:xfrm>
          <a:prstGeom prst="rect">
            <a:avLst/>
          </a:prstGeom>
          <a:noFill/>
          <a:ln>
            <a:noFill/>
          </a:ln>
        </p:spPr>
        <p:txBody>
          <a:bodyPr spcFirstLastPara="1" wrap="square" lIns="91425" tIns="45700" rIns="91425" bIns="45700" anchor="ctr" anchorCtr="0">
            <a:noAutofit/>
          </a:bodyPr>
          <a:lstStyle/>
          <a:p>
            <a:pPr lvl="0">
              <a:lnSpc>
                <a:spcPct val="90000"/>
              </a:lnSpc>
              <a:buClr>
                <a:srgbClr val="3F3F3F"/>
              </a:buClr>
              <a:buSzPts val="2800"/>
            </a:pPr>
            <a:r>
              <a:rPr lang="es-MX" sz="3600" dirty="0">
                <a:solidFill>
                  <a:schemeClr val="bg1"/>
                </a:solidFill>
                <a:ea typeface="Calibri"/>
                <a:cs typeface="Calibri"/>
                <a:sym typeface="Calibri"/>
              </a:rPr>
              <a:t>Sistema de Acreditación de Estándares, Ejecutores y Programas</a:t>
            </a:r>
          </a:p>
        </p:txBody>
      </p:sp>
      <p:sp>
        <p:nvSpPr>
          <p:cNvPr id="37" name="Rectángulo 36">
            <a:extLst>
              <a:ext uri="{FF2B5EF4-FFF2-40B4-BE49-F238E27FC236}">
                <a16:creationId xmlns:a16="http://schemas.microsoft.com/office/drawing/2014/main" id="{E353E2E8-E156-4845-AE44-76263EAFEEA6}"/>
              </a:ext>
            </a:extLst>
          </p:cNvPr>
          <p:cNvSpPr/>
          <p:nvPr/>
        </p:nvSpPr>
        <p:spPr>
          <a:xfrm>
            <a:off x="8700444" y="2566986"/>
            <a:ext cx="2804874" cy="2032354"/>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MX" sz="1600" dirty="0">
                <a:solidFill>
                  <a:schemeClr val="tx1"/>
                </a:solidFill>
                <a:latin typeface="+mj-lt"/>
              </a:rPr>
              <a:t>Programas para la ejecución de medidas y </a:t>
            </a:r>
            <a:r>
              <a:rPr lang="es-MX" sz="1600" dirty="0" smtClean="0">
                <a:solidFill>
                  <a:schemeClr val="tx1"/>
                </a:solidFill>
                <a:latin typeface="+mj-lt"/>
              </a:rPr>
              <a:t>sanciones</a:t>
            </a:r>
            <a:endParaRPr lang="es-MX" sz="1600" dirty="0">
              <a:solidFill>
                <a:schemeClr val="tx1"/>
              </a:solidFill>
              <a:latin typeface="+mj-lt"/>
            </a:endParaRPr>
          </a:p>
          <a:p>
            <a:endParaRPr lang="es-MX" sz="1600" dirty="0">
              <a:solidFill>
                <a:schemeClr val="tx1"/>
              </a:solidFill>
              <a:latin typeface="+mj-lt"/>
            </a:endParaRPr>
          </a:p>
          <a:p>
            <a:pPr marL="171450" indent="-171450">
              <a:buFont typeface="Arial" panose="020B0604020202020204" pitchFamily="34" charset="0"/>
              <a:buChar char="•"/>
            </a:pPr>
            <a:r>
              <a:rPr lang="es-MX" sz="1600" dirty="0" smtClean="0">
                <a:solidFill>
                  <a:schemeClr val="tx1"/>
                </a:solidFill>
                <a:latin typeface="+mj-lt"/>
              </a:rPr>
              <a:t>  Programas </a:t>
            </a:r>
            <a:r>
              <a:rPr lang="es-MX" sz="1600" dirty="0">
                <a:solidFill>
                  <a:schemeClr val="tx1"/>
                </a:solidFill>
                <a:latin typeface="+mj-lt"/>
              </a:rPr>
              <a:t>especializados específicos</a:t>
            </a:r>
          </a:p>
        </p:txBody>
      </p:sp>
      <p:sp>
        <p:nvSpPr>
          <p:cNvPr id="38" name="Freeform 63"/>
          <p:cNvSpPr>
            <a:spLocks noEditPoints="1"/>
          </p:cNvSpPr>
          <p:nvPr/>
        </p:nvSpPr>
        <p:spPr bwMode="auto">
          <a:xfrm>
            <a:off x="7368988" y="1662352"/>
            <a:ext cx="364648" cy="416221"/>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426874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7F382C8-9C83-D54A-A32A-E654F23191FD}"/>
              </a:ext>
            </a:extLst>
          </p:cNvPr>
          <p:cNvSpPr txBox="1"/>
          <p:nvPr/>
        </p:nvSpPr>
        <p:spPr>
          <a:xfrm flipH="1">
            <a:off x="518451" y="112478"/>
            <a:ext cx="85748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4400" b="1" i="0" u="none" strike="noStrike" kern="1200" cap="none" spc="0" normalizeH="0" baseline="0" noProof="0" dirty="0">
                <a:ln>
                  <a:noFill/>
                </a:ln>
                <a:solidFill>
                  <a:srgbClr val="5B9BD5">
                    <a:lumMod val="40000"/>
                    <a:lumOff val="60000"/>
                  </a:srgbClr>
                </a:solidFill>
                <a:effectLst/>
                <a:uLnTx/>
                <a:uFillTx/>
                <a:latin typeface="+mj-lt"/>
                <a:ea typeface="Verdana" panose="020B0604030504040204" pitchFamily="34" charset="0"/>
                <a:cs typeface="Verdana" panose="020B0604030504040204" pitchFamily="34" charset="0"/>
              </a:rPr>
              <a:t>Diagnósticos y contexto</a:t>
            </a:r>
          </a:p>
        </p:txBody>
      </p:sp>
      <p:sp>
        <p:nvSpPr>
          <p:cNvPr id="6" name="CuadroTexto 5">
            <a:extLst>
              <a:ext uri="{FF2B5EF4-FFF2-40B4-BE49-F238E27FC236}">
                <a16:creationId xmlns:a16="http://schemas.microsoft.com/office/drawing/2014/main" id="{B1126EE0-7FB5-F24D-8D77-08CC17B5274B}"/>
              </a:ext>
            </a:extLst>
          </p:cNvPr>
          <p:cNvSpPr txBox="1"/>
          <p:nvPr/>
        </p:nvSpPr>
        <p:spPr>
          <a:xfrm>
            <a:off x="413677" y="1314778"/>
            <a:ext cx="1210005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dirty="0">
                <a:solidFill>
                  <a:srgbClr val="5B9BD5">
                    <a:lumMod val="20000"/>
                    <a:lumOff val="80000"/>
                  </a:srgbClr>
                </a:solidFill>
                <a:latin typeface="Verdana" panose="020B0604030504040204" pitchFamily="34" charset="0"/>
                <a:ea typeface="Verdana" panose="020B0604030504040204" pitchFamily="34" charset="0"/>
                <a:cs typeface="Verdana" panose="020B0604030504040204" pitchFamily="34" charset="0"/>
              </a:rPr>
              <a:t>Contexto Reforma           Principales críticas      Propuesta de valor</a:t>
            </a:r>
            <a:endParaRPr kumimoji="0" lang="es-CL" sz="2000" b="1" i="0" u="none" strike="noStrike" kern="1200" cap="none" spc="0" normalizeH="0" baseline="0" noProof="0" dirty="0">
              <a:ln>
                <a:noFill/>
              </a:ln>
              <a:solidFill>
                <a:srgbClr val="5B9BD5">
                  <a:lumMod val="20000"/>
                  <a:lumOff val="8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2AF7ABC6-0AC1-743D-3EB4-5D41A6D7019D}"/>
              </a:ext>
            </a:extLst>
          </p:cNvPr>
          <p:cNvSpPr txBox="1"/>
          <p:nvPr/>
        </p:nvSpPr>
        <p:spPr>
          <a:xfrm>
            <a:off x="313266" y="1937960"/>
            <a:ext cx="2943526" cy="4241546"/>
          </a:xfrm>
          <a:prstGeom prst="rect">
            <a:avLst/>
          </a:prstGeom>
          <a:noFill/>
        </p:spPr>
        <p:txBody>
          <a:bodyPr wrap="square">
            <a:spAutoFit/>
          </a:bodyPr>
          <a:lstStyle/>
          <a:p>
            <a:pPr marL="342900" marR="0" lvl="0" indent="-342900" defTabSz="914400" rtl="0" eaLnBrk="1" fontAlgn="auto" latinLnBrk="0" hangingPunct="1">
              <a:lnSpc>
                <a:spcPct val="107000"/>
              </a:lnSpc>
              <a:spcBef>
                <a:spcPts val="0"/>
              </a:spcBef>
              <a:spcAft>
                <a:spcPts val="0"/>
              </a:spcAft>
              <a:buClr>
                <a:srgbClr val="FFC000"/>
              </a:buClr>
              <a:buSzTx/>
              <a:buFont typeface="Wingdings" panose="05000000000000000000" pitchFamily="2" charset="2"/>
              <a:buChar char="v"/>
              <a:tabLst/>
              <a:defRPr/>
            </a:pPr>
            <a:r>
              <a:rPr kumimoji="0" lang="es-MX"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Reformas al Sistema de Infancia 2005; Inicio de Reforma del Sistema de Justicia Juvenil, Ley N°20.084.</a:t>
            </a:r>
          </a:p>
          <a:p>
            <a:pPr marL="342900" marR="0" lvl="0" indent="-342900" defTabSz="914400" rtl="0" eaLnBrk="1" fontAlgn="auto" latinLnBrk="0" hangingPunct="1">
              <a:lnSpc>
                <a:spcPct val="107000"/>
              </a:lnSpc>
              <a:spcBef>
                <a:spcPts val="0"/>
              </a:spcBef>
              <a:spcAft>
                <a:spcPts val="0"/>
              </a:spcAft>
              <a:buClr>
                <a:srgbClr val="FFC000"/>
              </a:buClr>
              <a:buSzTx/>
              <a:buFont typeface="Wingdings" panose="05000000000000000000" pitchFamily="2" charset="2"/>
              <a:buChar char="v"/>
              <a:tabLst/>
              <a:defRPr/>
            </a:pPr>
            <a:endParaRPr kumimoji="0" lang="es-MX"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lnSpc>
                <a:spcPct val="107000"/>
              </a:lnSpc>
              <a:spcBef>
                <a:spcPts val="0"/>
              </a:spcBef>
              <a:spcAft>
                <a:spcPts val="0"/>
              </a:spcAft>
              <a:buClr>
                <a:srgbClr val="FFC000"/>
              </a:buClr>
              <a:buSzTx/>
              <a:buFont typeface="Wingdings" panose="05000000000000000000" pitchFamily="2" charset="2"/>
              <a:buChar char="v"/>
              <a:tabLst/>
              <a:defRPr/>
            </a:pPr>
            <a:r>
              <a:rPr lang="es-MX" sz="1400" dirty="0">
                <a:solidFill>
                  <a:prstClr val="white"/>
                </a:solidFill>
                <a:latin typeface="Calibri" panose="020F0502020204030204" pitchFamily="34" charset="0"/>
                <a:ea typeface="Calibri" panose="020F0502020204030204" pitchFamily="34" charset="0"/>
                <a:cs typeface="Times New Roman" panose="02020603050405020304" pitchFamily="18" charset="0"/>
              </a:rPr>
              <a:t>N</a:t>
            </a:r>
            <a:r>
              <a:rPr kumimoji="0" lang="es-MX" sz="14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ecesidad</a:t>
            </a:r>
            <a:r>
              <a:rPr kumimoji="0" lang="es-MX"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de cambios profundos de la institucionalidad existente en materia de niñez y adolescencia, sustentado en diversos diagnósticos en materia de funcionamiento del</a:t>
            </a:r>
            <a:r>
              <a:rPr kumimoji="0" lang="es-MX" sz="1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sistema de Justicia Juvenil (2011; 2012; 2013; 2105)</a:t>
            </a:r>
            <a:r>
              <a:rPr lang="es-MX" sz="1400" noProof="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defTabSz="914400" rtl="0" eaLnBrk="1" fontAlgn="auto" latinLnBrk="0" hangingPunct="1">
              <a:lnSpc>
                <a:spcPct val="107000"/>
              </a:lnSpc>
              <a:spcBef>
                <a:spcPts val="0"/>
              </a:spcBef>
              <a:spcAft>
                <a:spcPts val="0"/>
              </a:spcAft>
              <a:buClr>
                <a:srgbClr val="FFC000"/>
              </a:buClr>
              <a:buSzTx/>
              <a:buFont typeface="Wingdings" panose="05000000000000000000" pitchFamily="2" charset="2"/>
              <a:buChar char="v"/>
              <a:tabLst/>
              <a:defRPr/>
            </a:pPr>
            <a:endParaRPr lang="es-MX" sz="1400" noProof="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rtl="0" eaLnBrk="1" fontAlgn="auto" latinLnBrk="0" hangingPunct="1">
              <a:lnSpc>
                <a:spcPct val="107000"/>
              </a:lnSpc>
              <a:spcBef>
                <a:spcPts val="0"/>
              </a:spcBef>
              <a:spcAft>
                <a:spcPts val="0"/>
              </a:spcAft>
              <a:buClr>
                <a:srgbClr val="FFC000"/>
              </a:buClr>
              <a:buSzTx/>
              <a:buFont typeface="Wingdings" panose="05000000000000000000" pitchFamily="2" charset="2"/>
              <a:buChar char="v"/>
              <a:tabLst/>
              <a:defRPr/>
            </a:pPr>
            <a:r>
              <a:rPr kumimoji="0" lang="es-MX"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Separación de SENAME en dos nuevos Servicios fue una recomendación recurrente del Comité de los Derechos del Niño.</a:t>
            </a: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C111B12D-52C6-C1A3-7968-FCAAC8D4EF81}"/>
              </a:ext>
            </a:extLst>
          </p:cNvPr>
          <p:cNvSpPr txBox="1"/>
          <p:nvPr/>
        </p:nvSpPr>
        <p:spPr>
          <a:xfrm>
            <a:off x="2804583" y="1955441"/>
            <a:ext cx="4002618" cy="2462213"/>
          </a:xfrm>
          <a:prstGeom prst="rect">
            <a:avLst/>
          </a:prstGeom>
          <a:noFill/>
        </p:spPr>
        <p:txBody>
          <a:bodyPr wrap="square">
            <a:spAutoFit/>
          </a:bodyPr>
          <a:lstStyle/>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Excesiva centralidad.</a:t>
            </a: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Ejecución programática deficiente.</a:t>
            </a: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Externalización tendiente a obstaculizar el objetivo del servicio.</a:t>
            </a: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Poca comunicación entre sectores. involucrados.</a:t>
            </a:r>
          </a:p>
          <a:p>
            <a:pPr marL="1200150" marR="0" lvl="2" indent="-285750"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defTabSz="914400" rtl="0" eaLnBrk="1" fontAlgn="auto" latinLnBrk="0" hangingPunct="1">
              <a:spcBef>
                <a:spcPts val="0"/>
              </a:spcBef>
              <a:spcAft>
                <a:spcPts val="80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Carencia de soporte adecuado.</a:t>
            </a:r>
          </a:p>
        </p:txBody>
      </p:sp>
      <p:sp>
        <p:nvSpPr>
          <p:cNvPr id="10" name="Shape 3156">
            <a:extLst>
              <a:ext uri="{FF2B5EF4-FFF2-40B4-BE49-F238E27FC236}">
                <a16:creationId xmlns:a16="http://schemas.microsoft.com/office/drawing/2014/main" id="{2CA177C2-DCE7-B2BE-052B-8950CCC52EC4}"/>
              </a:ext>
            </a:extLst>
          </p:cNvPr>
          <p:cNvSpPr/>
          <p:nvPr/>
        </p:nvSpPr>
        <p:spPr>
          <a:xfrm>
            <a:off x="3324526" y="3268133"/>
            <a:ext cx="403680" cy="1380700"/>
          </a:xfrm>
          <a:custGeom>
            <a:avLst/>
            <a:gdLst/>
            <a:ahLst/>
            <a:cxnLst/>
            <a:rect l="0" t="0" r="0" b="0"/>
            <a:pathLst>
              <a:path w="120000" h="120000" extrusionOk="0">
                <a:moveTo>
                  <a:pt x="114578" y="71489"/>
                </a:moveTo>
                <a:cubicBezTo>
                  <a:pt x="119999" y="65106"/>
                  <a:pt x="119999" y="54893"/>
                  <a:pt x="114578" y="48510"/>
                </a:cubicBezTo>
                <a:cubicBezTo>
                  <a:pt x="79156" y="6382"/>
                  <a:pt x="79156" y="6382"/>
                  <a:pt x="79156" y="6382"/>
                </a:cubicBezTo>
                <a:cubicBezTo>
                  <a:pt x="73734" y="0"/>
                  <a:pt x="69036" y="2127"/>
                  <a:pt x="69036" y="11063"/>
                </a:cubicBezTo>
                <a:cubicBezTo>
                  <a:pt x="69036" y="11063"/>
                  <a:pt x="69036" y="11063"/>
                  <a:pt x="69036" y="11063"/>
                </a:cubicBezTo>
                <a:cubicBezTo>
                  <a:pt x="69036" y="20000"/>
                  <a:pt x="62891" y="27659"/>
                  <a:pt x="55301" y="27659"/>
                </a:cubicBezTo>
                <a:cubicBezTo>
                  <a:pt x="14096" y="27659"/>
                  <a:pt x="14096" y="27659"/>
                  <a:pt x="14096" y="27659"/>
                </a:cubicBezTo>
                <a:cubicBezTo>
                  <a:pt x="6506" y="27659"/>
                  <a:pt x="0" y="34893"/>
                  <a:pt x="0" y="43829"/>
                </a:cubicBezTo>
                <a:cubicBezTo>
                  <a:pt x="0" y="76170"/>
                  <a:pt x="0" y="76170"/>
                  <a:pt x="0" y="76170"/>
                </a:cubicBezTo>
                <a:cubicBezTo>
                  <a:pt x="0" y="85106"/>
                  <a:pt x="6506" y="92765"/>
                  <a:pt x="14096" y="92765"/>
                </a:cubicBezTo>
                <a:cubicBezTo>
                  <a:pt x="55301" y="92765"/>
                  <a:pt x="55301" y="92765"/>
                  <a:pt x="55301" y="92765"/>
                </a:cubicBezTo>
                <a:cubicBezTo>
                  <a:pt x="62891" y="92765"/>
                  <a:pt x="69036" y="100000"/>
                  <a:pt x="69036" y="108936"/>
                </a:cubicBezTo>
                <a:cubicBezTo>
                  <a:pt x="69036" y="108936"/>
                  <a:pt x="69036" y="108936"/>
                  <a:pt x="69036" y="108936"/>
                </a:cubicBezTo>
                <a:cubicBezTo>
                  <a:pt x="69036" y="117872"/>
                  <a:pt x="73734" y="120000"/>
                  <a:pt x="79156" y="113617"/>
                </a:cubicBezTo>
                <a:lnTo>
                  <a:pt x="114578" y="71489"/>
                </a:lnTo>
                <a:close/>
              </a:path>
            </a:pathLst>
          </a:custGeom>
          <a:solidFill>
            <a:schemeClr val="accent4">
              <a:lumMod val="20000"/>
              <a:lumOff val="80000"/>
              <a:alpha val="42000"/>
            </a:schemeClr>
          </a:solidFill>
          <a:ln/>
          <a:effectLst/>
        </p:spPr>
        <p:style>
          <a:lnRef idx="0">
            <a:schemeClr val="accent4"/>
          </a:lnRef>
          <a:fillRef idx="3">
            <a:schemeClr val="accent4"/>
          </a:fillRef>
          <a:effectRef idx="3">
            <a:schemeClr val="accent4"/>
          </a:effectRef>
          <a:fontRef idx="minor">
            <a:schemeClr val="lt1"/>
          </a:fontRef>
        </p:style>
        <p:txBody>
          <a:bodyPr lIns="60925" tIns="30454" rIns="60925" bIns="30454"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 name="Imagen 1"/>
          <p:cNvPicPr>
            <a:picLocks noChangeAspect="1"/>
          </p:cNvPicPr>
          <p:nvPr/>
        </p:nvPicPr>
        <p:blipFill>
          <a:blip r:embed="rId3"/>
          <a:stretch>
            <a:fillRect/>
          </a:stretch>
        </p:blipFill>
        <p:spPr>
          <a:xfrm>
            <a:off x="6714066" y="3298083"/>
            <a:ext cx="393700" cy="1320800"/>
          </a:xfrm>
          <a:prstGeom prst="rect">
            <a:avLst/>
          </a:prstGeom>
        </p:spPr>
      </p:pic>
      <p:sp>
        <p:nvSpPr>
          <p:cNvPr id="11" name="CuadroTexto 10">
            <a:extLst>
              <a:ext uri="{FF2B5EF4-FFF2-40B4-BE49-F238E27FC236}">
                <a16:creationId xmlns:a16="http://schemas.microsoft.com/office/drawing/2014/main" id="{993BE26B-D59C-5F95-741F-980F7FE54CF8}"/>
              </a:ext>
            </a:extLst>
          </p:cNvPr>
          <p:cNvSpPr txBox="1"/>
          <p:nvPr/>
        </p:nvSpPr>
        <p:spPr>
          <a:xfrm>
            <a:off x="7175500" y="1937960"/>
            <a:ext cx="4097867" cy="4401205"/>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lang="es-CL" sz="1400" dirty="0">
                <a:solidFill>
                  <a:prstClr val="white"/>
                </a:solidFill>
                <a:latin typeface="Calibri" panose="020F0502020204030204" pitchFamily="34" charset="0"/>
                <a:cs typeface="Calibri" panose="020F0502020204030204" pitchFamily="34" charset="0"/>
              </a:rPr>
              <a:t>F</a:t>
            </a:r>
            <a:r>
              <a:rPr kumimoji="0" lang="es-CL" sz="14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ortalecimiento</a:t>
            </a: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de las direcciones regionales.</a:t>
            </a: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Equipos especializados, modelo de intervención estructurado, estándares para una gestión centrada en el y la joven; especialización temática.</a:t>
            </a: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MX"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Nuevo sistema de financiamiento que ya no será por sistema de subvenciones, se financiará estándares de calidad</a:t>
            </a: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CL"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Lógica sistémica, </a:t>
            </a:r>
            <a:r>
              <a:rPr kumimoji="0" lang="es-E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reforzar la respuesta intersectorial, impulsar la especialización de los actores judiciales.</a:t>
            </a: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E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kumimoji="0" lang="es-E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Contar con un soporte adecuado para la gestión del caso.</a:t>
            </a: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endParaRPr kumimoji="0" lang="es-E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spcBef>
                <a:spcPts val="0"/>
              </a:spcBef>
              <a:spcAft>
                <a:spcPts val="0"/>
              </a:spcAft>
              <a:buClr>
                <a:srgbClr val="FFC000"/>
              </a:buClr>
              <a:buSzTx/>
              <a:buFont typeface="Wingdings" panose="05000000000000000000" pitchFamily="2" charset="2"/>
              <a:buChar char="v"/>
              <a:tabLst/>
              <a:defRPr/>
            </a:pPr>
            <a:r>
              <a:rPr lang="es-ES" sz="1400" dirty="0">
                <a:solidFill>
                  <a:prstClr val="white"/>
                </a:solidFill>
                <a:latin typeface="Calibri" panose="020F0502020204030204" pitchFamily="34" charset="0"/>
                <a:cs typeface="Calibri" panose="020F0502020204030204" pitchFamily="34" charset="0"/>
              </a:rPr>
              <a:t>A</a:t>
            </a:r>
            <a:r>
              <a:rPr kumimoji="0" lang="es-ES" sz="14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pertura</a:t>
            </a:r>
            <a:r>
              <a:rPr kumimoji="0" lang="es-ES" sz="1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 la innovación y la generación de evidencia empírica. </a:t>
            </a:r>
          </a:p>
        </p:txBody>
      </p:sp>
    </p:spTree>
    <p:extLst>
      <p:ext uri="{BB962C8B-B14F-4D97-AF65-F5344CB8AC3E}">
        <p14:creationId xmlns:p14="http://schemas.microsoft.com/office/powerpoint/2010/main" val="285976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7;p7">
            <a:extLst>
              <a:ext uri="{FF2B5EF4-FFF2-40B4-BE49-F238E27FC236}">
                <a16:creationId xmlns:a16="http://schemas.microsoft.com/office/drawing/2014/main" id="{EE88F3C7-823A-4D47-9FC0-4E5C229E8A84}"/>
              </a:ext>
            </a:extLst>
          </p:cNvPr>
          <p:cNvSpPr txBox="1"/>
          <p:nvPr/>
        </p:nvSpPr>
        <p:spPr>
          <a:xfrm>
            <a:off x="321317" y="3544"/>
            <a:ext cx="11960994" cy="889810"/>
          </a:xfrm>
          <a:prstGeom prst="rect">
            <a:avLst/>
          </a:prstGeom>
          <a:noFill/>
          <a:ln>
            <a:noFill/>
          </a:ln>
        </p:spPr>
        <p:txBody>
          <a:bodyPr spcFirstLastPara="1" wrap="square" lIns="91425" tIns="45700" rIns="91425" bIns="45700" anchor="ctr" anchorCtr="0">
            <a:noAutofit/>
          </a:bodyPr>
          <a:lstStyle/>
          <a:p>
            <a:pPr lvl="0">
              <a:lnSpc>
                <a:spcPct val="90000"/>
              </a:lnSpc>
              <a:buClr>
                <a:srgbClr val="3F3F3F"/>
              </a:buClr>
              <a:buSzPts val="2800"/>
            </a:pPr>
            <a:r>
              <a:rPr lang="es-MX" sz="3600" dirty="0">
                <a:solidFill>
                  <a:schemeClr val="bg1"/>
                </a:solidFill>
                <a:latin typeface="+mj-lt"/>
                <a:ea typeface="Calibri"/>
                <a:cs typeface="Calibri"/>
                <a:sym typeface="Calibri"/>
              </a:rPr>
              <a:t>Sistema de Acreditación de Estándares, Ejecutores y Programas</a:t>
            </a:r>
          </a:p>
        </p:txBody>
      </p:sp>
      <p:sp>
        <p:nvSpPr>
          <p:cNvPr id="6" name="Rectángulo 5">
            <a:extLst>
              <a:ext uri="{FF2B5EF4-FFF2-40B4-BE49-F238E27FC236}">
                <a16:creationId xmlns:a16="http://schemas.microsoft.com/office/drawing/2014/main" id="{E353E2E8-E156-4845-AE44-76263EAFEEA6}"/>
              </a:ext>
            </a:extLst>
          </p:cNvPr>
          <p:cNvSpPr/>
          <p:nvPr/>
        </p:nvSpPr>
        <p:spPr>
          <a:xfrm>
            <a:off x="1323636" y="1780947"/>
            <a:ext cx="1371752" cy="14775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latin typeface="+mj-lt"/>
                <a:cs typeface="Calibri" panose="020F0502020204030204" pitchFamily="34" charset="0"/>
              </a:rPr>
              <a:t>Estándares de calidad</a:t>
            </a:r>
          </a:p>
        </p:txBody>
      </p:sp>
      <p:sp>
        <p:nvSpPr>
          <p:cNvPr id="7" name="Rectángulo 6">
            <a:extLst>
              <a:ext uri="{FF2B5EF4-FFF2-40B4-BE49-F238E27FC236}">
                <a16:creationId xmlns:a16="http://schemas.microsoft.com/office/drawing/2014/main" id="{E353E2E8-E156-4845-AE44-76263EAFEEA6}"/>
              </a:ext>
            </a:extLst>
          </p:cNvPr>
          <p:cNvSpPr/>
          <p:nvPr/>
        </p:nvSpPr>
        <p:spPr>
          <a:xfrm>
            <a:off x="1323635" y="4542691"/>
            <a:ext cx="1371753" cy="95410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latin typeface="+mj-lt"/>
                <a:cs typeface="Calibri" panose="020F0502020204030204" pitchFamily="34" charset="0"/>
              </a:rPr>
              <a:t>Sistema de acreditación</a:t>
            </a:r>
            <a:endParaRPr lang="es-CL" dirty="0">
              <a:solidFill>
                <a:schemeClr val="tx1"/>
              </a:solidFill>
              <a:latin typeface="+mj-lt"/>
              <a:cs typeface="Calibri" panose="020F0502020204030204" pitchFamily="34" charset="0"/>
            </a:endParaRPr>
          </a:p>
        </p:txBody>
      </p:sp>
      <p:sp>
        <p:nvSpPr>
          <p:cNvPr id="8" name="CuadroTexto 7">
            <a:extLst>
              <a:ext uri="{FF2B5EF4-FFF2-40B4-BE49-F238E27FC236}">
                <a16:creationId xmlns:a16="http://schemas.microsoft.com/office/drawing/2014/main" id="{42C1C1D0-82EB-453B-879A-A14ECFF247B6}"/>
              </a:ext>
            </a:extLst>
          </p:cNvPr>
          <p:cNvSpPr txBox="1"/>
          <p:nvPr/>
        </p:nvSpPr>
        <p:spPr>
          <a:xfrm>
            <a:off x="2992198" y="1658035"/>
            <a:ext cx="2470834" cy="1815882"/>
          </a:xfrm>
          <a:prstGeom prst="rect">
            <a:avLst/>
          </a:prstGeom>
          <a:noFill/>
        </p:spPr>
        <p:txBody>
          <a:bodyPr wrap="square" rtlCol="0">
            <a:spAutoFit/>
          </a:bodyPr>
          <a:lstStyle/>
          <a:p>
            <a:pPr marL="171450" indent="-171450">
              <a:buFont typeface="Arial" panose="020B0604020202020204" pitchFamily="34" charset="0"/>
              <a:buChar char="•"/>
            </a:pPr>
            <a:r>
              <a:rPr lang="es-MX" sz="1400" dirty="0">
                <a:solidFill>
                  <a:schemeClr val="bg1"/>
                </a:solidFill>
              </a:rPr>
              <a:t>Derechos Humanos</a:t>
            </a:r>
          </a:p>
          <a:p>
            <a:pPr marL="171450" indent="-171450">
              <a:buFont typeface="Arial" panose="020B0604020202020204" pitchFamily="34" charset="0"/>
              <a:buChar char="•"/>
            </a:pPr>
            <a:r>
              <a:rPr lang="es-MX" sz="1400" dirty="0">
                <a:solidFill>
                  <a:schemeClr val="bg1"/>
                </a:solidFill>
              </a:rPr>
              <a:t>Calidad de Vida</a:t>
            </a:r>
          </a:p>
          <a:p>
            <a:pPr marL="171450" indent="-171450">
              <a:buFont typeface="Arial" panose="020B0604020202020204" pitchFamily="34" charset="0"/>
              <a:buChar char="•"/>
            </a:pPr>
            <a:r>
              <a:rPr lang="es-MX" sz="1400" dirty="0">
                <a:solidFill>
                  <a:schemeClr val="bg1"/>
                </a:solidFill>
              </a:rPr>
              <a:t>Intervención Especializada</a:t>
            </a:r>
          </a:p>
          <a:p>
            <a:pPr marL="171450" indent="-171450">
              <a:buFont typeface="Arial" panose="020B0604020202020204" pitchFamily="34" charset="0"/>
              <a:buChar char="•"/>
            </a:pPr>
            <a:r>
              <a:rPr lang="es-MX" sz="1400" dirty="0">
                <a:solidFill>
                  <a:schemeClr val="bg1"/>
                </a:solidFill>
              </a:rPr>
              <a:t>Recurso </a:t>
            </a:r>
            <a:r>
              <a:rPr lang="es-MX" sz="1400" dirty="0" smtClean="0">
                <a:solidFill>
                  <a:schemeClr val="bg1"/>
                </a:solidFill>
              </a:rPr>
              <a:t>Humano</a:t>
            </a:r>
            <a:endParaRPr lang="es-CL" sz="1400" dirty="0">
              <a:solidFill>
                <a:schemeClr val="bg1"/>
              </a:solidFill>
            </a:endParaRPr>
          </a:p>
          <a:p>
            <a:pPr marL="171450" indent="-171450">
              <a:buFont typeface="Arial" panose="020B0604020202020204" pitchFamily="34" charset="0"/>
              <a:buChar char="•"/>
            </a:pPr>
            <a:r>
              <a:rPr lang="es-MX" sz="1400" dirty="0" smtClean="0">
                <a:solidFill>
                  <a:schemeClr val="bg1"/>
                </a:solidFill>
              </a:rPr>
              <a:t>Gestión Organizacional</a:t>
            </a:r>
          </a:p>
          <a:p>
            <a:pPr marL="171450" indent="-171450">
              <a:buFont typeface="Arial" panose="020B0604020202020204" pitchFamily="34" charset="0"/>
              <a:buChar char="•"/>
            </a:pPr>
            <a:endParaRPr lang="es-MX" sz="1400" dirty="0">
              <a:solidFill>
                <a:schemeClr val="bg1"/>
              </a:solidFill>
            </a:endParaRPr>
          </a:p>
          <a:p>
            <a:pPr marL="171450" indent="-171450">
              <a:buFont typeface="Arial" panose="020B0604020202020204" pitchFamily="34" charset="0"/>
              <a:buChar char="•"/>
            </a:pPr>
            <a:endParaRPr lang="es-MX" sz="1400" dirty="0">
              <a:solidFill>
                <a:schemeClr val="bg1"/>
              </a:solidFill>
            </a:endParaRPr>
          </a:p>
          <a:p>
            <a:pPr marL="171450" indent="-171450">
              <a:buFont typeface="Arial" panose="020B0604020202020204" pitchFamily="34" charset="0"/>
              <a:buChar char="•"/>
            </a:pPr>
            <a:r>
              <a:rPr lang="es-MX" sz="1400" dirty="0" smtClean="0">
                <a:solidFill>
                  <a:schemeClr val="bg1"/>
                </a:solidFill>
              </a:rPr>
              <a:t>*Salud </a:t>
            </a:r>
            <a:r>
              <a:rPr lang="es-MX" sz="1400" dirty="0">
                <a:solidFill>
                  <a:schemeClr val="bg1"/>
                </a:solidFill>
              </a:rPr>
              <a:t>y </a:t>
            </a:r>
            <a:r>
              <a:rPr lang="es-MX" sz="1400" dirty="0" smtClean="0">
                <a:solidFill>
                  <a:schemeClr val="bg1"/>
                </a:solidFill>
              </a:rPr>
              <a:t>Educación</a:t>
            </a:r>
            <a:endParaRPr lang="es-MX" sz="1400" dirty="0">
              <a:solidFill>
                <a:schemeClr val="bg1"/>
              </a:solidFill>
            </a:endParaRPr>
          </a:p>
        </p:txBody>
      </p:sp>
      <p:sp>
        <p:nvSpPr>
          <p:cNvPr id="9" name="CuadroTexto 8"/>
          <p:cNvSpPr txBox="1"/>
          <p:nvPr/>
        </p:nvSpPr>
        <p:spPr>
          <a:xfrm>
            <a:off x="2992198" y="4542691"/>
            <a:ext cx="3108799" cy="954107"/>
          </a:xfrm>
          <a:prstGeom prst="rect">
            <a:avLst/>
          </a:prstGeom>
          <a:noFill/>
        </p:spPr>
        <p:txBody>
          <a:bodyPr wrap="square" rtlCol="0">
            <a:spAutoFit/>
          </a:bodyPr>
          <a:lstStyle/>
          <a:p>
            <a:pPr marL="171450" indent="-171450">
              <a:buFont typeface="Arial" panose="020B0604020202020204" pitchFamily="34" charset="0"/>
              <a:buChar char="•"/>
            </a:pPr>
            <a:r>
              <a:rPr lang="es-MX" sz="1400" dirty="0" smtClean="0">
                <a:solidFill>
                  <a:schemeClr val="bg1"/>
                </a:solidFill>
              </a:rPr>
              <a:t>De Estándares</a:t>
            </a:r>
          </a:p>
          <a:p>
            <a:pPr marL="171450" indent="-171450">
              <a:buFont typeface="Arial" panose="020B0604020202020204" pitchFamily="34" charset="0"/>
              <a:buChar char="•"/>
            </a:pPr>
            <a:r>
              <a:rPr lang="es-MX" sz="1400" dirty="0" smtClean="0">
                <a:solidFill>
                  <a:schemeClr val="bg1"/>
                </a:solidFill>
              </a:rPr>
              <a:t>De Ejecutores: organizaciones y personas naturales</a:t>
            </a:r>
          </a:p>
          <a:p>
            <a:pPr marL="171450" indent="-171450">
              <a:buFont typeface="Arial" panose="020B0604020202020204" pitchFamily="34" charset="0"/>
              <a:buChar char="•"/>
            </a:pPr>
            <a:r>
              <a:rPr lang="es-MX" sz="1400" dirty="0" smtClean="0">
                <a:solidFill>
                  <a:schemeClr val="bg1"/>
                </a:solidFill>
              </a:rPr>
              <a:t>De Programas de intervención</a:t>
            </a:r>
            <a:endParaRPr lang="es-CL" sz="1400" dirty="0">
              <a:solidFill>
                <a:schemeClr val="bg1"/>
              </a:solidFill>
            </a:endParaRPr>
          </a:p>
        </p:txBody>
      </p:sp>
      <p:graphicFrame>
        <p:nvGraphicFramePr>
          <p:cNvPr id="11" name="Diagrama 10"/>
          <p:cNvGraphicFramePr/>
          <p:nvPr>
            <p:extLst>
              <p:ext uri="{D42A27DB-BD31-4B8C-83A1-F6EECF244321}">
                <p14:modId xmlns:p14="http://schemas.microsoft.com/office/powerpoint/2010/main" val="1705976761"/>
              </p:ext>
            </p:extLst>
          </p:nvPr>
        </p:nvGraphicFramePr>
        <p:xfrm>
          <a:off x="4537735" y="1658035"/>
          <a:ext cx="7192356" cy="435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7718318" y="1442393"/>
            <a:ext cx="831190" cy="338554"/>
          </a:xfrm>
          <a:prstGeom prst="rect">
            <a:avLst/>
          </a:prstGeom>
          <a:noFill/>
        </p:spPr>
        <p:txBody>
          <a:bodyPr wrap="none" rtlCol="0">
            <a:spAutoFit/>
          </a:bodyPr>
          <a:lstStyle/>
          <a:p>
            <a:r>
              <a:rPr lang="es-MX" sz="1600" b="1" dirty="0" smtClean="0">
                <a:solidFill>
                  <a:schemeClr val="bg1"/>
                </a:solidFill>
              </a:rPr>
              <a:t>Actores</a:t>
            </a:r>
            <a:endParaRPr lang="es-CL" sz="1600" b="1" dirty="0">
              <a:solidFill>
                <a:schemeClr val="bg1"/>
              </a:solidFill>
            </a:endParaRPr>
          </a:p>
        </p:txBody>
      </p:sp>
      <p:sp>
        <p:nvSpPr>
          <p:cNvPr id="15" name="Corchetes 14"/>
          <p:cNvSpPr/>
          <p:nvPr/>
        </p:nvSpPr>
        <p:spPr>
          <a:xfrm>
            <a:off x="321317" y="1374433"/>
            <a:ext cx="10756414" cy="5101318"/>
          </a:xfrm>
          <a:prstGeom prst="bracketPair">
            <a:avLst>
              <a:gd name="adj" fmla="val 17711"/>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278327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7" name="Google Shape;217;p7"/>
          <p:cNvSpPr txBox="1"/>
          <p:nvPr/>
        </p:nvSpPr>
        <p:spPr>
          <a:xfrm>
            <a:off x="333675" y="79131"/>
            <a:ext cx="11858325" cy="664289"/>
          </a:xfrm>
          <a:prstGeom prst="rect">
            <a:avLst/>
          </a:prstGeom>
          <a:noFill/>
          <a:ln>
            <a:noFill/>
          </a:ln>
        </p:spPr>
        <p:txBody>
          <a:bodyPr spcFirstLastPara="1" wrap="square" lIns="68569" tIns="34275" rIns="68569" bIns="34275" anchor="ctr" anchorCtr="0">
            <a:noAutofit/>
          </a:bodyPr>
          <a:lstStyle/>
          <a:p>
            <a:pPr>
              <a:lnSpc>
                <a:spcPct val="90000"/>
              </a:lnSpc>
              <a:buClr>
                <a:srgbClr val="3F3F3F"/>
              </a:buClr>
              <a:buSzPts val="2800"/>
            </a:pPr>
            <a:r>
              <a:rPr lang="es-MX" sz="3600" dirty="0" smtClean="0">
                <a:solidFill>
                  <a:schemeClr val="bg1"/>
                </a:solidFill>
                <a:latin typeface="+mj-lt"/>
                <a:ea typeface="Calibri"/>
                <a:cs typeface="Calibri" panose="020F0502020204030204" pitchFamily="34" charset="0"/>
                <a:sym typeface="Calibri"/>
              </a:rPr>
              <a:t>Sistema </a:t>
            </a:r>
            <a:r>
              <a:rPr lang="es-MX" sz="3600" dirty="0">
                <a:solidFill>
                  <a:schemeClr val="bg1"/>
                </a:solidFill>
                <a:latin typeface="+mj-lt"/>
                <a:ea typeface="Calibri"/>
                <a:cs typeface="Calibri" panose="020F0502020204030204" pitchFamily="34" charset="0"/>
                <a:sym typeface="Calibri"/>
              </a:rPr>
              <a:t>de Acreditación de estándares, ejecutores y programas</a:t>
            </a:r>
          </a:p>
        </p:txBody>
      </p:sp>
      <p:sp>
        <p:nvSpPr>
          <p:cNvPr id="6" name="Rectángulo 5">
            <a:extLst>
              <a:ext uri="{FF2B5EF4-FFF2-40B4-BE49-F238E27FC236}">
                <a16:creationId xmlns:a16="http://schemas.microsoft.com/office/drawing/2014/main" id="{4F57F303-5420-724B-A8DD-2BA0014FA4E0}"/>
              </a:ext>
            </a:extLst>
          </p:cNvPr>
          <p:cNvSpPr/>
          <p:nvPr/>
        </p:nvSpPr>
        <p:spPr>
          <a:xfrm>
            <a:off x="5256494" y="1428050"/>
            <a:ext cx="5774058" cy="46936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50" name="Imagen 33">
            <a:extLst>
              <a:ext uri="{FF2B5EF4-FFF2-40B4-BE49-F238E27FC236}">
                <a16:creationId xmlns:a16="http://schemas.microsoft.com/office/drawing/2014/main" id="{EE30850F-447E-E94A-9CF4-3F44ED35B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629" y="1428050"/>
            <a:ext cx="6039839" cy="4411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E5DFA785-3A4B-4D45-8121-D13AC4A18538}"/>
              </a:ext>
            </a:extLst>
          </p:cNvPr>
          <p:cNvSpPr>
            <a:spLocks noChangeArrowheads="1"/>
          </p:cNvSpPr>
          <p:nvPr/>
        </p:nvSpPr>
        <p:spPr bwMode="auto">
          <a:xfrm>
            <a:off x="328762" y="1663321"/>
            <a:ext cx="4927732"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s-ES_tradnl" altLang="es-CL" sz="1100" b="0" i="0" u="none" strike="noStrike" cap="none" normalizeH="0" baseline="0" dirty="0">
              <a:ln>
                <a:noFill/>
              </a:ln>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s-ES_tradnl" altLang="es-CL" sz="1800" b="0" i="0" u="none" strike="noStrike" cap="none" normalizeH="0" baseline="0" dirty="0" err="1">
                <a:ln>
                  <a:noFill/>
                </a:ln>
                <a:solidFill>
                  <a:schemeClr val="bg1"/>
                </a:solidFill>
                <a:effectLst/>
                <a:latin typeface="+mj-lt"/>
                <a:ea typeface="Times New Roman" panose="02020603050405020304" pitchFamily="18" charset="0"/>
                <a:cs typeface="Calibri" panose="020F0502020204030204" pitchFamily="34" charset="0"/>
              </a:rPr>
              <a:t>Incrementalidad</a:t>
            </a:r>
            <a:endParaRPr kumimoji="0" lang="es-ES_tradnl" altLang="es-CL" sz="1800" b="0" i="0" u="none" strike="noStrike" cap="none" normalizeH="0" baseline="0" dirty="0">
              <a:ln>
                <a:noFill/>
              </a:ln>
              <a:solidFill>
                <a:schemeClr val="bg1"/>
              </a:solidFill>
              <a:effectLst/>
              <a:latin typeface="+mj-l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lang="es-ES_tradnl" altLang="es-CL" sz="1800" dirty="0">
              <a:solidFill>
                <a:schemeClr val="bg1"/>
              </a:solidFill>
              <a:latin typeface="+mj-l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lang="es-ES_tradnl" altLang="es-CL" sz="1800" dirty="0">
                <a:solidFill>
                  <a:schemeClr val="bg1"/>
                </a:solidFill>
                <a:latin typeface="+mj-lt"/>
                <a:ea typeface="Times New Roman" panose="02020603050405020304" pitchFamily="18" charset="0"/>
                <a:cs typeface="Calibri" panose="020F0502020204030204" pitchFamily="34" charset="0"/>
              </a:rPr>
              <a:t>M</a:t>
            </a:r>
            <a:r>
              <a:rPr kumimoji="0" lang="es-ES_tradnl" altLang="es-CL" sz="1800" b="0" i="0" u="none" strike="noStrike" cap="none" normalizeH="0" baseline="0" dirty="0">
                <a:ln>
                  <a:noFill/>
                </a:ln>
                <a:solidFill>
                  <a:schemeClr val="bg1"/>
                </a:solidFill>
                <a:effectLst/>
                <a:latin typeface="+mj-lt"/>
                <a:ea typeface="Times New Roman" panose="02020603050405020304" pitchFamily="18" charset="0"/>
                <a:cs typeface="Calibri" panose="020F0502020204030204" pitchFamily="34" charset="0"/>
              </a:rPr>
              <a:t>ejoramiento continuo de las organizaciones y personas, exigiendo un aumento en los niveles de cumplimiento que deben cumplir.</a:t>
            </a: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s-ES_tradnl" altLang="es-CL" sz="1800" b="0" i="0" u="none" strike="noStrike" cap="none" normalizeH="0" baseline="0" dirty="0">
              <a:ln>
                <a:noFill/>
              </a:ln>
              <a:solidFill>
                <a:schemeClr val="bg1"/>
              </a:solidFill>
              <a:effectLst/>
              <a:latin typeface="+mj-l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r>
              <a:rPr kumimoji="0" lang="es-ES_tradnl" altLang="es-CL" sz="1800" b="0" i="0" u="none" strike="noStrike" cap="none" normalizeH="0" baseline="0" dirty="0">
                <a:ln>
                  <a:noFill/>
                </a:ln>
                <a:solidFill>
                  <a:schemeClr val="bg1"/>
                </a:solidFill>
                <a:effectLst/>
                <a:latin typeface="+mj-lt"/>
                <a:ea typeface="Times New Roman" panose="02020603050405020304" pitchFamily="18" charset="0"/>
                <a:cs typeface="Calibri" panose="020F0502020204030204" pitchFamily="34" charset="0"/>
              </a:rPr>
              <a:t>Los procesos incrementales consideran, en general, </a:t>
            </a:r>
            <a:r>
              <a:rPr kumimoji="0" lang="es-ES_tradnl" altLang="es-CL" sz="1800" b="0" i="0" u="none" strike="noStrike" cap="none" normalizeH="0" baseline="0" dirty="0" smtClean="0">
                <a:ln>
                  <a:noFill/>
                </a:ln>
                <a:solidFill>
                  <a:schemeClr val="bg1"/>
                </a:solidFill>
                <a:effectLst/>
                <a:latin typeface="+mj-lt"/>
                <a:ea typeface="Times New Roman" panose="02020603050405020304" pitchFamily="18" charset="0"/>
                <a:cs typeface="Calibri" panose="020F0502020204030204" pitchFamily="34" charset="0"/>
              </a:rPr>
              <a:t>rondas </a:t>
            </a:r>
            <a:r>
              <a:rPr kumimoji="0" lang="es-ES_tradnl" altLang="es-CL" sz="1800" b="0" i="0" u="none" strike="noStrike" cap="none" normalizeH="0" baseline="0" dirty="0">
                <a:ln>
                  <a:noFill/>
                </a:ln>
                <a:solidFill>
                  <a:schemeClr val="bg1"/>
                </a:solidFill>
                <a:effectLst/>
                <a:latin typeface="+mj-lt"/>
                <a:ea typeface="Times New Roman" panose="02020603050405020304" pitchFamily="18" charset="0"/>
                <a:cs typeface="Calibri" panose="020F0502020204030204" pitchFamily="34" charset="0"/>
              </a:rPr>
              <a:t>de acreditación sucesivas para su evaluación.</a:t>
            </a: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es-ES_tradnl" altLang="es-CL"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98534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5" name="Marcador de contenido 4"/>
          <p:cNvSpPr>
            <a:spLocks noGrp="1"/>
          </p:cNvSpPr>
          <p:nvPr>
            <p:ph idx="1"/>
          </p:nvPr>
        </p:nvSpPr>
        <p:spPr/>
        <p:txBody>
          <a:bodyPr>
            <a:normAutofit/>
          </a:bodyPr>
          <a:lstStyle/>
          <a:p>
            <a:endParaRPr lang="es-ES" dirty="0" smtClean="0">
              <a:solidFill>
                <a:schemeClr val="bg1"/>
              </a:solidFill>
            </a:endParaRPr>
          </a:p>
          <a:p>
            <a:pPr algn="just"/>
            <a:r>
              <a:rPr lang="es-ES" dirty="0" smtClean="0">
                <a:solidFill>
                  <a:schemeClr val="bg1"/>
                </a:solidFill>
              </a:rPr>
              <a:t>En el espíritu del Proyecto de Ley (PDL) , considera recursos para financiar el funcionamiento y operación de :</a:t>
            </a:r>
          </a:p>
          <a:p>
            <a:pPr marL="0" indent="0" algn="just">
              <a:buNone/>
            </a:pPr>
            <a:endParaRPr lang="es-ES" dirty="0" smtClean="0">
              <a:solidFill>
                <a:schemeClr val="bg1"/>
              </a:solidFill>
            </a:endParaRPr>
          </a:p>
          <a:p>
            <a:pPr lvl="1" algn="just">
              <a:buFont typeface="Wingdings" panose="05000000000000000000" pitchFamily="2" charset="2"/>
              <a:buChar char="ü"/>
            </a:pPr>
            <a:r>
              <a:rPr lang="es-ES" sz="2800" dirty="0" smtClean="0">
                <a:solidFill>
                  <a:schemeClr val="bg1"/>
                </a:solidFill>
              </a:rPr>
              <a:t>Servicio ( Dirección Nacional y Direcciones Regionales</a:t>
            </a:r>
          </a:p>
          <a:p>
            <a:pPr lvl="1" algn="just">
              <a:buFont typeface="Wingdings" panose="05000000000000000000" pitchFamily="2" charset="2"/>
              <a:buChar char="ü"/>
            </a:pPr>
            <a:r>
              <a:rPr lang="es-ES" sz="2800" dirty="0" smtClean="0">
                <a:solidFill>
                  <a:schemeClr val="bg1"/>
                </a:solidFill>
              </a:rPr>
              <a:t>Centros de Administración Directa </a:t>
            </a:r>
          </a:p>
          <a:p>
            <a:pPr lvl="1" algn="just">
              <a:buFont typeface="Wingdings" panose="05000000000000000000" pitchFamily="2" charset="2"/>
              <a:buChar char="ü"/>
            </a:pPr>
            <a:r>
              <a:rPr lang="es-ES" sz="2800" dirty="0" smtClean="0">
                <a:solidFill>
                  <a:schemeClr val="bg1"/>
                </a:solidFill>
              </a:rPr>
              <a:t>Organismos Colaboradores</a:t>
            </a:r>
          </a:p>
          <a:p>
            <a:pPr algn="just"/>
            <a:endParaRPr lang="es-ES" dirty="0"/>
          </a:p>
          <a:p>
            <a:endParaRPr lang="es-ES" dirty="0" smtClean="0"/>
          </a:p>
          <a:p>
            <a:endParaRPr lang="es-CL" dirty="0"/>
          </a:p>
        </p:txBody>
      </p:sp>
      <p:sp>
        <p:nvSpPr>
          <p:cNvPr id="212" name="Google Shape;212;p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17" name="Google Shape;217;p7"/>
          <p:cNvSpPr txBox="1"/>
          <p:nvPr/>
        </p:nvSpPr>
        <p:spPr>
          <a:xfrm>
            <a:off x="574283" y="170815"/>
            <a:ext cx="9738117" cy="793857"/>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3F3F3F"/>
              </a:buClr>
              <a:buSzPts val="2800"/>
              <a:buFont typeface="Arial"/>
              <a:buNone/>
              <a:tabLst/>
              <a:defRPr/>
            </a:pPr>
            <a:endParaRPr kumimoji="0" lang="es-MX" sz="28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pic>
        <p:nvPicPr>
          <p:cNvPr id="25" name="Google Shape;218;p7">
            <a:extLst>
              <a:ext uri="{FF2B5EF4-FFF2-40B4-BE49-F238E27FC236}">
                <a16:creationId xmlns:a16="http://schemas.microsoft.com/office/drawing/2014/main" id="{3F5B665A-396A-48D7-812A-1FD61648B9F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95609" y="88771"/>
            <a:ext cx="1112063" cy="1041760"/>
          </a:xfrm>
          <a:prstGeom prst="rect">
            <a:avLst/>
          </a:prstGeom>
          <a:solidFill>
            <a:schemeClr val="lt1"/>
          </a:solidFill>
          <a:ln>
            <a:noFill/>
          </a:ln>
        </p:spPr>
      </p:pic>
      <p:sp>
        <p:nvSpPr>
          <p:cNvPr id="26" name="Google Shape;219;p7">
            <a:extLst>
              <a:ext uri="{FF2B5EF4-FFF2-40B4-BE49-F238E27FC236}">
                <a16:creationId xmlns:a16="http://schemas.microsoft.com/office/drawing/2014/main" id="{9EADA098-4943-4482-97A6-7264F470DE7D}"/>
              </a:ext>
            </a:extLst>
          </p:cNvPr>
          <p:cNvSpPr/>
          <p:nvPr/>
        </p:nvSpPr>
        <p:spPr>
          <a:xfrm>
            <a:off x="8457" y="88771"/>
            <a:ext cx="484328" cy="1041759"/>
          </a:xfrm>
          <a:prstGeom prst="rect">
            <a:avLst/>
          </a:prstGeom>
          <a:solidFill>
            <a:srgbClr val="1969B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217;p7">
            <a:extLst>
              <a:ext uri="{FF2B5EF4-FFF2-40B4-BE49-F238E27FC236}">
                <a16:creationId xmlns:a16="http://schemas.microsoft.com/office/drawing/2014/main" id="{52E1EEAA-D9C3-35F5-1814-575944B5125E}"/>
              </a:ext>
            </a:extLst>
          </p:cNvPr>
          <p:cNvSpPr txBox="1"/>
          <p:nvPr/>
        </p:nvSpPr>
        <p:spPr>
          <a:xfrm>
            <a:off x="1016000" y="747130"/>
            <a:ext cx="9738117" cy="793857"/>
          </a:xfrm>
          <a:prstGeom prst="rect">
            <a:avLst/>
          </a:prstGeom>
          <a:noFill/>
          <a:ln>
            <a:noFill/>
          </a:ln>
        </p:spPr>
        <p:txBody>
          <a:bodyPr spcFirstLastPara="1" wrap="square" lIns="91425" tIns="45700" rIns="91425" bIns="45700" anchor="ctr" anchorCtr="0">
            <a:normAutofit/>
          </a:bodyPr>
          <a:lstStyle/>
          <a:p>
            <a:pPr lvl="0">
              <a:lnSpc>
                <a:spcPct val="90000"/>
              </a:lnSpc>
              <a:buClr>
                <a:srgbClr val="3F3F3F"/>
              </a:buClr>
              <a:buSzPts val="2800"/>
            </a:pPr>
            <a:r>
              <a:rPr lang="es-MX" sz="2800" dirty="0" smtClean="0">
                <a:solidFill>
                  <a:schemeClr val="bg1"/>
                </a:solidFill>
                <a:sym typeface="Calibri"/>
              </a:rPr>
              <a:t> ¿Qué financiamiento tendrá del SNRSJ?</a:t>
            </a:r>
            <a:endParaRPr lang="es-MX" sz="2800" dirty="0">
              <a:solidFill>
                <a:schemeClr val="bg1"/>
              </a:solidFill>
              <a:sym typeface="Calibri"/>
            </a:endParaRPr>
          </a:p>
        </p:txBody>
      </p:sp>
    </p:spTree>
    <p:extLst>
      <p:ext uri="{BB962C8B-B14F-4D97-AF65-F5344CB8AC3E}">
        <p14:creationId xmlns:p14="http://schemas.microsoft.com/office/powerpoint/2010/main" val="1635971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5" name="Marcador de contenido 4"/>
          <p:cNvSpPr>
            <a:spLocks noGrp="1"/>
          </p:cNvSpPr>
          <p:nvPr>
            <p:ph idx="1"/>
          </p:nvPr>
        </p:nvSpPr>
        <p:spPr/>
        <p:txBody>
          <a:bodyPr>
            <a:normAutofit lnSpcReduction="10000"/>
          </a:bodyPr>
          <a:lstStyle/>
          <a:p>
            <a:endParaRPr lang="es-ES" dirty="0" smtClean="0">
              <a:solidFill>
                <a:schemeClr val="bg1"/>
              </a:solidFill>
            </a:endParaRPr>
          </a:p>
          <a:p>
            <a:pPr algn="just"/>
            <a:r>
              <a:rPr lang="es-ES" dirty="0" smtClean="0">
                <a:solidFill>
                  <a:schemeClr val="bg1"/>
                </a:solidFill>
              </a:rPr>
              <a:t>De la Ley N°20.032 a la Ley N°19.886 (Compras Públicas).</a:t>
            </a:r>
          </a:p>
          <a:p>
            <a:pPr algn="just"/>
            <a:r>
              <a:rPr lang="es-ES" dirty="0" smtClean="0">
                <a:solidFill>
                  <a:schemeClr val="bg1"/>
                </a:solidFill>
              </a:rPr>
              <a:t>Los Organismos/Instituciones y/o Programas deberán previamente acreditarse de acuerdo a los cánones establecidos por el Consejo de Estándares y Acreditación.</a:t>
            </a:r>
          </a:p>
          <a:p>
            <a:pPr algn="just"/>
            <a:r>
              <a:rPr lang="es-ES" dirty="0" smtClean="0">
                <a:solidFill>
                  <a:schemeClr val="bg1"/>
                </a:solidFill>
              </a:rPr>
              <a:t>Una vez acreditados podrán participar en procesos de contratación      (licitaciones) de carácter regional.</a:t>
            </a:r>
          </a:p>
          <a:p>
            <a:pPr algn="just"/>
            <a:r>
              <a:rPr lang="es-ES" dirty="0" smtClean="0">
                <a:solidFill>
                  <a:schemeClr val="bg1"/>
                </a:solidFill>
              </a:rPr>
              <a:t>Los procesos licitatorios considerarán las particularidades regionales : demanda de sujetos de atención en medidas y batería programática para atenderlos.</a:t>
            </a:r>
          </a:p>
          <a:p>
            <a:pPr algn="just"/>
            <a:endParaRPr lang="es-ES" dirty="0"/>
          </a:p>
          <a:p>
            <a:endParaRPr lang="es-ES" dirty="0" smtClean="0"/>
          </a:p>
          <a:p>
            <a:endParaRPr lang="es-CL" dirty="0"/>
          </a:p>
        </p:txBody>
      </p:sp>
      <p:sp>
        <p:nvSpPr>
          <p:cNvPr id="212" name="Google Shape;212;p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17" name="Google Shape;217;p7"/>
          <p:cNvSpPr txBox="1"/>
          <p:nvPr/>
        </p:nvSpPr>
        <p:spPr>
          <a:xfrm>
            <a:off x="574283" y="170815"/>
            <a:ext cx="9738117" cy="793857"/>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3F3F3F"/>
              </a:buClr>
              <a:buSzPts val="2800"/>
              <a:buFont typeface="Arial"/>
              <a:buNone/>
              <a:tabLst/>
              <a:defRPr/>
            </a:pPr>
            <a:endParaRPr kumimoji="0" lang="es-MX" sz="28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pic>
        <p:nvPicPr>
          <p:cNvPr id="25" name="Google Shape;218;p7">
            <a:extLst>
              <a:ext uri="{FF2B5EF4-FFF2-40B4-BE49-F238E27FC236}">
                <a16:creationId xmlns:a16="http://schemas.microsoft.com/office/drawing/2014/main" id="{3F5B665A-396A-48D7-812A-1FD61648B9F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95609" y="88771"/>
            <a:ext cx="1112063" cy="1041760"/>
          </a:xfrm>
          <a:prstGeom prst="rect">
            <a:avLst/>
          </a:prstGeom>
          <a:solidFill>
            <a:schemeClr val="lt1"/>
          </a:solidFill>
          <a:ln>
            <a:noFill/>
          </a:ln>
        </p:spPr>
      </p:pic>
      <p:sp>
        <p:nvSpPr>
          <p:cNvPr id="26" name="Google Shape;219;p7">
            <a:extLst>
              <a:ext uri="{FF2B5EF4-FFF2-40B4-BE49-F238E27FC236}">
                <a16:creationId xmlns:a16="http://schemas.microsoft.com/office/drawing/2014/main" id="{9EADA098-4943-4482-97A6-7264F470DE7D}"/>
              </a:ext>
            </a:extLst>
          </p:cNvPr>
          <p:cNvSpPr/>
          <p:nvPr/>
        </p:nvSpPr>
        <p:spPr>
          <a:xfrm>
            <a:off x="8457" y="88771"/>
            <a:ext cx="484328" cy="1041759"/>
          </a:xfrm>
          <a:prstGeom prst="rect">
            <a:avLst/>
          </a:prstGeom>
          <a:solidFill>
            <a:srgbClr val="1969B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217;p7">
            <a:extLst>
              <a:ext uri="{FF2B5EF4-FFF2-40B4-BE49-F238E27FC236}">
                <a16:creationId xmlns:a16="http://schemas.microsoft.com/office/drawing/2014/main" id="{52E1EEAA-D9C3-35F5-1814-575944B5125E}"/>
              </a:ext>
            </a:extLst>
          </p:cNvPr>
          <p:cNvSpPr txBox="1"/>
          <p:nvPr/>
        </p:nvSpPr>
        <p:spPr>
          <a:xfrm>
            <a:off x="1016000" y="747130"/>
            <a:ext cx="9738117" cy="793857"/>
          </a:xfrm>
          <a:prstGeom prst="rect">
            <a:avLst/>
          </a:prstGeom>
          <a:noFill/>
          <a:ln>
            <a:noFill/>
          </a:ln>
        </p:spPr>
        <p:txBody>
          <a:bodyPr spcFirstLastPara="1" wrap="square" lIns="91425" tIns="45700" rIns="91425" bIns="45700" anchor="ctr" anchorCtr="0">
            <a:normAutofit/>
          </a:bodyPr>
          <a:lstStyle/>
          <a:p>
            <a:pPr lvl="0">
              <a:lnSpc>
                <a:spcPct val="90000"/>
              </a:lnSpc>
              <a:buClr>
                <a:srgbClr val="3F3F3F"/>
              </a:buClr>
              <a:buSzPts val="2800"/>
            </a:pPr>
            <a:r>
              <a:rPr lang="es-MX" sz="2800" dirty="0" smtClean="0">
                <a:solidFill>
                  <a:schemeClr val="bg1"/>
                </a:solidFill>
                <a:sym typeface="Calibri"/>
              </a:rPr>
              <a:t> ¿Cómo se financiarán las OCAS y que cambios sucederán?.</a:t>
            </a:r>
            <a:endParaRPr lang="es-MX" sz="2800" dirty="0">
              <a:solidFill>
                <a:schemeClr val="bg1"/>
              </a:solidFill>
              <a:sym typeface="Calibri"/>
            </a:endParaRPr>
          </a:p>
        </p:txBody>
      </p:sp>
    </p:spTree>
    <p:extLst>
      <p:ext uri="{BB962C8B-B14F-4D97-AF65-F5344CB8AC3E}">
        <p14:creationId xmlns:p14="http://schemas.microsoft.com/office/powerpoint/2010/main" val="1533331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5" name="Marcador de contenido 4"/>
          <p:cNvSpPr>
            <a:spLocks noGrp="1"/>
          </p:cNvSpPr>
          <p:nvPr>
            <p:ph idx="1"/>
          </p:nvPr>
        </p:nvSpPr>
        <p:spPr/>
        <p:txBody>
          <a:bodyPr>
            <a:normAutofit/>
          </a:bodyPr>
          <a:lstStyle/>
          <a:p>
            <a:endParaRPr lang="es-ES" dirty="0" smtClean="0">
              <a:solidFill>
                <a:schemeClr val="bg1"/>
              </a:solidFill>
            </a:endParaRPr>
          </a:p>
          <a:p>
            <a:pPr algn="just"/>
            <a:r>
              <a:rPr lang="es-ES" dirty="0" smtClean="0">
                <a:solidFill>
                  <a:schemeClr val="bg1"/>
                </a:solidFill>
              </a:rPr>
              <a:t>Cobertura regional (Desagregación de estimaciones de demanda) de medidas y/o sanciones de medio libre.</a:t>
            </a:r>
          </a:p>
          <a:p>
            <a:pPr algn="just"/>
            <a:r>
              <a:rPr lang="es-ES" dirty="0" smtClean="0">
                <a:solidFill>
                  <a:schemeClr val="bg1"/>
                </a:solidFill>
              </a:rPr>
              <a:t>Dimensionamiento de plazas</a:t>
            </a:r>
            <a:r>
              <a:rPr lang="es-ES" dirty="0">
                <a:solidFill>
                  <a:schemeClr val="bg1"/>
                </a:solidFill>
              </a:rPr>
              <a:t>( 10-20-30-40, </a:t>
            </a:r>
            <a:r>
              <a:rPr lang="es-ES" dirty="0" err="1">
                <a:solidFill>
                  <a:schemeClr val="bg1"/>
                </a:solidFill>
              </a:rPr>
              <a:t>etc</a:t>
            </a:r>
            <a:r>
              <a:rPr lang="es-ES" dirty="0" smtClean="0">
                <a:solidFill>
                  <a:schemeClr val="bg1"/>
                </a:solidFill>
              </a:rPr>
              <a:t>) de acuerdo a las distribuciones anteriores.</a:t>
            </a:r>
          </a:p>
          <a:p>
            <a:pPr algn="just"/>
            <a:r>
              <a:rPr lang="es-ES" dirty="0" smtClean="0">
                <a:solidFill>
                  <a:schemeClr val="bg1"/>
                </a:solidFill>
              </a:rPr>
              <a:t> Costeo del personal (jefaturas, profesionales y administrativos/auxiliares), gastos operación (agua, luz, comunicaciones, arriendos, etc..), Infraestructura,  equipamiento y mobiliario.</a:t>
            </a:r>
          </a:p>
          <a:p>
            <a:pPr marL="0" indent="0" algn="just">
              <a:buNone/>
            </a:pPr>
            <a:endParaRPr lang="es-ES" dirty="0"/>
          </a:p>
          <a:p>
            <a:endParaRPr lang="es-ES" dirty="0" smtClean="0"/>
          </a:p>
          <a:p>
            <a:endParaRPr lang="es-CL" dirty="0"/>
          </a:p>
        </p:txBody>
      </p:sp>
      <p:sp>
        <p:nvSpPr>
          <p:cNvPr id="212" name="Google Shape;212;p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17" name="Google Shape;217;p7"/>
          <p:cNvSpPr txBox="1"/>
          <p:nvPr/>
        </p:nvSpPr>
        <p:spPr>
          <a:xfrm>
            <a:off x="574283" y="170815"/>
            <a:ext cx="9738117" cy="793857"/>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3F3F3F"/>
              </a:buClr>
              <a:buSzPts val="2800"/>
              <a:buFont typeface="Arial"/>
              <a:buNone/>
              <a:tabLst/>
              <a:defRPr/>
            </a:pPr>
            <a:endParaRPr kumimoji="0" lang="es-MX" sz="2800" b="0" i="0" u="none" strike="noStrike" kern="0" cap="none" spc="0" normalizeH="0" baseline="0" noProof="0" dirty="0">
              <a:ln>
                <a:noFill/>
              </a:ln>
              <a:solidFill>
                <a:srgbClr val="3F3F3F"/>
              </a:solidFill>
              <a:effectLst/>
              <a:uLnTx/>
              <a:uFillTx/>
              <a:latin typeface="Calibri"/>
              <a:ea typeface="Calibri"/>
              <a:cs typeface="Calibri"/>
              <a:sym typeface="Calibri"/>
            </a:endParaRPr>
          </a:p>
        </p:txBody>
      </p:sp>
      <p:pic>
        <p:nvPicPr>
          <p:cNvPr id="25" name="Google Shape;218;p7">
            <a:extLst>
              <a:ext uri="{FF2B5EF4-FFF2-40B4-BE49-F238E27FC236}">
                <a16:creationId xmlns:a16="http://schemas.microsoft.com/office/drawing/2014/main" id="{3F5B665A-396A-48D7-812A-1FD61648B9F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95609" y="88771"/>
            <a:ext cx="1112063" cy="1041760"/>
          </a:xfrm>
          <a:prstGeom prst="rect">
            <a:avLst/>
          </a:prstGeom>
          <a:solidFill>
            <a:schemeClr val="lt1"/>
          </a:solidFill>
          <a:ln>
            <a:noFill/>
          </a:ln>
        </p:spPr>
      </p:pic>
      <p:sp>
        <p:nvSpPr>
          <p:cNvPr id="26" name="Google Shape;219;p7">
            <a:extLst>
              <a:ext uri="{FF2B5EF4-FFF2-40B4-BE49-F238E27FC236}">
                <a16:creationId xmlns:a16="http://schemas.microsoft.com/office/drawing/2014/main" id="{9EADA098-4943-4482-97A6-7264F470DE7D}"/>
              </a:ext>
            </a:extLst>
          </p:cNvPr>
          <p:cNvSpPr/>
          <p:nvPr/>
        </p:nvSpPr>
        <p:spPr>
          <a:xfrm>
            <a:off x="8457" y="88771"/>
            <a:ext cx="484328" cy="1041759"/>
          </a:xfrm>
          <a:prstGeom prst="rect">
            <a:avLst/>
          </a:prstGeom>
          <a:solidFill>
            <a:srgbClr val="1969B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217;p7">
            <a:extLst>
              <a:ext uri="{FF2B5EF4-FFF2-40B4-BE49-F238E27FC236}">
                <a16:creationId xmlns:a16="http://schemas.microsoft.com/office/drawing/2014/main" id="{52E1EEAA-D9C3-35F5-1814-575944B5125E}"/>
              </a:ext>
            </a:extLst>
          </p:cNvPr>
          <p:cNvSpPr txBox="1"/>
          <p:nvPr/>
        </p:nvSpPr>
        <p:spPr>
          <a:xfrm>
            <a:off x="1016000" y="747130"/>
            <a:ext cx="9738117" cy="793857"/>
          </a:xfrm>
          <a:prstGeom prst="rect">
            <a:avLst/>
          </a:prstGeom>
          <a:noFill/>
          <a:ln>
            <a:noFill/>
          </a:ln>
        </p:spPr>
        <p:txBody>
          <a:bodyPr spcFirstLastPara="1" wrap="square" lIns="91425" tIns="45700" rIns="91425" bIns="45700" anchor="ctr" anchorCtr="0">
            <a:normAutofit/>
          </a:bodyPr>
          <a:lstStyle/>
          <a:p>
            <a:pPr lvl="0">
              <a:lnSpc>
                <a:spcPct val="90000"/>
              </a:lnSpc>
              <a:buClr>
                <a:srgbClr val="3F3F3F"/>
              </a:buClr>
              <a:buSzPts val="2800"/>
            </a:pPr>
            <a:r>
              <a:rPr lang="es-MX" sz="2800" dirty="0" smtClean="0">
                <a:solidFill>
                  <a:schemeClr val="bg1"/>
                </a:solidFill>
                <a:sym typeface="Calibri"/>
              </a:rPr>
              <a:t> ¿Qué considerara las condiciones regionales de una licitación?.</a:t>
            </a:r>
            <a:endParaRPr lang="es-MX" sz="2800" dirty="0">
              <a:solidFill>
                <a:schemeClr val="bg1"/>
              </a:solidFill>
              <a:sym typeface="Calibri"/>
            </a:endParaRPr>
          </a:p>
        </p:txBody>
      </p:sp>
    </p:spTree>
    <p:extLst>
      <p:ext uri="{BB962C8B-B14F-4D97-AF65-F5344CB8AC3E}">
        <p14:creationId xmlns:p14="http://schemas.microsoft.com/office/powerpoint/2010/main" val="1259567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56" y="2381157"/>
            <a:ext cx="2637287" cy="2394942"/>
          </a:xfrm>
          <a:prstGeom prst="rect">
            <a:avLst/>
          </a:prstGeom>
        </p:spPr>
      </p:pic>
    </p:spTree>
    <p:extLst>
      <p:ext uri="{BB962C8B-B14F-4D97-AF65-F5344CB8AC3E}">
        <p14:creationId xmlns:p14="http://schemas.microsoft.com/office/powerpoint/2010/main" val="237728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Freeform 58">
            <a:extLst>
              <a:ext uri="{FF2B5EF4-FFF2-40B4-BE49-F238E27FC236}">
                <a16:creationId xmlns:a16="http://schemas.microsoft.com/office/drawing/2014/main" id="{4E00E4D5-07B6-4E78-A531-CCEAC49AEAAC}"/>
              </a:ext>
            </a:extLst>
          </p:cNvPr>
          <p:cNvSpPr>
            <a:spLocks/>
          </p:cNvSpPr>
          <p:nvPr/>
        </p:nvSpPr>
        <p:spPr bwMode="auto">
          <a:xfrm>
            <a:off x="642653" y="4982296"/>
            <a:ext cx="5357096" cy="885403"/>
          </a:xfrm>
          <a:custGeom>
            <a:avLst/>
            <a:gdLst>
              <a:gd name="T0" fmla="*/ 46 w 555"/>
              <a:gd name="T1" fmla="*/ 0 h 92"/>
              <a:gd name="T2" fmla="*/ 34 w 555"/>
              <a:gd name="T3" fmla="*/ 6 h 92"/>
              <a:gd name="T4" fmla="*/ 0 w 555"/>
              <a:gd name="T5" fmla="*/ 84 h 92"/>
              <a:gd name="T6" fmla="*/ 238 w 555"/>
              <a:gd name="T7" fmla="*/ 92 h 92"/>
              <a:gd name="T8" fmla="*/ 478 w 555"/>
              <a:gd name="T9" fmla="*/ 92 h 92"/>
              <a:gd name="T10" fmla="*/ 555 w 555"/>
              <a:gd name="T11" fmla="*/ 0 h 92"/>
              <a:gd name="T12" fmla="*/ 46 w 55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solidFill>
            <a:srgbClr val="00B0F0"/>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6" name="Freeform 54">
            <a:extLst>
              <a:ext uri="{FF2B5EF4-FFF2-40B4-BE49-F238E27FC236}">
                <a16:creationId xmlns:a16="http://schemas.microsoft.com/office/drawing/2014/main" id="{A1CFB976-A946-42D3-BF78-028CCB6B3EAD}"/>
              </a:ext>
            </a:extLst>
          </p:cNvPr>
          <p:cNvSpPr>
            <a:spLocks/>
          </p:cNvSpPr>
          <p:nvPr/>
        </p:nvSpPr>
        <p:spPr bwMode="auto">
          <a:xfrm>
            <a:off x="2758685" y="1963837"/>
            <a:ext cx="1571795" cy="1583978"/>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5">
            <a:extLst>
              <a:ext uri="{FF2B5EF4-FFF2-40B4-BE49-F238E27FC236}">
                <a16:creationId xmlns:a16="http://schemas.microsoft.com/office/drawing/2014/main" id="{1B7C972C-F1B8-4589-A040-3D0024F48247}"/>
              </a:ext>
            </a:extLst>
          </p:cNvPr>
          <p:cNvSpPr/>
          <p:nvPr/>
        </p:nvSpPr>
        <p:spPr>
          <a:xfrm>
            <a:off x="1861097" y="2586021"/>
            <a:ext cx="3796591" cy="1234691"/>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56">
            <a:extLst>
              <a:ext uri="{FF2B5EF4-FFF2-40B4-BE49-F238E27FC236}">
                <a16:creationId xmlns:a16="http://schemas.microsoft.com/office/drawing/2014/main" id="{4EA30B05-FA34-4DB6-A85A-8CE869264C36}"/>
              </a:ext>
            </a:extLst>
          </p:cNvPr>
          <p:cNvSpPr>
            <a:spLocks/>
          </p:cNvSpPr>
          <p:nvPr/>
        </p:nvSpPr>
        <p:spPr bwMode="auto">
          <a:xfrm>
            <a:off x="1385904" y="3371815"/>
            <a:ext cx="3862472" cy="1226567"/>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7">
            <a:extLst>
              <a:ext uri="{FF2B5EF4-FFF2-40B4-BE49-F238E27FC236}">
                <a16:creationId xmlns:a16="http://schemas.microsoft.com/office/drawing/2014/main" id="{153ED11E-6928-4FAC-A465-4A6D7C5D6A45}"/>
              </a:ext>
            </a:extLst>
          </p:cNvPr>
          <p:cNvSpPr>
            <a:spLocks/>
          </p:cNvSpPr>
          <p:nvPr/>
        </p:nvSpPr>
        <p:spPr bwMode="auto">
          <a:xfrm>
            <a:off x="922895" y="4197927"/>
            <a:ext cx="5368903" cy="1247376"/>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chemeClr val="accent2"/>
          </a:solidFill>
          <a:ln>
            <a:noFill/>
          </a:ln>
        </p:spPr>
        <p:txBody>
          <a:bodyPr vert="horz" wrap="square" lIns="91416" tIns="45708" rIns="91416" bIns="45708"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3">
            <a:extLst>
              <a:ext uri="{FF2B5EF4-FFF2-40B4-BE49-F238E27FC236}">
                <a16:creationId xmlns:a16="http://schemas.microsoft.com/office/drawing/2014/main" id="{AA8052C2-8795-4ECB-ACC3-669C9820AB61}"/>
              </a:ext>
            </a:extLst>
          </p:cNvPr>
          <p:cNvSpPr>
            <a:spLocks/>
          </p:cNvSpPr>
          <p:nvPr/>
        </p:nvSpPr>
        <p:spPr bwMode="auto">
          <a:xfrm>
            <a:off x="2758685" y="1997104"/>
            <a:ext cx="1571795"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4">
            <a:extLst>
              <a:ext uri="{FF2B5EF4-FFF2-40B4-BE49-F238E27FC236}">
                <a16:creationId xmlns:a16="http://schemas.microsoft.com/office/drawing/2014/main" id="{1FBE5999-8AC6-4788-8881-4BE43915A2B8}"/>
              </a:ext>
            </a:extLst>
          </p:cNvPr>
          <p:cNvSpPr/>
          <p:nvPr/>
        </p:nvSpPr>
        <p:spPr>
          <a:xfrm>
            <a:off x="3665360" y="1766273"/>
            <a:ext cx="1079391" cy="1079391"/>
          </a:xfrm>
          <a:prstGeom prst="ellipse">
            <a:avLst/>
          </a:prstGeom>
          <a:solidFill>
            <a:schemeClr val="bg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5">
            <a:extLst>
              <a:ext uri="{FF2B5EF4-FFF2-40B4-BE49-F238E27FC236}">
                <a16:creationId xmlns:a16="http://schemas.microsoft.com/office/drawing/2014/main" id="{915E6817-ACB9-4079-A5E6-EF9DE4A2D54A}"/>
              </a:ext>
            </a:extLst>
          </p:cNvPr>
          <p:cNvSpPr/>
          <p:nvPr/>
        </p:nvSpPr>
        <p:spPr>
          <a:xfrm>
            <a:off x="5329048" y="2466997"/>
            <a:ext cx="1079391" cy="1079391"/>
          </a:xfrm>
          <a:prstGeom prst="ellipse">
            <a:avLst/>
          </a:prstGeom>
          <a:solidFill>
            <a:schemeClr val="bg1"/>
          </a:solidFill>
          <a:ln w="1270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6">
            <a:extLst>
              <a:ext uri="{FF2B5EF4-FFF2-40B4-BE49-F238E27FC236}">
                <a16:creationId xmlns:a16="http://schemas.microsoft.com/office/drawing/2014/main" id="{2BAE0CC0-3C7A-4A7C-BAE1-0FC02D7EBD3E}"/>
              </a:ext>
            </a:extLst>
          </p:cNvPr>
          <p:cNvSpPr/>
          <p:nvPr/>
        </p:nvSpPr>
        <p:spPr>
          <a:xfrm>
            <a:off x="4379217" y="3251611"/>
            <a:ext cx="1079391" cy="1079391"/>
          </a:xfrm>
          <a:prstGeom prst="ellipse">
            <a:avLst/>
          </a:prstGeom>
          <a:solidFill>
            <a:schemeClr val="bg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7">
            <a:extLst>
              <a:ext uri="{FF2B5EF4-FFF2-40B4-BE49-F238E27FC236}">
                <a16:creationId xmlns:a16="http://schemas.microsoft.com/office/drawing/2014/main" id="{C96C5A46-057C-4C53-BC75-895194D630E1}"/>
              </a:ext>
            </a:extLst>
          </p:cNvPr>
          <p:cNvSpPr/>
          <p:nvPr/>
        </p:nvSpPr>
        <p:spPr>
          <a:xfrm>
            <a:off x="5977308" y="4048208"/>
            <a:ext cx="1079391" cy="1079391"/>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8">
            <a:extLst>
              <a:ext uri="{FF2B5EF4-FFF2-40B4-BE49-F238E27FC236}">
                <a16:creationId xmlns:a16="http://schemas.microsoft.com/office/drawing/2014/main" id="{F2F46B19-4FD0-4FAC-AB6B-363CF007AE10}"/>
              </a:ext>
            </a:extLst>
          </p:cNvPr>
          <p:cNvSpPr/>
          <p:nvPr/>
        </p:nvSpPr>
        <p:spPr>
          <a:xfrm>
            <a:off x="5117992" y="4905607"/>
            <a:ext cx="1079391" cy="1079391"/>
          </a:xfrm>
          <a:prstGeom prst="ellipse">
            <a:avLst/>
          </a:prstGeom>
          <a:solidFill>
            <a:schemeClr val="bg1"/>
          </a:solidFill>
          <a:ln w="127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64">
            <a:extLst>
              <a:ext uri="{FF2B5EF4-FFF2-40B4-BE49-F238E27FC236}">
                <a16:creationId xmlns:a16="http://schemas.microsoft.com/office/drawing/2014/main" id="{4586A918-C9D0-4B3A-9F1D-706B53C1C86F}"/>
              </a:ext>
            </a:extLst>
          </p:cNvPr>
          <p:cNvSpPr>
            <a:spLocks/>
          </p:cNvSpPr>
          <p:nvPr/>
        </p:nvSpPr>
        <p:spPr bwMode="auto">
          <a:xfrm>
            <a:off x="2141340" y="1959971"/>
            <a:ext cx="2526242" cy="4309233"/>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5">
            <a:extLst>
              <a:ext uri="{FF2B5EF4-FFF2-40B4-BE49-F238E27FC236}">
                <a16:creationId xmlns:a16="http://schemas.microsoft.com/office/drawing/2014/main" id="{5DEDADE0-312B-4FE3-A6E6-FE45BF3638BC}"/>
              </a:ext>
            </a:extLst>
          </p:cNvPr>
          <p:cNvSpPr>
            <a:spLocks/>
          </p:cNvSpPr>
          <p:nvPr/>
        </p:nvSpPr>
        <p:spPr bwMode="auto">
          <a:xfrm>
            <a:off x="1629593" y="2626248"/>
            <a:ext cx="2505936" cy="3813731"/>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chemeClr val="accent2">
              <a:lumMod val="20000"/>
              <a:lumOff val="80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6">
            <a:extLst>
              <a:ext uri="{FF2B5EF4-FFF2-40B4-BE49-F238E27FC236}">
                <a16:creationId xmlns:a16="http://schemas.microsoft.com/office/drawing/2014/main" id="{19E6C359-BE2B-46FC-BA30-413C82C3B57C}"/>
              </a:ext>
            </a:extLst>
          </p:cNvPr>
          <p:cNvSpPr>
            <a:spLocks/>
          </p:cNvSpPr>
          <p:nvPr/>
        </p:nvSpPr>
        <p:spPr bwMode="auto">
          <a:xfrm>
            <a:off x="1385904" y="3463301"/>
            <a:ext cx="2018559" cy="3033927"/>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7">
            <a:extLst>
              <a:ext uri="{FF2B5EF4-FFF2-40B4-BE49-F238E27FC236}">
                <a16:creationId xmlns:a16="http://schemas.microsoft.com/office/drawing/2014/main" id="{C748C1A7-61D6-404F-8786-69B97FD8340B}"/>
              </a:ext>
            </a:extLst>
          </p:cNvPr>
          <p:cNvSpPr>
            <a:spLocks/>
          </p:cNvSpPr>
          <p:nvPr/>
        </p:nvSpPr>
        <p:spPr bwMode="auto">
          <a:xfrm>
            <a:off x="943201" y="4255289"/>
            <a:ext cx="1661149" cy="2241939"/>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9">
            <a:extLst>
              <a:ext uri="{FF2B5EF4-FFF2-40B4-BE49-F238E27FC236}">
                <a16:creationId xmlns:a16="http://schemas.microsoft.com/office/drawing/2014/main" id="{6614B340-1340-4207-8A98-D807FEC5E590}"/>
              </a:ext>
            </a:extLst>
          </p:cNvPr>
          <p:cNvSpPr>
            <a:spLocks/>
          </p:cNvSpPr>
          <p:nvPr/>
        </p:nvSpPr>
        <p:spPr bwMode="auto">
          <a:xfrm>
            <a:off x="2255062" y="2642881"/>
            <a:ext cx="1880467" cy="3643149"/>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70">
            <a:extLst>
              <a:ext uri="{FF2B5EF4-FFF2-40B4-BE49-F238E27FC236}">
                <a16:creationId xmlns:a16="http://schemas.microsoft.com/office/drawing/2014/main" id="{55C76080-B5EC-4CC3-8198-60046A6643BE}"/>
              </a:ext>
            </a:extLst>
          </p:cNvPr>
          <p:cNvSpPr>
            <a:spLocks/>
          </p:cNvSpPr>
          <p:nvPr/>
        </p:nvSpPr>
        <p:spPr bwMode="auto">
          <a:xfrm>
            <a:off x="1800176" y="3463301"/>
            <a:ext cx="1604287" cy="2993311"/>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71">
            <a:extLst>
              <a:ext uri="{FF2B5EF4-FFF2-40B4-BE49-F238E27FC236}">
                <a16:creationId xmlns:a16="http://schemas.microsoft.com/office/drawing/2014/main" id="{FFF51D17-C312-4E9F-B560-B4F333441766}"/>
              </a:ext>
            </a:extLst>
          </p:cNvPr>
          <p:cNvSpPr>
            <a:spLocks/>
          </p:cNvSpPr>
          <p:nvPr/>
        </p:nvSpPr>
        <p:spPr bwMode="auto">
          <a:xfrm>
            <a:off x="1357474" y="4255289"/>
            <a:ext cx="1246877" cy="2241939"/>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72">
            <a:extLst>
              <a:ext uri="{FF2B5EF4-FFF2-40B4-BE49-F238E27FC236}">
                <a16:creationId xmlns:a16="http://schemas.microsoft.com/office/drawing/2014/main" id="{2AD08504-32FA-46AC-8650-F062BAA83626}"/>
              </a:ext>
            </a:extLst>
          </p:cNvPr>
          <p:cNvSpPr>
            <a:spLocks/>
          </p:cNvSpPr>
          <p:nvPr/>
        </p:nvSpPr>
        <p:spPr bwMode="auto">
          <a:xfrm>
            <a:off x="939693" y="5059463"/>
            <a:ext cx="759499" cy="1340290"/>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accent2">
              <a:lumMod val="60000"/>
              <a:lumOff val="40000"/>
              <a:alpha val="50000"/>
            </a:schemeClr>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54">
            <a:extLst>
              <a:ext uri="{FF2B5EF4-FFF2-40B4-BE49-F238E27FC236}">
                <a16:creationId xmlns:a16="http://schemas.microsoft.com/office/drawing/2014/main" id="{4FAC722A-FD2F-458C-B09B-F3BC7F2397C1}"/>
              </a:ext>
            </a:extLst>
          </p:cNvPr>
          <p:cNvCxnSpPr>
            <a:cxnSpLocks/>
          </p:cNvCxnSpPr>
          <p:nvPr/>
        </p:nvCxnSpPr>
        <p:spPr>
          <a:xfrm>
            <a:off x="4762489" y="2193277"/>
            <a:ext cx="3067061"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55">
            <a:extLst>
              <a:ext uri="{FF2B5EF4-FFF2-40B4-BE49-F238E27FC236}">
                <a16:creationId xmlns:a16="http://schemas.microsoft.com/office/drawing/2014/main" id="{47C5CD23-D8DB-48A7-94A1-853E1033FD57}"/>
              </a:ext>
            </a:extLst>
          </p:cNvPr>
          <p:cNvCxnSpPr>
            <a:cxnSpLocks/>
          </p:cNvCxnSpPr>
          <p:nvPr/>
        </p:nvCxnSpPr>
        <p:spPr>
          <a:xfrm>
            <a:off x="6491840" y="2993939"/>
            <a:ext cx="1337711" cy="12561"/>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56">
            <a:extLst>
              <a:ext uri="{FF2B5EF4-FFF2-40B4-BE49-F238E27FC236}">
                <a16:creationId xmlns:a16="http://schemas.microsoft.com/office/drawing/2014/main" id="{7331BC4A-E379-47DA-A9A2-A0FB8ACB6441}"/>
              </a:ext>
            </a:extLst>
          </p:cNvPr>
          <p:cNvCxnSpPr>
            <a:cxnSpLocks/>
          </p:cNvCxnSpPr>
          <p:nvPr/>
        </p:nvCxnSpPr>
        <p:spPr>
          <a:xfrm>
            <a:off x="5537683" y="3799976"/>
            <a:ext cx="2291867"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57">
            <a:extLst>
              <a:ext uri="{FF2B5EF4-FFF2-40B4-BE49-F238E27FC236}">
                <a16:creationId xmlns:a16="http://schemas.microsoft.com/office/drawing/2014/main" id="{FA9DCA0E-808E-42FB-B514-760E64C1BDEE}"/>
              </a:ext>
            </a:extLst>
          </p:cNvPr>
          <p:cNvCxnSpPr>
            <a:cxnSpLocks/>
          </p:cNvCxnSpPr>
          <p:nvPr/>
        </p:nvCxnSpPr>
        <p:spPr>
          <a:xfrm>
            <a:off x="7127944" y="4636375"/>
            <a:ext cx="701606"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58">
            <a:extLst>
              <a:ext uri="{FF2B5EF4-FFF2-40B4-BE49-F238E27FC236}">
                <a16:creationId xmlns:a16="http://schemas.microsoft.com/office/drawing/2014/main" id="{550BC39B-9A4B-4F9C-AF93-0693706EB8ED}"/>
              </a:ext>
            </a:extLst>
          </p:cNvPr>
          <p:cNvCxnSpPr>
            <a:cxnSpLocks/>
          </p:cNvCxnSpPr>
          <p:nvPr/>
        </p:nvCxnSpPr>
        <p:spPr>
          <a:xfrm>
            <a:off x="6291797" y="5513513"/>
            <a:ext cx="1537753"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0" name="TextBox 71">
            <a:extLst>
              <a:ext uri="{FF2B5EF4-FFF2-40B4-BE49-F238E27FC236}">
                <a16:creationId xmlns:a16="http://schemas.microsoft.com/office/drawing/2014/main" id="{4F2D044A-0832-4FFA-A4FE-36F36BDD14D5}"/>
              </a:ext>
            </a:extLst>
          </p:cNvPr>
          <p:cNvSpPr txBox="1"/>
          <p:nvPr/>
        </p:nvSpPr>
        <p:spPr>
          <a:xfrm>
            <a:off x="7994546" y="1314631"/>
            <a:ext cx="3742341" cy="1446550"/>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chemeClr val="accent4"/>
                </a:solidFill>
                <a:effectLst/>
                <a:uLnTx/>
                <a:uFillTx/>
                <a:latin typeface="Calibri" panose="020F0502020204030204" pitchFamily="34" charset="0"/>
                <a:ea typeface="League Spartan" charset="0"/>
                <a:cs typeface="Calibri" panose="020F0502020204030204" pitchFamily="34" charset="0"/>
              </a:rPr>
              <a:t>Política Pública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306030504020204" pitchFamily="34" charset="0"/>
                <a:cs typeface="Calibri" panose="020F0502020204030204" pitchFamily="34" charset="0"/>
              </a:rPr>
              <a:t>Nueva institucionalidad / Plan de Acción Nacional / Intersectorialidad / Ley de Garantías / P. Infancia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endParaRPr>
          </a:p>
        </p:txBody>
      </p:sp>
      <p:sp>
        <p:nvSpPr>
          <p:cNvPr id="31" name="TextBox 81">
            <a:extLst>
              <a:ext uri="{FF2B5EF4-FFF2-40B4-BE49-F238E27FC236}">
                <a16:creationId xmlns:a16="http://schemas.microsoft.com/office/drawing/2014/main" id="{BB58B25A-9228-42D4-9C5B-1D3A79459132}"/>
              </a:ext>
            </a:extLst>
          </p:cNvPr>
          <p:cNvSpPr txBox="1"/>
          <p:nvPr/>
        </p:nvSpPr>
        <p:spPr>
          <a:xfrm>
            <a:off x="7978775" y="2389207"/>
            <a:ext cx="3870326" cy="861774"/>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rPr>
              <a:t>Modelo de Intervención</a:t>
            </a:r>
          </a:p>
          <a:p>
            <a:pPr marL="0" marR="0" lvl="0" indent="0" algn="l" defTabSz="914400" rtl="0" eaLnBrk="1" fontAlgn="auto" latinLnBrk="0" hangingPunct="1">
              <a:lnSpc>
                <a:spcPts val="175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306030504020204" pitchFamily="34" charset="0"/>
                <a:cs typeface="Calibri" panose="020F0502020204030204" pitchFamily="34" charset="0"/>
              </a:rPr>
              <a:t>Normas Técnicas / Marco Lógico / sist. De Evaluación / Programas específicos </a:t>
            </a:r>
          </a:p>
        </p:txBody>
      </p:sp>
      <p:sp>
        <p:nvSpPr>
          <p:cNvPr id="32" name="TextBox 83">
            <a:extLst>
              <a:ext uri="{FF2B5EF4-FFF2-40B4-BE49-F238E27FC236}">
                <a16:creationId xmlns:a16="http://schemas.microsoft.com/office/drawing/2014/main" id="{3D2B4FAC-0759-4CC1-8BA1-E9B3DBDD5FB4}"/>
              </a:ext>
            </a:extLst>
          </p:cNvPr>
          <p:cNvSpPr txBox="1"/>
          <p:nvPr/>
        </p:nvSpPr>
        <p:spPr>
          <a:xfrm>
            <a:off x="7978775" y="3517749"/>
            <a:ext cx="3893804" cy="646331"/>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rPr>
              <a:t>Estándares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306030504020204" pitchFamily="34" charset="0"/>
                <a:cs typeface="Calibri" panose="020F0502020204030204" pitchFamily="34" charset="0"/>
              </a:rPr>
              <a:t>Estándares para lograr objetivos de Modelo</a:t>
            </a:r>
            <a:endParaRPr kumimoji="0" lang="es-CL"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endParaRPr>
          </a:p>
        </p:txBody>
      </p:sp>
      <p:sp>
        <p:nvSpPr>
          <p:cNvPr id="33" name="TextBox 85">
            <a:extLst>
              <a:ext uri="{FF2B5EF4-FFF2-40B4-BE49-F238E27FC236}">
                <a16:creationId xmlns:a16="http://schemas.microsoft.com/office/drawing/2014/main" id="{2E4F68AB-0A77-4D59-BEA8-4F718DF8366A}"/>
              </a:ext>
            </a:extLst>
          </p:cNvPr>
          <p:cNvSpPr txBox="1"/>
          <p:nvPr/>
        </p:nvSpPr>
        <p:spPr>
          <a:xfrm>
            <a:off x="7976986" y="4391809"/>
            <a:ext cx="3072316" cy="954107"/>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rPr>
              <a:t>Organización / RRHH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306030504020204" pitchFamily="34" charset="0"/>
                <a:cs typeface="Calibri" panose="020F0502020204030204" pitchFamily="34" charset="0"/>
              </a:rPr>
              <a:t>Formación continua / Capacitación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endParaRPr>
          </a:p>
        </p:txBody>
      </p:sp>
      <p:sp>
        <p:nvSpPr>
          <p:cNvPr id="34" name="TextBox 87">
            <a:extLst>
              <a:ext uri="{FF2B5EF4-FFF2-40B4-BE49-F238E27FC236}">
                <a16:creationId xmlns:a16="http://schemas.microsoft.com/office/drawing/2014/main" id="{128F1E7A-7DC8-4E3D-8C07-CCAC300C6783}"/>
              </a:ext>
            </a:extLst>
          </p:cNvPr>
          <p:cNvSpPr txBox="1"/>
          <p:nvPr/>
        </p:nvSpPr>
        <p:spPr>
          <a:xfrm>
            <a:off x="7976986" y="5025938"/>
            <a:ext cx="1641860" cy="707886"/>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rPr>
              <a:t>EUE (soporte)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Calibri" panose="020F0502020204030204" pitchFamily="34" charset="0"/>
              <a:ea typeface="League Spartan" charset="0"/>
              <a:cs typeface="Calibri" panose="020F0502020204030204" pitchFamily="34" charset="0"/>
            </a:endParaRPr>
          </a:p>
        </p:txBody>
      </p:sp>
      <p:sp>
        <p:nvSpPr>
          <p:cNvPr id="35" name="Freeform 510">
            <a:extLst>
              <a:ext uri="{FF2B5EF4-FFF2-40B4-BE49-F238E27FC236}">
                <a16:creationId xmlns:a16="http://schemas.microsoft.com/office/drawing/2014/main" id="{E2DCF997-90FA-40DF-BC80-0082B2DED71A}"/>
              </a:ext>
            </a:extLst>
          </p:cNvPr>
          <p:cNvSpPr>
            <a:spLocks noEditPoints="1"/>
          </p:cNvSpPr>
          <p:nvPr/>
        </p:nvSpPr>
        <p:spPr bwMode="auto">
          <a:xfrm>
            <a:off x="5494044" y="2626589"/>
            <a:ext cx="744581" cy="718265"/>
          </a:xfrm>
          <a:custGeom>
            <a:avLst/>
            <a:gdLst>
              <a:gd name="T0" fmla="*/ 170 w 176"/>
              <a:gd name="T1" fmla="*/ 77 h 176"/>
              <a:gd name="T2" fmla="*/ 156 w 176"/>
              <a:gd name="T3" fmla="*/ 70 h 176"/>
              <a:gd name="T4" fmla="*/ 170 w 176"/>
              <a:gd name="T5" fmla="*/ 63 h 176"/>
              <a:gd name="T6" fmla="*/ 170 w 176"/>
              <a:gd name="T7" fmla="*/ 41 h 176"/>
              <a:gd name="T8" fmla="*/ 94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4 w 176"/>
              <a:gd name="T35" fmla="*/ 175 h 176"/>
              <a:gd name="T36" fmla="*/ 170 w 176"/>
              <a:gd name="T37" fmla="*/ 135 h 176"/>
              <a:gd name="T38" fmla="*/ 170 w 176"/>
              <a:gd name="T39" fmla="*/ 113 h 176"/>
              <a:gd name="T40" fmla="*/ 156 w 176"/>
              <a:gd name="T41" fmla="*/ 106 h 176"/>
              <a:gd name="T42" fmla="*/ 170 w 176"/>
              <a:gd name="T43" fmla="*/ 99 h 176"/>
              <a:gd name="T44" fmla="*/ 10 w 176"/>
              <a:gd name="T45" fmla="*/ 56 h 176"/>
              <a:gd name="T46" fmla="*/ 8 w 176"/>
              <a:gd name="T47" fmla="*/ 52 h 176"/>
              <a:gd name="T48" fmla="*/ 10 w 176"/>
              <a:gd name="T49" fmla="*/ 48 h 176"/>
              <a:gd name="T50" fmla="*/ 86 w 176"/>
              <a:gd name="T51" fmla="*/ 9 h 176"/>
              <a:gd name="T52" fmla="*/ 90 w 176"/>
              <a:gd name="T53" fmla="*/ 9 h 176"/>
              <a:gd name="T54" fmla="*/ 166 w 176"/>
              <a:gd name="T55" fmla="*/ 48 h 176"/>
              <a:gd name="T56" fmla="*/ 168 w 176"/>
              <a:gd name="T57" fmla="*/ 52 h 176"/>
              <a:gd name="T58" fmla="*/ 166 w 176"/>
              <a:gd name="T59" fmla="*/ 56 h 176"/>
              <a:gd name="T60" fmla="*/ 90 w 176"/>
              <a:gd name="T61" fmla="*/ 95 h 176"/>
              <a:gd name="T62" fmla="*/ 86 w 176"/>
              <a:gd name="T63" fmla="*/ 95 h 176"/>
              <a:gd name="T64" fmla="*/ 10 w 176"/>
              <a:gd name="T65" fmla="*/ 56 h 176"/>
              <a:gd name="T66" fmla="*/ 166 w 176"/>
              <a:gd name="T67" fmla="*/ 121 h 176"/>
              <a:gd name="T68" fmla="*/ 166 w 176"/>
              <a:gd name="T69" fmla="*/ 127 h 176"/>
              <a:gd name="T70" fmla="*/ 90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4 w 176"/>
              <a:gd name="T85" fmla="*/ 139 h 176"/>
              <a:gd name="T86" fmla="*/ 147 w 176"/>
              <a:gd name="T87" fmla="*/ 111 h 176"/>
              <a:gd name="T88" fmla="*/ 166 w 176"/>
              <a:gd name="T89" fmla="*/ 91 h 176"/>
              <a:gd name="T90" fmla="*/ 90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4 w 176"/>
              <a:gd name="T105" fmla="*/ 103 h 176"/>
              <a:gd name="T106" fmla="*/ 147 w 176"/>
              <a:gd name="T107" fmla="*/ 75 h 176"/>
              <a:gd name="T108" fmla="*/ 166 w 176"/>
              <a:gd name="T109" fmla="*/ 85 h 176"/>
              <a:gd name="T110" fmla="*/ 166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70" y="77"/>
                </a:cubicBezTo>
                <a:cubicBezTo>
                  <a:pt x="170" y="77"/>
                  <a:pt x="170" y="77"/>
                  <a:pt x="170" y="77"/>
                </a:cubicBezTo>
                <a:cubicBezTo>
                  <a:pt x="156" y="70"/>
                  <a:pt x="156" y="70"/>
                  <a:pt x="156" y="70"/>
                </a:cubicBezTo>
                <a:cubicBezTo>
                  <a:pt x="170" y="63"/>
                  <a:pt x="170" y="63"/>
                  <a:pt x="170" y="63"/>
                </a:cubicBezTo>
                <a:cubicBezTo>
                  <a:pt x="170" y="63"/>
                  <a:pt x="170" y="63"/>
                  <a:pt x="170" y="63"/>
                </a:cubicBezTo>
                <a:cubicBezTo>
                  <a:pt x="173" y="61"/>
                  <a:pt x="176" y="57"/>
                  <a:pt x="176" y="52"/>
                </a:cubicBezTo>
                <a:cubicBezTo>
                  <a:pt x="176" y="47"/>
                  <a:pt x="173" y="43"/>
                  <a:pt x="170" y="41"/>
                </a:cubicBezTo>
                <a:cubicBezTo>
                  <a:pt x="170" y="41"/>
                  <a:pt x="170" y="41"/>
                  <a:pt x="170" y="41"/>
                </a:cubicBezTo>
                <a:cubicBezTo>
                  <a:pt x="94" y="1"/>
                  <a:pt x="94" y="1"/>
                  <a:pt x="94" y="1"/>
                </a:cubicBezTo>
                <a:cubicBezTo>
                  <a:pt x="94" y="1"/>
                  <a:pt x="94" y="1"/>
                  <a:pt x="94" y="1"/>
                </a:cubicBezTo>
                <a:cubicBezTo>
                  <a:pt x="92"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3" y="43"/>
                  <a:pt x="0" y="47"/>
                  <a:pt x="0" y="52"/>
                </a:cubicBezTo>
                <a:cubicBezTo>
                  <a:pt x="0" y="57"/>
                  <a:pt x="3" y="61"/>
                  <a:pt x="6" y="63"/>
                </a:cubicBezTo>
                <a:cubicBezTo>
                  <a:pt x="6" y="63"/>
                  <a:pt x="6" y="63"/>
                  <a:pt x="6" y="63"/>
                </a:cubicBezTo>
                <a:cubicBezTo>
                  <a:pt x="20" y="70"/>
                  <a:pt x="20" y="70"/>
                  <a:pt x="20" y="70"/>
                </a:cubicBezTo>
                <a:cubicBezTo>
                  <a:pt x="6" y="77"/>
                  <a:pt x="6" y="77"/>
                  <a:pt x="6" y="77"/>
                </a:cubicBezTo>
                <a:cubicBezTo>
                  <a:pt x="6" y="77"/>
                  <a:pt x="6" y="77"/>
                  <a:pt x="6" y="77"/>
                </a:cubicBezTo>
                <a:cubicBezTo>
                  <a:pt x="3" y="79"/>
                  <a:pt x="0" y="83"/>
                  <a:pt x="0" y="88"/>
                </a:cubicBezTo>
                <a:cubicBezTo>
                  <a:pt x="0" y="93"/>
                  <a:pt x="3"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3" y="115"/>
                  <a:pt x="0" y="119"/>
                  <a:pt x="0" y="124"/>
                </a:cubicBezTo>
                <a:cubicBezTo>
                  <a:pt x="0" y="129"/>
                  <a:pt x="3"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2" y="175"/>
                  <a:pt x="94" y="175"/>
                </a:cubicBezTo>
                <a:cubicBezTo>
                  <a:pt x="94" y="175"/>
                  <a:pt x="94" y="175"/>
                  <a:pt x="94" y="175"/>
                </a:cubicBezTo>
                <a:cubicBezTo>
                  <a:pt x="170" y="135"/>
                  <a:pt x="170" y="135"/>
                  <a:pt x="170" y="135"/>
                </a:cubicBezTo>
                <a:cubicBezTo>
                  <a:pt x="170" y="135"/>
                  <a:pt x="170" y="135"/>
                  <a:pt x="170" y="135"/>
                </a:cubicBezTo>
                <a:cubicBezTo>
                  <a:pt x="173" y="133"/>
                  <a:pt x="176" y="129"/>
                  <a:pt x="176" y="124"/>
                </a:cubicBezTo>
                <a:cubicBezTo>
                  <a:pt x="176" y="119"/>
                  <a:pt x="173" y="115"/>
                  <a:pt x="170" y="113"/>
                </a:cubicBezTo>
                <a:cubicBezTo>
                  <a:pt x="170" y="113"/>
                  <a:pt x="170" y="113"/>
                  <a:pt x="170" y="113"/>
                </a:cubicBezTo>
                <a:cubicBezTo>
                  <a:pt x="156" y="106"/>
                  <a:pt x="156" y="106"/>
                  <a:pt x="156" y="106"/>
                </a:cubicBezTo>
                <a:cubicBezTo>
                  <a:pt x="170" y="99"/>
                  <a:pt x="170" y="99"/>
                  <a:pt x="170" y="99"/>
                </a:cubicBezTo>
                <a:cubicBezTo>
                  <a:pt x="170" y="99"/>
                  <a:pt x="170" y="99"/>
                  <a:pt x="170" y="99"/>
                </a:cubicBezTo>
                <a:cubicBezTo>
                  <a:pt x="173" y="97"/>
                  <a:pt x="176" y="93"/>
                  <a:pt x="176" y="88"/>
                </a:cubicBezTo>
                <a:moveTo>
                  <a:pt x="10" y="56"/>
                </a:moveTo>
                <a:cubicBezTo>
                  <a:pt x="10" y="55"/>
                  <a:pt x="10" y="55"/>
                  <a:pt x="10" y="55"/>
                </a:cubicBezTo>
                <a:cubicBezTo>
                  <a:pt x="9" y="55"/>
                  <a:pt x="8" y="54"/>
                  <a:pt x="8" y="52"/>
                </a:cubicBezTo>
                <a:cubicBezTo>
                  <a:pt x="8" y="50"/>
                  <a:pt x="9" y="49"/>
                  <a:pt x="10" y="49"/>
                </a:cubicBezTo>
                <a:cubicBezTo>
                  <a:pt x="10" y="48"/>
                  <a:pt x="10" y="48"/>
                  <a:pt x="10" y="48"/>
                </a:cubicBezTo>
                <a:cubicBezTo>
                  <a:pt x="86" y="8"/>
                  <a:pt x="86" y="8"/>
                  <a:pt x="86" y="8"/>
                </a:cubicBezTo>
                <a:cubicBezTo>
                  <a:pt x="86" y="9"/>
                  <a:pt x="86" y="9"/>
                  <a:pt x="86" y="9"/>
                </a:cubicBezTo>
                <a:cubicBezTo>
                  <a:pt x="87" y="8"/>
                  <a:pt x="87" y="8"/>
                  <a:pt x="88" y="8"/>
                </a:cubicBezTo>
                <a:cubicBezTo>
                  <a:pt x="89" y="8"/>
                  <a:pt x="89" y="8"/>
                  <a:pt x="90" y="9"/>
                </a:cubicBezTo>
                <a:cubicBezTo>
                  <a:pt x="90" y="8"/>
                  <a:pt x="90" y="8"/>
                  <a:pt x="90" y="8"/>
                </a:cubicBezTo>
                <a:cubicBezTo>
                  <a:pt x="166" y="48"/>
                  <a:pt x="166" y="48"/>
                  <a:pt x="166" y="48"/>
                </a:cubicBezTo>
                <a:cubicBezTo>
                  <a:pt x="166" y="49"/>
                  <a:pt x="166" y="49"/>
                  <a:pt x="166" y="49"/>
                </a:cubicBezTo>
                <a:cubicBezTo>
                  <a:pt x="167" y="49"/>
                  <a:pt x="168" y="50"/>
                  <a:pt x="168" y="52"/>
                </a:cubicBezTo>
                <a:cubicBezTo>
                  <a:pt x="168" y="54"/>
                  <a:pt x="167" y="55"/>
                  <a:pt x="166" y="55"/>
                </a:cubicBezTo>
                <a:cubicBezTo>
                  <a:pt x="166" y="56"/>
                  <a:pt x="166" y="56"/>
                  <a:pt x="166" y="56"/>
                </a:cubicBezTo>
                <a:cubicBezTo>
                  <a:pt x="90" y="96"/>
                  <a:pt x="90" y="96"/>
                  <a:pt x="90" y="96"/>
                </a:cubicBezTo>
                <a:cubicBezTo>
                  <a:pt x="90" y="95"/>
                  <a:pt x="90" y="95"/>
                  <a:pt x="90" y="95"/>
                </a:cubicBezTo>
                <a:cubicBezTo>
                  <a:pt x="89" y="96"/>
                  <a:pt x="89" y="96"/>
                  <a:pt x="88" y="96"/>
                </a:cubicBezTo>
                <a:cubicBezTo>
                  <a:pt x="87" y="96"/>
                  <a:pt x="87" y="96"/>
                  <a:pt x="86" y="95"/>
                </a:cubicBezTo>
                <a:cubicBezTo>
                  <a:pt x="86" y="96"/>
                  <a:pt x="86" y="96"/>
                  <a:pt x="86" y="96"/>
                </a:cubicBezTo>
                <a:lnTo>
                  <a:pt x="10" y="56"/>
                </a:lnTo>
                <a:close/>
                <a:moveTo>
                  <a:pt x="166" y="120"/>
                </a:moveTo>
                <a:cubicBezTo>
                  <a:pt x="166" y="121"/>
                  <a:pt x="166" y="121"/>
                  <a:pt x="166" y="121"/>
                </a:cubicBezTo>
                <a:cubicBezTo>
                  <a:pt x="167" y="121"/>
                  <a:pt x="168" y="122"/>
                  <a:pt x="168" y="124"/>
                </a:cubicBezTo>
                <a:cubicBezTo>
                  <a:pt x="168" y="126"/>
                  <a:pt x="167" y="127"/>
                  <a:pt x="166" y="127"/>
                </a:cubicBezTo>
                <a:cubicBezTo>
                  <a:pt x="166" y="128"/>
                  <a:pt x="166" y="128"/>
                  <a:pt x="166" y="128"/>
                </a:cubicBezTo>
                <a:cubicBezTo>
                  <a:pt x="90" y="168"/>
                  <a:pt x="90" y="168"/>
                  <a:pt x="90" y="168"/>
                </a:cubicBezTo>
                <a:cubicBezTo>
                  <a:pt x="90" y="167"/>
                  <a:pt x="90" y="167"/>
                  <a:pt x="90" y="167"/>
                </a:cubicBezTo>
                <a:cubicBezTo>
                  <a:pt x="89" y="168"/>
                  <a:pt x="89" y="168"/>
                  <a:pt x="88" y="168"/>
                </a:cubicBezTo>
                <a:cubicBezTo>
                  <a:pt x="87" y="168"/>
                  <a:pt x="87" y="168"/>
                  <a:pt x="86" y="167"/>
                </a:cubicBezTo>
                <a:cubicBezTo>
                  <a:pt x="86" y="168"/>
                  <a:pt x="86" y="168"/>
                  <a:pt x="86" y="168"/>
                </a:cubicBezTo>
                <a:cubicBezTo>
                  <a:pt x="10" y="128"/>
                  <a:pt x="10" y="128"/>
                  <a:pt x="10" y="128"/>
                </a:cubicBezTo>
                <a:cubicBezTo>
                  <a:pt x="10" y="127"/>
                  <a:pt x="10" y="127"/>
                  <a:pt x="10" y="127"/>
                </a:cubicBezTo>
                <a:cubicBezTo>
                  <a:pt x="9" y="127"/>
                  <a:pt x="8" y="126"/>
                  <a:pt x="8" y="124"/>
                </a:cubicBezTo>
                <a:cubicBezTo>
                  <a:pt x="8" y="122"/>
                  <a:pt x="9"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2" y="139"/>
                  <a:pt x="94" y="139"/>
                </a:cubicBezTo>
                <a:cubicBezTo>
                  <a:pt x="94" y="139"/>
                  <a:pt x="94" y="139"/>
                  <a:pt x="94" y="139"/>
                </a:cubicBezTo>
                <a:cubicBezTo>
                  <a:pt x="147" y="111"/>
                  <a:pt x="147" y="111"/>
                  <a:pt x="147" y="111"/>
                </a:cubicBezTo>
                <a:lnTo>
                  <a:pt x="166" y="120"/>
                </a:lnTo>
                <a:close/>
                <a:moveTo>
                  <a:pt x="166" y="91"/>
                </a:moveTo>
                <a:cubicBezTo>
                  <a:pt x="166" y="92"/>
                  <a:pt x="166" y="92"/>
                  <a:pt x="166" y="92"/>
                </a:cubicBezTo>
                <a:cubicBezTo>
                  <a:pt x="90" y="132"/>
                  <a:pt x="90" y="132"/>
                  <a:pt x="90" y="132"/>
                </a:cubicBezTo>
                <a:cubicBezTo>
                  <a:pt x="90" y="131"/>
                  <a:pt x="90" y="131"/>
                  <a:pt x="90" y="131"/>
                </a:cubicBezTo>
                <a:cubicBezTo>
                  <a:pt x="89" y="132"/>
                  <a:pt x="89" y="132"/>
                  <a:pt x="88" y="132"/>
                </a:cubicBezTo>
                <a:cubicBezTo>
                  <a:pt x="87" y="132"/>
                  <a:pt x="87" y="132"/>
                  <a:pt x="86" y="131"/>
                </a:cubicBezTo>
                <a:cubicBezTo>
                  <a:pt x="86" y="132"/>
                  <a:pt x="86" y="132"/>
                  <a:pt x="86" y="132"/>
                </a:cubicBezTo>
                <a:cubicBezTo>
                  <a:pt x="10" y="92"/>
                  <a:pt x="10" y="92"/>
                  <a:pt x="10" y="92"/>
                </a:cubicBezTo>
                <a:cubicBezTo>
                  <a:pt x="10" y="91"/>
                  <a:pt x="10" y="91"/>
                  <a:pt x="10" y="91"/>
                </a:cubicBezTo>
                <a:cubicBezTo>
                  <a:pt x="9" y="91"/>
                  <a:pt x="8" y="90"/>
                  <a:pt x="8" y="88"/>
                </a:cubicBezTo>
                <a:cubicBezTo>
                  <a:pt x="8" y="86"/>
                  <a:pt x="9"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2" y="103"/>
                  <a:pt x="94" y="103"/>
                </a:cubicBezTo>
                <a:cubicBezTo>
                  <a:pt x="94" y="103"/>
                  <a:pt x="94" y="103"/>
                  <a:pt x="94" y="103"/>
                </a:cubicBezTo>
                <a:cubicBezTo>
                  <a:pt x="147" y="75"/>
                  <a:pt x="147" y="75"/>
                  <a:pt x="147" y="75"/>
                </a:cubicBezTo>
                <a:cubicBezTo>
                  <a:pt x="166" y="84"/>
                  <a:pt x="166" y="84"/>
                  <a:pt x="166" y="84"/>
                </a:cubicBezTo>
                <a:cubicBezTo>
                  <a:pt x="166" y="85"/>
                  <a:pt x="166" y="85"/>
                  <a:pt x="166" y="85"/>
                </a:cubicBezTo>
                <a:cubicBezTo>
                  <a:pt x="167" y="85"/>
                  <a:pt x="168" y="86"/>
                  <a:pt x="168" y="88"/>
                </a:cubicBezTo>
                <a:cubicBezTo>
                  <a:pt x="168" y="90"/>
                  <a:pt x="167" y="91"/>
                  <a:pt x="166" y="91"/>
                </a:cubicBezTo>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83">
            <a:extLst>
              <a:ext uri="{FF2B5EF4-FFF2-40B4-BE49-F238E27FC236}">
                <a16:creationId xmlns:a16="http://schemas.microsoft.com/office/drawing/2014/main" id="{A78F2DED-56D0-432A-BBE4-949CFAF9D1B0}"/>
              </a:ext>
            </a:extLst>
          </p:cNvPr>
          <p:cNvSpPr>
            <a:spLocks noEditPoints="1"/>
          </p:cNvSpPr>
          <p:nvPr/>
        </p:nvSpPr>
        <p:spPr bwMode="auto">
          <a:xfrm>
            <a:off x="4595594" y="3502759"/>
            <a:ext cx="670936" cy="511652"/>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54">
            <a:extLst>
              <a:ext uri="{FF2B5EF4-FFF2-40B4-BE49-F238E27FC236}">
                <a16:creationId xmlns:a16="http://schemas.microsoft.com/office/drawing/2014/main" id="{61DA705A-925E-446D-AFF8-839E7968479F}"/>
              </a:ext>
            </a:extLst>
          </p:cNvPr>
          <p:cNvSpPr>
            <a:spLocks noEditPoints="1"/>
          </p:cNvSpPr>
          <p:nvPr/>
        </p:nvSpPr>
        <p:spPr bwMode="auto">
          <a:xfrm>
            <a:off x="6112367" y="4255394"/>
            <a:ext cx="798373" cy="575354"/>
          </a:xfrm>
          <a:custGeom>
            <a:avLst/>
            <a:gdLst>
              <a:gd name="T0" fmla="*/ 34 w 176"/>
              <a:gd name="T1" fmla="*/ 86 h 144"/>
              <a:gd name="T2" fmla="*/ 28 w 176"/>
              <a:gd name="T3" fmla="*/ 65 h 144"/>
              <a:gd name="T4" fmla="*/ 28 w 176"/>
              <a:gd name="T5" fmla="*/ 58 h 144"/>
              <a:gd name="T6" fmla="*/ 25 w 176"/>
              <a:gd name="T7" fmla="*/ 38 h 144"/>
              <a:gd name="T8" fmla="*/ 35 w 176"/>
              <a:gd name="T9" fmla="*/ 26 h 144"/>
              <a:gd name="T10" fmla="*/ 49 w 176"/>
              <a:gd name="T11" fmla="*/ 25 h 144"/>
              <a:gd name="T12" fmla="*/ 52 w 176"/>
              <a:gd name="T13" fmla="*/ 18 h 144"/>
              <a:gd name="T14" fmla="*/ 30 w 176"/>
              <a:gd name="T15" fmla="*/ 19 h 144"/>
              <a:gd name="T16" fmla="*/ 20 w 176"/>
              <a:gd name="T17" fmla="*/ 56 h 144"/>
              <a:gd name="T18" fmla="*/ 26 w 176"/>
              <a:gd name="T19" fmla="*/ 86 h 144"/>
              <a:gd name="T20" fmla="*/ 0 w 176"/>
              <a:gd name="T21" fmla="*/ 124 h 144"/>
              <a:gd name="T22" fmla="*/ 22 w 176"/>
              <a:gd name="T23" fmla="*/ 128 h 144"/>
              <a:gd name="T24" fmla="*/ 8 w 176"/>
              <a:gd name="T25" fmla="*/ 120 h 144"/>
              <a:gd name="T26" fmla="*/ 159 w 176"/>
              <a:gd name="T27" fmla="*/ 100 h 144"/>
              <a:gd name="T28" fmla="*/ 155 w 176"/>
              <a:gd name="T29" fmla="*/ 70 h 144"/>
              <a:gd name="T30" fmla="*/ 159 w 176"/>
              <a:gd name="T31" fmla="*/ 35 h 144"/>
              <a:gd name="T32" fmla="*/ 132 w 176"/>
              <a:gd name="T33" fmla="*/ 16 h 144"/>
              <a:gd name="T34" fmla="*/ 126 w 176"/>
              <a:gd name="T35" fmla="*/ 25 h 144"/>
              <a:gd name="T36" fmla="*/ 132 w 176"/>
              <a:gd name="T37" fmla="*/ 24 h 144"/>
              <a:gd name="T38" fmla="*/ 142 w 176"/>
              <a:gd name="T39" fmla="*/ 27 h 144"/>
              <a:gd name="T40" fmla="*/ 149 w 176"/>
              <a:gd name="T41" fmla="*/ 53 h 144"/>
              <a:gd name="T42" fmla="*/ 149 w 176"/>
              <a:gd name="T43" fmla="*/ 65 h 144"/>
              <a:gd name="T44" fmla="*/ 148 w 176"/>
              <a:gd name="T45" fmla="*/ 66 h 144"/>
              <a:gd name="T46" fmla="*/ 157 w 176"/>
              <a:gd name="T47" fmla="*/ 108 h 144"/>
              <a:gd name="T48" fmla="*/ 150 w 176"/>
              <a:gd name="T49" fmla="*/ 120 h 144"/>
              <a:gd name="T50" fmla="*/ 172 w 176"/>
              <a:gd name="T51" fmla="*/ 128 h 144"/>
              <a:gd name="T52" fmla="*/ 159 w 176"/>
              <a:gd name="T53" fmla="*/ 100 h 144"/>
              <a:gd name="T54" fmla="*/ 106 w 176"/>
              <a:gd name="T55" fmla="*/ 90 h 144"/>
              <a:gd name="T56" fmla="*/ 115 w 176"/>
              <a:gd name="T57" fmla="*/ 52 h 144"/>
              <a:gd name="T58" fmla="*/ 104 w 176"/>
              <a:gd name="T59" fmla="*/ 3 h 144"/>
              <a:gd name="T60" fmla="*/ 76 w 176"/>
              <a:gd name="T61" fmla="*/ 4 h 144"/>
              <a:gd name="T62" fmla="*/ 61 w 176"/>
              <a:gd name="T63" fmla="*/ 52 h 144"/>
              <a:gd name="T64" fmla="*/ 70 w 176"/>
              <a:gd name="T65" fmla="*/ 90 h 144"/>
              <a:gd name="T66" fmla="*/ 28 w 176"/>
              <a:gd name="T67" fmla="*/ 140 h 144"/>
              <a:gd name="T68" fmla="*/ 144 w 176"/>
              <a:gd name="T69" fmla="*/ 144 h 144"/>
              <a:gd name="T70" fmla="*/ 120 w 176"/>
              <a:gd name="T71" fmla="*/ 109 h 144"/>
              <a:gd name="T72" fmla="*/ 58 w 176"/>
              <a:gd name="T73" fmla="*/ 117 h 144"/>
              <a:gd name="T74" fmla="*/ 78 w 176"/>
              <a:gd name="T75" fmla="*/ 90 h 144"/>
              <a:gd name="T76" fmla="*/ 69 w 176"/>
              <a:gd name="T77" fmla="*/ 65 h 144"/>
              <a:gd name="T78" fmla="*/ 68 w 176"/>
              <a:gd name="T79" fmla="*/ 48 h 144"/>
              <a:gd name="T80" fmla="*/ 79 w 176"/>
              <a:gd name="T81" fmla="*/ 12 h 144"/>
              <a:gd name="T82" fmla="*/ 93 w 176"/>
              <a:gd name="T83" fmla="*/ 8 h 144"/>
              <a:gd name="T84" fmla="*/ 108 w 176"/>
              <a:gd name="T85" fmla="*/ 22 h 144"/>
              <a:gd name="T86" fmla="*/ 107 w 176"/>
              <a:gd name="T87" fmla="*/ 54 h 144"/>
              <a:gd name="T88" fmla="*/ 106 w 176"/>
              <a:gd name="T89" fmla="*/ 66 h 144"/>
              <a:gd name="T90" fmla="*/ 118 w 176"/>
              <a:gd name="T91" fmla="*/ 117 h 144"/>
              <a:gd name="T92" fmla="*/ 140 w 176"/>
              <a:gd name="T93"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44">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8" name="Group 5">
            <a:extLst>
              <a:ext uri="{FF2B5EF4-FFF2-40B4-BE49-F238E27FC236}">
                <a16:creationId xmlns:a16="http://schemas.microsoft.com/office/drawing/2014/main" id="{267D74BA-7AF7-4749-A3B0-141BB255005B}"/>
              </a:ext>
            </a:extLst>
          </p:cNvPr>
          <p:cNvGrpSpPr/>
          <p:nvPr/>
        </p:nvGrpSpPr>
        <p:grpSpPr>
          <a:xfrm>
            <a:off x="5363461" y="5215957"/>
            <a:ext cx="611069" cy="458689"/>
            <a:chOff x="2474294" y="2463881"/>
            <a:chExt cx="301788" cy="245203"/>
          </a:xfrm>
          <a:solidFill>
            <a:schemeClr val="accent1"/>
          </a:solidFill>
        </p:grpSpPr>
        <p:sp>
          <p:nvSpPr>
            <p:cNvPr id="39" name="Freeform 385">
              <a:extLst>
                <a:ext uri="{FF2B5EF4-FFF2-40B4-BE49-F238E27FC236}">
                  <a16:creationId xmlns:a16="http://schemas.microsoft.com/office/drawing/2014/main" id="{DB9438D9-6799-449D-8B4B-3FA42386D30D}"/>
                </a:ext>
              </a:extLst>
            </p:cNvPr>
            <p:cNvSpPr>
              <a:spLocks noEditPoints="1"/>
            </p:cNvSpPr>
            <p:nvPr/>
          </p:nvSpPr>
          <p:spPr bwMode="auto">
            <a:xfrm>
              <a:off x="2474294" y="2463881"/>
              <a:ext cx="301788" cy="245203"/>
            </a:xfrm>
            <a:custGeom>
              <a:avLst/>
              <a:gdLst>
                <a:gd name="T0" fmla="*/ 0 w 144"/>
                <a:gd name="T1" fmla="*/ 117 h 117"/>
                <a:gd name="T2" fmla="*/ 144 w 144"/>
                <a:gd name="T3" fmla="*/ 117 h 117"/>
                <a:gd name="T4" fmla="*/ 144 w 144"/>
                <a:gd name="T5" fmla="*/ 0 h 117"/>
                <a:gd name="T6" fmla="*/ 0 w 144"/>
                <a:gd name="T7" fmla="*/ 0 h 117"/>
                <a:gd name="T8" fmla="*/ 0 w 144"/>
                <a:gd name="T9" fmla="*/ 117 h 117"/>
                <a:gd name="T10" fmla="*/ 4 w 144"/>
                <a:gd name="T11" fmla="*/ 113 h 117"/>
                <a:gd name="T12" fmla="*/ 4 w 144"/>
                <a:gd name="T13" fmla="*/ 23 h 117"/>
                <a:gd name="T14" fmla="*/ 139 w 144"/>
                <a:gd name="T15" fmla="*/ 23 h 117"/>
                <a:gd name="T16" fmla="*/ 139 w 144"/>
                <a:gd name="T17" fmla="*/ 113 h 117"/>
                <a:gd name="T18" fmla="*/ 4 w 144"/>
                <a:gd name="T19" fmla="*/ 113 h 117"/>
                <a:gd name="T20" fmla="*/ 139 w 144"/>
                <a:gd name="T21" fmla="*/ 5 h 117"/>
                <a:gd name="T22" fmla="*/ 139 w 144"/>
                <a:gd name="T23" fmla="*/ 18 h 117"/>
                <a:gd name="T24" fmla="*/ 4 w 144"/>
                <a:gd name="T25" fmla="*/ 18 h 117"/>
                <a:gd name="T26" fmla="*/ 4 w 144"/>
                <a:gd name="T27" fmla="*/ 5 h 117"/>
                <a:gd name="T28" fmla="*/ 139 w 144"/>
                <a:gd name="T29"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17">
                  <a:moveTo>
                    <a:pt x="0" y="117"/>
                  </a:moveTo>
                  <a:lnTo>
                    <a:pt x="144" y="117"/>
                  </a:lnTo>
                  <a:lnTo>
                    <a:pt x="144" y="0"/>
                  </a:lnTo>
                  <a:lnTo>
                    <a:pt x="0" y="0"/>
                  </a:lnTo>
                  <a:lnTo>
                    <a:pt x="0" y="117"/>
                  </a:lnTo>
                  <a:close/>
                  <a:moveTo>
                    <a:pt x="4" y="113"/>
                  </a:moveTo>
                  <a:lnTo>
                    <a:pt x="4" y="23"/>
                  </a:lnTo>
                  <a:lnTo>
                    <a:pt x="139" y="23"/>
                  </a:lnTo>
                  <a:lnTo>
                    <a:pt x="139" y="113"/>
                  </a:lnTo>
                  <a:lnTo>
                    <a:pt x="4" y="113"/>
                  </a:lnTo>
                  <a:close/>
                  <a:moveTo>
                    <a:pt x="139" y="5"/>
                  </a:moveTo>
                  <a:lnTo>
                    <a:pt x="139" y="18"/>
                  </a:lnTo>
                  <a:lnTo>
                    <a:pt x="4" y="18"/>
                  </a:lnTo>
                  <a:lnTo>
                    <a:pt x="4" y="5"/>
                  </a:lnTo>
                  <a:lnTo>
                    <a:pt x="13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Rectangle 386">
              <a:extLst>
                <a:ext uri="{FF2B5EF4-FFF2-40B4-BE49-F238E27FC236}">
                  <a16:creationId xmlns:a16="http://schemas.microsoft.com/office/drawing/2014/main" id="{932F9FCA-2344-4B38-A587-790224F2F2A5}"/>
                </a:ext>
              </a:extLst>
            </p:cNvPr>
            <p:cNvSpPr>
              <a:spLocks noChangeArrowheads="1"/>
            </p:cNvSpPr>
            <p:nvPr/>
          </p:nvSpPr>
          <p:spPr bwMode="auto">
            <a:xfrm>
              <a:off x="2501539" y="2482743"/>
              <a:ext cx="18862"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387">
              <a:extLst>
                <a:ext uri="{FF2B5EF4-FFF2-40B4-BE49-F238E27FC236}">
                  <a16:creationId xmlns:a16="http://schemas.microsoft.com/office/drawing/2014/main" id="{183566CF-5616-4831-8E27-4E68A95533E3}"/>
                </a:ext>
              </a:extLst>
            </p:cNvPr>
            <p:cNvSpPr>
              <a:spLocks noChangeArrowheads="1"/>
            </p:cNvSpPr>
            <p:nvPr/>
          </p:nvSpPr>
          <p:spPr bwMode="auto">
            <a:xfrm>
              <a:off x="2539262" y="2482743"/>
              <a:ext cx="18862"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388">
              <a:extLst>
                <a:ext uri="{FF2B5EF4-FFF2-40B4-BE49-F238E27FC236}">
                  <a16:creationId xmlns:a16="http://schemas.microsoft.com/office/drawing/2014/main" id="{0C3143E1-DDC0-457E-92F1-E3032D26C198}"/>
                </a:ext>
              </a:extLst>
            </p:cNvPr>
            <p:cNvSpPr>
              <a:spLocks noChangeArrowheads="1"/>
            </p:cNvSpPr>
            <p:nvPr/>
          </p:nvSpPr>
          <p:spPr bwMode="auto">
            <a:xfrm>
              <a:off x="2576986" y="2482743"/>
              <a:ext cx="18862" cy="104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389">
              <a:extLst>
                <a:ext uri="{FF2B5EF4-FFF2-40B4-BE49-F238E27FC236}">
                  <a16:creationId xmlns:a16="http://schemas.microsoft.com/office/drawing/2014/main" id="{4E246A23-29A9-4630-8D1D-B54E03437266}"/>
                </a:ext>
              </a:extLst>
            </p:cNvPr>
            <p:cNvSpPr>
              <a:spLocks noChangeArrowheads="1"/>
            </p:cNvSpPr>
            <p:nvPr/>
          </p:nvSpPr>
          <p:spPr bwMode="auto">
            <a:xfrm>
              <a:off x="2501539" y="2549807"/>
              <a:ext cx="127841"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Rectangle 390">
              <a:extLst>
                <a:ext uri="{FF2B5EF4-FFF2-40B4-BE49-F238E27FC236}">
                  <a16:creationId xmlns:a16="http://schemas.microsoft.com/office/drawing/2014/main" id="{FB3FF4F0-2CF7-4D22-A47D-891C28CC4838}"/>
                </a:ext>
              </a:extLst>
            </p:cNvPr>
            <p:cNvSpPr>
              <a:spLocks noChangeArrowheads="1"/>
            </p:cNvSpPr>
            <p:nvPr/>
          </p:nvSpPr>
          <p:spPr bwMode="auto">
            <a:xfrm>
              <a:off x="2501539" y="2587530"/>
              <a:ext cx="127841"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tangle 391">
              <a:extLst>
                <a:ext uri="{FF2B5EF4-FFF2-40B4-BE49-F238E27FC236}">
                  <a16:creationId xmlns:a16="http://schemas.microsoft.com/office/drawing/2014/main" id="{BEDA11BB-985F-469E-A920-AE3913640820}"/>
                </a:ext>
              </a:extLst>
            </p:cNvPr>
            <p:cNvSpPr>
              <a:spLocks noChangeArrowheads="1"/>
            </p:cNvSpPr>
            <p:nvPr/>
          </p:nvSpPr>
          <p:spPr bwMode="auto">
            <a:xfrm>
              <a:off x="2501539" y="2625254"/>
              <a:ext cx="127841" cy="8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392">
              <a:extLst>
                <a:ext uri="{FF2B5EF4-FFF2-40B4-BE49-F238E27FC236}">
                  <a16:creationId xmlns:a16="http://schemas.microsoft.com/office/drawing/2014/main" id="{300533F1-E73B-401D-8CF7-DCE63C0F8B12}"/>
                </a:ext>
              </a:extLst>
            </p:cNvPr>
            <p:cNvSpPr>
              <a:spLocks noEditPoints="1"/>
            </p:cNvSpPr>
            <p:nvPr/>
          </p:nvSpPr>
          <p:spPr bwMode="auto">
            <a:xfrm>
              <a:off x="2648241" y="2549807"/>
              <a:ext cx="98501" cy="83830"/>
            </a:xfrm>
            <a:custGeom>
              <a:avLst/>
              <a:gdLst>
                <a:gd name="T0" fmla="*/ 0 w 47"/>
                <a:gd name="T1" fmla="*/ 40 h 40"/>
                <a:gd name="T2" fmla="*/ 47 w 47"/>
                <a:gd name="T3" fmla="*/ 40 h 40"/>
                <a:gd name="T4" fmla="*/ 47 w 47"/>
                <a:gd name="T5" fmla="*/ 0 h 40"/>
                <a:gd name="T6" fmla="*/ 0 w 47"/>
                <a:gd name="T7" fmla="*/ 0 h 40"/>
                <a:gd name="T8" fmla="*/ 0 w 47"/>
                <a:gd name="T9" fmla="*/ 40 h 40"/>
                <a:gd name="T10" fmla="*/ 5 w 47"/>
                <a:gd name="T11" fmla="*/ 4 h 40"/>
                <a:gd name="T12" fmla="*/ 43 w 47"/>
                <a:gd name="T13" fmla="*/ 4 h 40"/>
                <a:gd name="T14" fmla="*/ 43 w 47"/>
                <a:gd name="T15" fmla="*/ 36 h 40"/>
                <a:gd name="T16" fmla="*/ 5 w 47"/>
                <a:gd name="T17" fmla="*/ 36 h 40"/>
                <a:gd name="T18" fmla="*/ 5 w 47"/>
                <a:gd name="T19"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0">
                  <a:moveTo>
                    <a:pt x="0" y="40"/>
                  </a:moveTo>
                  <a:lnTo>
                    <a:pt x="47" y="40"/>
                  </a:lnTo>
                  <a:lnTo>
                    <a:pt x="47" y="0"/>
                  </a:lnTo>
                  <a:lnTo>
                    <a:pt x="0" y="0"/>
                  </a:lnTo>
                  <a:lnTo>
                    <a:pt x="0" y="40"/>
                  </a:lnTo>
                  <a:close/>
                  <a:moveTo>
                    <a:pt x="5" y="4"/>
                  </a:moveTo>
                  <a:lnTo>
                    <a:pt x="43" y="4"/>
                  </a:lnTo>
                  <a:lnTo>
                    <a:pt x="43" y="36"/>
                  </a:lnTo>
                  <a:lnTo>
                    <a:pt x="5" y="36"/>
                  </a:ln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Google Shape;232;p8">
            <a:extLst>
              <a:ext uri="{FF2B5EF4-FFF2-40B4-BE49-F238E27FC236}">
                <a16:creationId xmlns:a16="http://schemas.microsoft.com/office/drawing/2014/main" id="{2532871E-0ACF-2A51-2402-4CEAC51B92C8}"/>
              </a:ext>
            </a:extLst>
          </p:cNvPr>
          <p:cNvSpPr txBox="1"/>
          <p:nvPr/>
        </p:nvSpPr>
        <p:spPr>
          <a:xfrm>
            <a:off x="309966" y="252883"/>
            <a:ext cx="11562613" cy="707846"/>
          </a:xfrm>
          <a:prstGeom prst="rect">
            <a:avLst/>
          </a:prstGeom>
          <a:noFill/>
          <a:ln>
            <a:noFill/>
          </a:ln>
        </p:spPr>
        <p:txBody>
          <a:bodyPr spcFirstLastPara="1" wrap="square" lIns="91425" tIns="45700" rIns="91425" bIns="4570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4472C4">
                    <a:lumMod val="20000"/>
                    <a:lumOff val="80000"/>
                  </a:srgbClr>
                </a:solidFill>
                <a:effectLst/>
                <a:uLnTx/>
                <a:uFillTx/>
                <a:latin typeface="+mj-lt"/>
                <a:ea typeface="+mn-ea"/>
                <a:cs typeface="Calibri" panose="020F0502020204030204" pitchFamily="34" charset="0"/>
              </a:rPr>
              <a:t>Articulación sistémica de componentes de la reforma</a:t>
            </a:r>
          </a:p>
        </p:txBody>
      </p:sp>
      <p:sp>
        <p:nvSpPr>
          <p:cNvPr id="48" name="Freeform 87">
            <a:extLst>
              <a:ext uri="{FF2B5EF4-FFF2-40B4-BE49-F238E27FC236}">
                <a16:creationId xmlns:a16="http://schemas.microsoft.com/office/drawing/2014/main" id="{BBE9D929-9CC1-5C4D-BCBA-8E7201B9DB48}"/>
              </a:ext>
            </a:extLst>
          </p:cNvPr>
          <p:cNvSpPr>
            <a:spLocks noChangeArrowheads="1"/>
          </p:cNvSpPr>
          <p:nvPr/>
        </p:nvSpPr>
        <p:spPr bwMode="auto">
          <a:xfrm>
            <a:off x="3865598" y="1955453"/>
            <a:ext cx="655205" cy="644904"/>
          </a:xfrm>
          <a:custGeom>
            <a:avLst/>
            <a:gdLst>
              <a:gd name="T0" fmla="*/ 51711 w 462"/>
              <a:gd name="T1" fmla="*/ 68060 h 452"/>
              <a:gd name="T2" fmla="*/ 83636 w 462"/>
              <a:gd name="T3" fmla="*/ 43721 h 452"/>
              <a:gd name="T4" fmla="*/ 83636 w 462"/>
              <a:gd name="T5" fmla="*/ 31551 h 452"/>
              <a:gd name="T6" fmla="*/ 19785 w 462"/>
              <a:gd name="T7" fmla="*/ 39664 h 452"/>
              <a:gd name="T8" fmla="*/ 51711 w 462"/>
              <a:gd name="T9" fmla="*/ 68060 h 452"/>
              <a:gd name="T10" fmla="*/ 27879 w 462"/>
              <a:gd name="T11" fmla="*/ 87892 h 452"/>
              <a:gd name="T12" fmla="*/ 11691 w 462"/>
              <a:gd name="T13" fmla="*/ 55891 h 452"/>
              <a:gd name="T14" fmla="*/ 15738 w 462"/>
              <a:gd name="T15" fmla="*/ 151445 h 452"/>
              <a:gd name="T16" fmla="*/ 27879 w 462"/>
              <a:gd name="T17" fmla="*/ 87892 h 452"/>
              <a:gd name="T18" fmla="*/ 103421 w 462"/>
              <a:gd name="T19" fmla="*/ 15776 h 452"/>
              <a:gd name="T20" fmla="*/ 155582 w 462"/>
              <a:gd name="T21" fmla="*/ 11719 h 452"/>
              <a:gd name="T22" fmla="*/ 67898 w 462"/>
              <a:gd name="T23" fmla="*/ 3606 h 452"/>
              <a:gd name="T24" fmla="*/ 103421 w 462"/>
              <a:gd name="T25" fmla="*/ 15776 h 452"/>
              <a:gd name="T26" fmla="*/ 135347 w 462"/>
              <a:gd name="T27" fmla="*/ 119894 h 452"/>
              <a:gd name="T28" fmla="*/ 111515 w 462"/>
              <a:gd name="T29" fmla="*/ 59496 h 452"/>
              <a:gd name="T30" fmla="*/ 91730 w 462"/>
              <a:gd name="T31" fmla="*/ 55891 h 452"/>
              <a:gd name="T32" fmla="*/ 71945 w 462"/>
              <a:gd name="T33" fmla="*/ 87892 h 452"/>
              <a:gd name="T34" fmla="*/ 135347 w 462"/>
              <a:gd name="T35" fmla="*/ 119894 h 452"/>
              <a:gd name="T36" fmla="*/ 163226 w 462"/>
              <a:gd name="T37" fmla="*/ 147389 h 452"/>
              <a:gd name="T38" fmla="*/ 163226 w 462"/>
              <a:gd name="T39" fmla="*/ 183447 h 452"/>
              <a:gd name="T40" fmla="*/ 175367 w 462"/>
              <a:gd name="T41" fmla="*/ 135670 h 452"/>
              <a:gd name="T42" fmla="*/ 131300 w 462"/>
              <a:gd name="T43" fmla="*/ 135670 h 452"/>
              <a:gd name="T44" fmla="*/ 63851 w 462"/>
              <a:gd name="T45" fmla="*/ 107724 h 452"/>
              <a:gd name="T46" fmla="*/ 48113 w 462"/>
              <a:gd name="T47" fmla="*/ 107724 h 452"/>
              <a:gd name="T48" fmla="*/ 63851 w 462"/>
              <a:gd name="T49" fmla="*/ 195617 h 452"/>
              <a:gd name="T50" fmla="*/ 171320 w 462"/>
              <a:gd name="T51" fmla="*/ 23889 h 452"/>
              <a:gd name="T52" fmla="*/ 123656 w 462"/>
              <a:gd name="T53" fmla="*/ 35608 h 452"/>
              <a:gd name="T54" fmla="*/ 123656 w 462"/>
              <a:gd name="T55" fmla="*/ 47777 h 452"/>
              <a:gd name="T56" fmla="*/ 175367 w 462"/>
              <a:gd name="T57" fmla="*/ 119894 h 452"/>
              <a:gd name="T58" fmla="*/ 207292 w 462"/>
              <a:gd name="T59" fmla="*/ 99611 h 452"/>
              <a:gd name="T60" fmla="*/ 143441 w 462"/>
              <a:gd name="T61" fmla="*/ 147389 h 452"/>
              <a:gd name="T62" fmla="*/ 79589 w 462"/>
              <a:gd name="T63" fmla="*/ 199673 h 452"/>
              <a:gd name="T64" fmla="*/ 147488 w 462"/>
              <a:gd name="T65" fmla="*/ 195617 h 452"/>
              <a:gd name="T66" fmla="*/ 147488 w 462"/>
              <a:gd name="T67" fmla="*/ 151445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5"/>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68">
            <a:extLst>
              <a:ext uri="{FF2B5EF4-FFF2-40B4-BE49-F238E27FC236}">
                <a16:creationId xmlns:a16="http://schemas.microsoft.com/office/drawing/2014/main" id="{08781B15-44D7-44ED-9FC0-34A1AE4A0E9C}"/>
              </a:ext>
            </a:extLst>
          </p:cNvPr>
          <p:cNvSpPr>
            <a:spLocks/>
          </p:cNvSpPr>
          <p:nvPr/>
        </p:nvSpPr>
        <p:spPr bwMode="auto">
          <a:xfrm>
            <a:off x="595018" y="5059463"/>
            <a:ext cx="1108786" cy="1340290"/>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rgbClr val="00B0F0"/>
          </a:solidFill>
          <a:ln>
            <a:noFill/>
          </a:ln>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Subtitle 2">
            <a:extLst>
              <a:ext uri="{FF2B5EF4-FFF2-40B4-BE49-F238E27FC236}">
                <a16:creationId xmlns:a16="http://schemas.microsoft.com/office/drawing/2014/main" id="{F4637049-C85F-4791-8029-253F03DBA1FC}"/>
              </a:ext>
            </a:extLst>
          </p:cNvPr>
          <p:cNvSpPr txBox="1">
            <a:spLocks/>
          </p:cNvSpPr>
          <p:nvPr/>
        </p:nvSpPr>
        <p:spPr>
          <a:xfrm>
            <a:off x="7957523" y="5336067"/>
            <a:ext cx="3281797" cy="34064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s-CL" sz="16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306030504020204" pitchFamily="34" charset="0"/>
                <a:cs typeface="Calibri" panose="020F0502020204030204" pitchFamily="34" charset="0"/>
              </a:rPr>
              <a:t>Trazabilidad de la gestión de caso</a:t>
            </a:r>
          </a:p>
        </p:txBody>
      </p:sp>
    </p:spTree>
    <p:extLst>
      <p:ext uri="{BB962C8B-B14F-4D97-AF65-F5344CB8AC3E}">
        <p14:creationId xmlns:p14="http://schemas.microsoft.com/office/powerpoint/2010/main" val="230108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10;p16"/>
          <p:cNvGrpSpPr/>
          <p:nvPr/>
        </p:nvGrpSpPr>
        <p:grpSpPr>
          <a:xfrm>
            <a:off x="1160151" y="984704"/>
            <a:ext cx="6366247" cy="1170741"/>
            <a:chOff x="2673625" y="934650"/>
            <a:chExt cx="3859525" cy="923575"/>
          </a:xfrm>
        </p:grpSpPr>
        <p:sp>
          <p:nvSpPr>
            <p:cNvPr id="6" name="Google Shape;111;p16"/>
            <p:cNvSpPr txBox="1"/>
            <p:nvPr/>
          </p:nvSpPr>
          <p:spPr>
            <a:xfrm>
              <a:off x="2673625" y="1155725"/>
              <a:ext cx="788700" cy="4812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1</a:t>
              </a:r>
              <a:endParaRPr kumimoji="0"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sp>
          <p:nvSpPr>
            <p:cNvPr id="7" name="Google Shape;112;p16"/>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FF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113;p16"/>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FF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114;p16"/>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s-MX" sz="1600" b="0" i="0" u="none" strike="noStrike" kern="1200" cap="none" spc="0" normalizeH="0" baseline="0" noProof="0" dirty="0">
                  <a:ln>
                    <a:noFill/>
                  </a:ln>
                  <a:solidFill>
                    <a:srgbClr val="434343"/>
                  </a:solidFill>
                  <a:effectLst/>
                  <a:uLnTx/>
                  <a:uFillTx/>
                  <a:latin typeface="Calibri" panose="020F0502020204030204"/>
                  <a:ea typeface="Roboto"/>
                  <a:cs typeface="Roboto"/>
                  <a:sym typeface="Roboto"/>
                </a:rPr>
                <a:t>Es un constructo teórico que ofrece una mirada comprensiva de la conducta delictiva juvenil</a:t>
              </a:r>
              <a:endParaRPr kumimoji="0" sz="1600" b="0" i="0" u="none" strike="noStrike" kern="1200" cap="none" spc="0" normalizeH="0" baseline="0" noProof="0" dirty="0">
                <a:ln>
                  <a:noFill/>
                </a:ln>
                <a:solidFill>
                  <a:srgbClr val="434343"/>
                </a:solidFill>
                <a:effectLst/>
                <a:uLnTx/>
                <a:uFillTx/>
                <a:latin typeface="Calibri" panose="020F0502020204030204"/>
                <a:ea typeface="Roboto"/>
                <a:cs typeface="Roboto"/>
                <a:sym typeface="Roboto"/>
              </a:endParaRPr>
            </a:p>
          </p:txBody>
        </p:sp>
      </p:grpSp>
      <p:grpSp>
        <p:nvGrpSpPr>
          <p:cNvPr id="17" name="Google Shape;98;p16"/>
          <p:cNvGrpSpPr/>
          <p:nvPr/>
        </p:nvGrpSpPr>
        <p:grpSpPr>
          <a:xfrm>
            <a:off x="1118514" y="3121275"/>
            <a:ext cx="9074335" cy="1255716"/>
            <a:chOff x="2478609" y="2639413"/>
            <a:chExt cx="5622379" cy="923350"/>
          </a:xfrm>
        </p:grpSpPr>
        <p:sp>
          <p:nvSpPr>
            <p:cNvPr id="18" name="Google Shape;99;p16"/>
            <p:cNvSpPr txBox="1"/>
            <p:nvPr/>
          </p:nvSpPr>
          <p:spPr>
            <a:xfrm>
              <a:off x="2478609" y="2786988"/>
              <a:ext cx="788700" cy="4812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3</a:t>
              </a:r>
              <a:endParaRPr kumimoji="0"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sp>
          <p:nvSpPr>
            <p:cNvPr id="19" name="Google Shape;100;p16"/>
            <p:cNvSpPr/>
            <p:nvPr/>
          </p:nvSpPr>
          <p:spPr>
            <a:xfrm>
              <a:off x="3354268" y="2639413"/>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Google Shape;101;p16"/>
            <p:cNvSpPr/>
            <p:nvPr/>
          </p:nvSpPr>
          <p:spPr>
            <a:xfrm>
              <a:off x="3461068" y="2938779"/>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Google Shape;102;p16"/>
            <p:cNvSpPr/>
            <p:nvPr/>
          </p:nvSpPr>
          <p:spPr>
            <a:xfrm>
              <a:off x="3561147" y="272196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algn="ctr">
                <a:buClr>
                  <a:prstClr val="black"/>
                </a:buClr>
                <a:buSzPts val="1100"/>
                <a:defRPr/>
              </a:pPr>
              <a:endParaRPr lang="es-MX" sz="1600" dirty="0">
                <a:solidFill>
                  <a:srgbClr val="434343"/>
                </a:solidFill>
                <a:ea typeface="Roboto"/>
                <a:cs typeface="Roboto"/>
                <a:sym typeface="Roboto"/>
              </a:endParaRPr>
            </a:p>
          </p:txBody>
        </p:sp>
        <p:sp>
          <p:nvSpPr>
            <p:cNvPr id="22" name="Google Shape;103;p16"/>
            <p:cNvSpPr txBox="1"/>
            <p:nvPr/>
          </p:nvSpPr>
          <p:spPr>
            <a:xfrm>
              <a:off x="6533150" y="3027588"/>
              <a:ext cx="1567838" cy="429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grpSp>
      <p:sp>
        <p:nvSpPr>
          <p:cNvPr id="32" name="Rectángulo 31"/>
          <p:cNvSpPr/>
          <p:nvPr/>
        </p:nvSpPr>
        <p:spPr>
          <a:xfrm>
            <a:off x="10763404" y="6536500"/>
            <a:ext cx="142859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00" b="0" i="0" u="none" strike="noStrike" kern="1200" cap="none" spc="0" normalizeH="0" baseline="0" noProof="0" dirty="0">
                <a:ln>
                  <a:noFill/>
                </a:ln>
                <a:solidFill>
                  <a:srgbClr val="869FB2"/>
                </a:solidFill>
                <a:effectLst/>
                <a:uLnTx/>
                <a:uFillTx/>
                <a:latin typeface="Arial"/>
                <a:ea typeface="Arial"/>
                <a:cs typeface="Arial"/>
                <a:sym typeface="Arial"/>
              </a:rPr>
              <a:t>https://slidesgo.com</a:t>
            </a:r>
            <a:endPar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ángulo 32"/>
          <p:cNvSpPr/>
          <p:nvPr/>
        </p:nvSpPr>
        <p:spPr>
          <a:xfrm>
            <a:off x="0" y="6536500"/>
            <a:ext cx="174653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srgbClr val="44546A">
                    <a:lumMod val="60000"/>
                    <a:lumOff val="40000"/>
                  </a:srgbClr>
                </a:solidFill>
                <a:effectLst/>
                <a:uLnTx/>
                <a:uFillTx/>
                <a:latin typeface="Arial" panose="020B0604020202020204" pitchFamily="34" charset="0"/>
                <a:ea typeface="+mn-ea"/>
                <a:cs typeface="Arial" panose="020B0604020202020204" pitchFamily="34" charset="0"/>
              </a:rPr>
              <a:t>https://www.freepik.es</a:t>
            </a:r>
            <a:r>
              <a:rPr kumimoji="0" lang="es-CL" sz="11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a:t>
            </a:r>
          </a:p>
        </p:txBody>
      </p:sp>
      <p:grpSp>
        <p:nvGrpSpPr>
          <p:cNvPr id="29" name="Google Shape;92;p16"/>
          <p:cNvGrpSpPr/>
          <p:nvPr/>
        </p:nvGrpSpPr>
        <p:grpSpPr>
          <a:xfrm>
            <a:off x="4754196" y="1983455"/>
            <a:ext cx="6210666" cy="1291278"/>
            <a:chOff x="3224971" y="1882313"/>
            <a:chExt cx="3819814" cy="923350"/>
          </a:xfrm>
        </p:grpSpPr>
        <p:sp>
          <p:nvSpPr>
            <p:cNvPr id="30" name="Google Shape;93;p16"/>
            <p:cNvSpPr txBox="1"/>
            <p:nvPr/>
          </p:nvSpPr>
          <p:spPr>
            <a:xfrm>
              <a:off x="6256085" y="2056711"/>
              <a:ext cx="788700" cy="481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2</a:t>
              </a:r>
              <a:endParaRPr kumimoji="0"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sp>
          <p:nvSpPr>
            <p:cNvPr id="31" name="Google Shape;94;p16"/>
            <p:cNvSpPr/>
            <p:nvPr/>
          </p:nvSpPr>
          <p:spPr>
            <a:xfrm>
              <a:off x="5734837" y="1882313"/>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Google Shape;95;p16"/>
            <p:cNvSpPr/>
            <p:nvPr/>
          </p:nvSpPr>
          <p:spPr>
            <a:xfrm>
              <a:off x="5979409" y="2194701"/>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Google Shape;96;p16"/>
            <p:cNvSpPr/>
            <p:nvPr/>
          </p:nvSpPr>
          <p:spPr>
            <a:xfrm>
              <a:off x="3224971" y="197260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600" b="0" i="0" u="none" strike="noStrike" kern="1200" cap="none" spc="0" normalizeH="0" baseline="0" noProof="0" dirty="0">
                <a:ln>
                  <a:noFill/>
                </a:ln>
                <a:solidFill>
                  <a:srgbClr val="434343"/>
                </a:solidFill>
                <a:effectLst/>
                <a:uLnTx/>
                <a:uFillTx/>
                <a:latin typeface="Calibri" panose="020F0502020204030204"/>
                <a:ea typeface="Roboto"/>
                <a:cs typeface="Roboto"/>
                <a:sym typeface="Roboto"/>
              </a:endParaRPr>
            </a:p>
          </p:txBody>
        </p:sp>
      </p:grpSp>
      <p:sp>
        <p:nvSpPr>
          <p:cNvPr id="37" name="Rectángulo 36"/>
          <p:cNvSpPr/>
          <p:nvPr/>
        </p:nvSpPr>
        <p:spPr>
          <a:xfrm>
            <a:off x="5165298" y="2221720"/>
            <a:ext cx="3713612" cy="830997"/>
          </a:xfrm>
          <a:prstGeom prst="rect">
            <a:avLst/>
          </a:prstGeom>
        </p:spPr>
        <p:txBody>
          <a:bodyPr wrap="square">
            <a:spAutoFit/>
          </a:bodyPr>
          <a:lstStyle/>
          <a:p>
            <a:pPr algn="ctr"/>
            <a:r>
              <a:rPr lang="es-MX" sz="1600" dirty="0">
                <a:solidFill>
                  <a:schemeClr val="tx1">
                    <a:lumMod val="75000"/>
                    <a:lumOff val="25000"/>
                  </a:schemeClr>
                </a:solidFill>
              </a:rPr>
              <a:t>Para guiar la práctica profesional de todas las personas que intervienen dentro del ámbito de agencia del Servicio</a:t>
            </a:r>
            <a:endParaRPr lang="es-CL" sz="1600" dirty="0">
              <a:solidFill>
                <a:schemeClr val="tx1">
                  <a:lumMod val="75000"/>
                  <a:lumOff val="25000"/>
                </a:schemeClr>
              </a:solidFill>
            </a:endParaRPr>
          </a:p>
        </p:txBody>
      </p:sp>
      <p:sp>
        <p:nvSpPr>
          <p:cNvPr id="38" name="CuadroTexto 37"/>
          <p:cNvSpPr txBox="1"/>
          <p:nvPr/>
        </p:nvSpPr>
        <p:spPr>
          <a:xfrm>
            <a:off x="329842" y="198382"/>
            <a:ext cx="3861955" cy="769441"/>
          </a:xfrm>
          <a:prstGeom prst="rect">
            <a:avLst/>
          </a:prstGeom>
          <a:noFill/>
        </p:spPr>
        <p:txBody>
          <a:bodyPr wrap="none" rtlCol="0">
            <a:spAutoFit/>
          </a:bodyPr>
          <a:lstStyle/>
          <a:p>
            <a:r>
              <a:rPr lang="es-MX" sz="4400" dirty="0">
                <a:solidFill>
                  <a:schemeClr val="bg1"/>
                </a:solidFill>
                <a:latin typeface="+mj-lt"/>
              </a:rPr>
              <a:t>¿Qué es el MIE?</a:t>
            </a:r>
            <a:endParaRPr lang="es-CL" sz="4400" dirty="0">
              <a:solidFill>
                <a:schemeClr val="bg1"/>
              </a:solidFill>
              <a:latin typeface="+mj-lt"/>
            </a:endParaRPr>
          </a:p>
        </p:txBody>
      </p:sp>
      <p:grpSp>
        <p:nvGrpSpPr>
          <p:cNvPr id="39" name="Google Shape;92;p16"/>
          <p:cNvGrpSpPr/>
          <p:nvPr/>
        </p:nvGrpSpPr>
        <p:grpSpPr>
          <a:xfrm>
            <a:off x="4628419" y="4208818"/>
            <a:ext cx="6351801" cy="1291278"/>
            <a:chOff x="3036212" y="1819997"/>
            <a:chExt cx="3906618" cy="923350"/>
          </a:xfrm>
        </p:grpSpPr>
        <p:sp>
          <p:nvSpPr>
            <p:cNvPr id="40" name="Google Shape;93;p16"/>
            <p:cNvSpPr txBox="1"/>
            <p:nvPr/>
          </p:nvSpPr>
          <p:spPr>
            <a:xfrm>
              <a:off x="6154130" y="2041072"/>
              <a:ext cx="788700" cy="481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3500" dirty="0">
                  <a:solidFill>
                    <a:prstClr val="white"/>
                  </a:solidFill>
                  <a:latin typeface="Fira Sans Extra Condensed Medium"/>
                  <a:ea typeface="Fira Sans Extra Condensed Medium"/>
                  <a:cs typeface="Fira Sans Extra Condensed Medium"/>
                  <a:sym typeface="Fira Sans Extra Condensed Medium"/>
                </a:rPr>
                <a:t>4</a:t>
              </a:r>
              <a:endParaRPr kumimoji="0"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sp>
          <p:nvSpPr>
            <p:cNvPr id="41" name="Google Shape;94;p16"/>
            <p:cNvSpPr/>
            <p:nvPr/>
          </p:nvSpPr>
          <p:spPr>
            <a:xfrm>
              <a:off x="5556822" y="1819997"/>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Google Shape;95;p16"/>
            <p:cNvSpPr/>
            <p:nvPr/>
          </p:nvSpPr>
          <p:spPr>
            <a:xfrm>
              <a:off x="5877454" y="2148024"/>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96;p16"/>
            <p:cNvSpPr/>
            <p:nvPr/>
          </p:nvSpPr>
          <p:spPr>
            <a:xfrm>
              <a:off x="3036212" y="1920623"/>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algn="ctr">
                <a:buClr>
                  <a:prstClr val="black"/>
                </a:buClr>
                <a:buSzPts val="1100"/>
                <a:defRPr/>
              </a:pPr>
              <a:r>
                <a:rPr lang="es-MX" sz="1600" dirty="0">
                  <a:solidFill>
                    <a:srgbClr val="434343"/>
                  </a:solidFill>
                  <a:ea typeface="Roboto"/>
                  <a:cs typeface="Roboto"/>
                  <a:sym typeface="Roboto"/>
                </a:rPr>
                <a:t>Elaborado en base a dos ejes: estructuración y especialización</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600" b="0" i="0" u="none" strike="noStrike" kern="1200" cap="none" spc="0" normalizeH="0" baseline="0" noProof="0" dirty="0">
                <a:ln>
                  <a:noFill/>
                </a:ln>
                <a:solidFill>
                  <a:srgbClr val="434343"/>
                </a:solidFill>
                <a:effectLst/>
                <a:uLnTx/>
                <a:uFillTx/>
                <a:latin typeface="Calibri" panose="020F0502020204030204"/>
                <a:ea typeface="Roboto"/>
                <a:cs typeface="Roboto"/>
                <a:sym typeface="Roboto"/>
              </a:endParaRPr>
            </a:p>
          </p:txBody>
        </p:sp>
      </p:grpSp>
      <p:grpSp>
        <p:nvGrpSpPr>
          <p:cNvPr id="44" name="Google Shape;98;p16"/>
          <p:cNvGrpSpPr/>
          <p:nvPr/>
        </p:nvGrpSpPr>
        <p:grpSpPr>
          <a:xfrm>
            <a:off x="1118514" y="5331924"/>
            <a:ext cx="9415871" cy="1255716"/>
            <a:chOff x="2266996" y="2665914"/>
            <a:chExt cx="5833992" cy="923350"/>
          </a:xfrm>
        </p:grpSpPr>
        <p:sp>
          <p:nvSpPr>
            <p:cNvPr id="45" name="Google Shape;99;p16"/>
            <p:cNvSpPr txBox="1"/>
            <p:nvPr/>
          </p:nvSpPr>
          <p:spPr>
            <a:xfrm>
              <a:off x="2266996" y="2829163"/>
              <a:ext cx="788700" cy="4812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rPr>
                <a:t>5</a:t>
              </a:r>
              <a:endParaRPr kumimoji="0" sz="35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sp>
          <p:nvSpPr>
            <p:cNvPr id="46" name="Google Shape;100;p16"/>
            <p:cNvSpPr/>
            <p:nvPr/>
          </p:nvSpPr>
          <p:spPr>
            <a:xfrm>
              <a:off x="3193160" y="2665914"/>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Google Shape;101;p16"/>
            <p:cNvSpPr/>
            <p:nvPr/>
          </p:nvSpPr>
          <p:spPr>
            <a:xfrm>
              <a:off x="3263646" y="2978302"/>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Google Shape;102;p16"/>
            <p:cNvSpPr/>
            <p:nvPr/>
          </p:nvSpPr>
          <p:spPr>
            <a:xfrm>
              <a:off x="3445543" y="2753312"/>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algn="ctr">
                <a:buClr>
                  <a:prstClr val="black"/>
                </a:buClr>
                <a:buSzPts val="1100"/>
                <a:defRPr/>
              </a:pPr>
              <a:r>
                <a:rPr lang="es-MX" sz="1600" dirty="0">
                  <a:solidFill>
                    <a:srgbClr val="434343"/>
                  </a:solidFill>
                  <a:ea typeface="Roboto"/>
                  <a:cs typeface="Roboto"/>
                  <a:sym typeface="Roboto"/>
                </a:rPr>
                <a:t>De carácter nacional y vinculante</a:t>
              </a:r>
            </a:p>
          </p:txBody>
        </p:sp>
        <p:sp>
          <p:nvSpPr>
            <p:cNvPr id="49" name="Google Shape;103;p16"/>
            <p:cNvSpPr txBox="1"/>
            <p:nvPr/>
          </p:nvSpPr>
          <p:spPr>
            <a:xfrm>
              <a:off x="6533150" y="3027588"/>
              <a:ext cx="1567838" cy="429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Fira Sans Extra Condensed Medium"/>
                <a:ea typeface="Fira Sans Extra Condensed Medium"/>
                <a:cs typeface="Fira Sans Extra Condensed Medium"/>
                <a:sym typeface="Fira Sans Extra Condensed Medium"/>
              </a:endParaRPr>
            </a:p>
          </p:txBody>
        </p:sp>
      </p:grpSp>
      <p:sp>
        <p:nvSpPr>
          <p:cNvPr id="3" name="CuadroTexto 2">
            <a:extLst>
              <a:ext uri="{FF2B5EF4-FFF2-40B4-BE49-F238E27FC236}">
                <a16:creationId xmlns:a16="http://schemas.microsoft.com/office/drawing/2014/main" id="{5935D03F-52BD-FE89-C2F8-27B406E5DBD6}"/>
              </a:ext>
            </a:extLst>
          </p:cNvPr>
          <p:cNvSpPr txBox="1"/>
          <p:nvPr/>
        </p:nvSpPr>
        <p:spPr>
          <a:xfrm>
            <a:off x="3445587" y="3418815"/>
            <a:ext cx="3373667" cy="584775"/>
          </a:xfrm>
          <a:prstGeom prst="rect">
            <a:avLst/>
          </a:prstGeom>
          <a:noFill/>
        </p:spPr>
        <p:txBody>
          <a:bodyPr wrap="square">
            <a:spAutoFit/>
          </a:bodyPr>
          <a:lstStyle/>
          <a:p>
            <a:pPr algn="ctr"/>
            <a:r>
              <a:rPr kumimoji="0" lang="es-MX" sz="1600" b="0" i="0" u="none" strike="noStrike" kern="1200" cap="none" spc="0" normalizeH="0" baseline="0" noProof="0" dirty="0">
                <a:ln>
                  <a:noFill/>
                </a:ln>
                <a:solidFill>
                  <a:srgbClr val="434343"/>
                </a:solidFill>
                <a:effectLst/>
                <a:uLnTx/>
                <a:uFillTx/>
                <a:latin typeface="Calibri" panose="020F0502020204030204"/>
                <a:ea typeface="Roboto"/>
                <a:cs typeface="Roboto"/>
                <a:sym typeface="Roboto"/>
              </a:rPr>
              <a:t>Sustentado en una perspectiva de Derechos Humanos</a:t>
            </a:r>
            <a:endParaRPr lang="es-CL" sz="1600" dirty="0"/>
          </a:p>
        </p:txBody>
      </p:sp>
    </p:spTree>
    <p:extLst>
      <p:ext uri="{BB962C8B-B14F-4D97-AF65-F5344CB8AC3E}">
        <p14:creationId xmlns:p14="http://schemas.microsoft.com/office/powerpoint/2010/main" val="311839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3D08F527-4C1A-F14B-AED9-CA1249ABF09B}"/>
              </a:ext>
            </a:extLst>
          </p:cNvPr>
          <p:cNvSpPr txBox="1"/>
          <p:nvPr/>
        </p:nvSpPr>
        <p:spPr>
          <a:xfrm>
            <a:off x="513306" y="312636"/>
            <a:ext cx="4581062" cy="769441"/>
          </a:xfrm>
          <a:prstGeom prst="rect">
            <a:avLst/>
          </a:prstGeom>
          <a:noFill/>
        </p:spPr>
        <p:txBody>
          <a:bodyPr wrap="none" rtlCol="0">
            <a:spAutoFit/>
          </a:bodyPr>
          <a:lstStyle/>
          <a:p>
            <a:pPr lvl="0">
              <a:defRPr/>
            </a:pPr>
            <a:r>
              <a:rPr lang="es-MX" sz="4400" dirty="0">
                <a:solidFill>
                  <a:prstClr val="white"/>
                </a:solidFill>
                <a:latin typeface="+mj-lt"/>
              </a:rPr>
              <a:t>Supuestos teóricos</a:t>
            </a:r>
            <a:endParaRPr lang="es-CL" sz="4400" dirty="0">
              <a:solidFill>
                <a:prstClr val="white"/>
              </a:solidFill>
              <a:latin typeface="+mj-lt"/>
            </a:endParaRPr>
          </a:p>
        </p:txBody>
      </p:sp>
      <p:sp>
        <p:nvSpPr>
          <p:cNvPr id="33" name="Shape 46488">
            <a:extLst>
              <a:ext uri="{FF2B5EF4-FFF2-40B4-BE49-F238E27FC236}">
                <a16:creationId xmlns:a16="http://schemas.microsoft.com/office/drawing/2014/main" id="{10812663-49DB-8544-A992-5B1029F73BD4}"/>
              </a:ext>
            </a:extLst>
          </p:cNvPr>
          <p:cNvSpPr/>
          <p:nvPr/>
        </p:nvSpPr>
        <p:spPr>
          <a:xfrm rot="5400000" flipH="1">
            <a:off x="610069" y="1422869"/>
            <a:ext cx="2400432" cy="2458493"/>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lumMod val="20000"/>
              <a:lumOff val="80000"/>
            </a:schemeClr>
          </a:solidFill>
          <a:ln w="12700" cap="flat">
            <a:noFill/>
            <a:miter lim="400000"/>
          </a:ln>
          <a:effectLst/>
        </p:spPr>
        <p:txBody>
          <a:bodyPr vert="vert270" wrap="square" lIns="0" tIns="0" rIns="0" bIns="0" numCol="1" anchor="ctr">
            <a:noAutofit/>
          </a:bodyPr>
          <a:lstStyle/>
          <a:p>
            <a:pPr algn="ctr"/>
            <a:r>
              <a:rPr lang="es-MX" sz="2800" dirty="0"/>
              <a:t>01</a:t>
            </a:r>
          </a:p>
          <a:p>
            <a:pPr algn="ctr"/>
            <a:r>
              <a:rPr lang="es-MX" sz="1200" dirty="0"/>
              <a:t>La conducta debe ser comprendida </a:t>
            </a:r>
            <a:r>
              <a:rPr lang="es-MX" sz="1200" b="1" dirty="0"/>
              <a:t>como resultado de una serie de circunstancias que ocurren en la trayectoria vital de las personas </a:t>
            </a:r>
            <a:r>
              <a:rPr lang="es-MX" sz="1200" dirty="0"/>
              <a:t>y la intervención se desarrolla para promover un cambio positivo en ésta</a:t>
            </a:r>
            <a:r>
              <a:rPr lang="es-MX" sz="1400" dirty="0"/>
              <a:t>. </a:t>
            </a:r>
          </a:p>
        </p:txBody>
      </p:sp>
      <p:sp>
        <p:nvSpPr>
          <p:cNvPr id="34" name="Shape 46488">
            <a:extLst>
              <a:ext uri="{FF2B5EF4-FFF2-40B4-BE49-F238E27FC236}">
                <a16:creationId xmlns:a16="http://schemas.microsoft.com/office/drawing/2014/main" id="{10812663-49DB-8544-A992-5B1029F73BD4}"/>
              </a:ext>
            </a:extLst>
          </p:cNvPr>
          <p:cNvSpPr/>
          <p:nvPr/>
        </p:nvSpPr>
        <p:spPr>
          <a:xfrm rot="5400000" flipH="1">
            <a:off x="3332669" y="1422869"/>
            <a:ext cx="2400431" cy="2458493"/>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4">
              <a:lumMod val="20000"/>
              <a:lumOff val="80000"/>
            </a:schemeClr>
          </a:solidFill>
          <a:ln w="12700" cap="flat">
            <a:noFill/>
            <a:miter lim="400000"/>
          </a:ln>
          <a:effectLst/>
        </p:spPr>
        <p:txBody>
          <a:bodyPr vert="vert270" wrap="square" lIns="0" tIns="0" rIns="0" bIns="0" numCol="1" anchor="ctr">
            <a:noAutofit/>
          </a:bodyPr>
          <a:lstStyle/>
          <a:p>
            <a:pPr algn="ctr"/>
            <a:r>
              <a:rPr lang="es-MX" sz="2800" dirty="0"/>
              <a:t>02</a:t>
            </a:r>
          </a:p>
          <a:p>
            <a:pPr algn="ctr"/>
            <a:r>
              <a:rPr lang="es-MX" sz="1200" dirty="0"/>
              <a:t>El </a:t>
            </a:r>
            <a:r>
              <a:rPr lang="es-MX" sz="1200" b="1" dirty="0"/>
              <a:t>riesgo de reincidencia no determina el potencial de cambio </a:t>
            </a:r>
            <a:r>
              <a:rPr lang="es-MX" sz="1200" dirty="0"/>
              <a:t>de los y las jóvenes, por lo que la intervención siempre debe considerar una mirada prospectiva acerca de sus posibilidades de cambio.</a:t>
            </a:r>
            <a:endParaRPr lang="es-MX" sz="1200" dirty="0">
              <a:solidFill>
                <a:schemeClr val="accent5">
                  <a:lumMod val="40000"/>
                  <a:lumOff val="60000"/>
                </a:schemeClr>
              </a:solidFill>
            </a:endParaRPr>
          </a:p>
        </p:txBody>
      </p:sp>
      <p:sp>
        <p:nvSpPr>
          <p:cNvPr id="35" name="Shape 46488">
            <a:extLst>
              <a:ext uri="{FF2B5EF4-FFF2-40B4-BE49-F238E27FC236}">
                <a16:creationId xmlns:a16="http://schemas.microsoft.com/office/drawing/2014/main" id="{10812663-49DB-8544-A992-5B1029F73BD4}"/>
              </a:ext>
            </a:extLst>
          </p:cNvPr>
          <p:cNvSpPr/>
          <p:nvPr/>
        </p:nvSpPr>
        <p:spPr>
          <a:xfrm rot="5400000" flipH="1">
            <a:off x="8554456" y="1422868"/>
            <a:ext cx="2400429" cy="2458493"/>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lumMod val="60000"/>
              <a:lumOff val="40000"/>
            </a:schemeClr>
          </a:solidFill>
          <a:ln w="12700" cap="flat">
            <a:noFill/>
            <a:miter lim="400000"/>
          </a:ln>
          <a:effectLst/>
        </p:spPr>
        <p:txBody>
          <a:bodyPr vert="vert270" wrap="square" lIns="0" tIns="0" rIns="0" bIns="0" numCol="1" anchor="ctr">
            <a:noAutofit/>
          </a:bodyPr>
          <a:lstStyle/>
          <a:p>
            <a:pPr algn="ctr"/>
            <a:r>
              <a:rPr lang="es-MX" sz="2800" dirty="0"/>
              <a:t>04</a:t>
            </a:r>
          </a:p>
          <a:p>
            <a:pPr algn="ctr"/>
            <a:r>
              <a:rPr lang="es-MX" sz="1200" dirty="0"/>
              <a:t>La </a:t>
            </a:r>
            <a:r>
              <a:rPr lang="es-MX" sz="1200" b="1" dirty="0"/>
              <a:t>reincidencia no es el único indicador para evaluar el impacto de la intervención</a:t>
            </a:r>
            <a:r>
              <a:rPr lang="es-MX" sz="1200" dirty="0"/>
              <a:t>, también son importantes los indicadores vinculados a la reinserción social. </a:t>
            </a:r>
          </a:p>
          <a:p>
            <a:endParaRPr lang="es-MX" sz="1200" dirty="0">
              <a:solidFill>
                <a:schemeClr val="accent5">
                  <a:lumMod val="40000"/>
                  <a:lumOff val="60000"/>
                </a:schemeClr>
              </a:solidFill>
            </a:endParaRPr>
          </a:p>
        </p:txBody>
      </p:sp>
      <p:sp>
        <p:nvSpPr>
          <p:cNvPr id="37" name="Shape 46488">
            <a:extLst>
              <a:ext uri="{FF2B5EF4-FFF2-40B4-BE49-F238E27FC236}">
                <a16:creationId xmlns:a16="http://schemas.microsoft.com/office/drawing/2014/main" id="{10812663-49DB-8544-A992-5B1029F73BD4}"/>
              </a:ext>
            </a:extLst>
          </p:cNvPr>
          <p:cNvSpPr/>
          <p:nvPr/>
        </p:nvSpPr>
        <p:spPr>
          <a:xfrm rot="5400000" flipH="1">
            <a:off x="5943563" y="1422868"/>
            <a:ext cx="2400430" cy="2458493"/>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6">
              <a:lumMod val="40000"/>
              <a:lumOff val="60000"/>
            </a:schemeClr>
          </a:solidFill>
          <a:ln w="12700" cap="flat">
            <a:noFill/>
            <a:miter lim="400000"/>
          </a:ln>
          <a:effectLst/>
        </p:spPr>
        <p:txBody>
          <a:bodyPr vert="vert270" wrap="square" lIns="0" tIns="0" rIns="0" bIns="0" numCol="1" anchor="ctr">
            <a:noAutofit/>
          </a:bodyPr>
          <a:lstStyle/>
          <a:p>
            <a:pPr algn="ctr"/>
            <a:r>
              <a:rPr lang="es-MX" sz="2800" dirty="0"/>
              <a:t>03</a:t>
            </a:r>
          </a:p>
          <a:p>
            <a:pPr algn="ctr"/>
            <a:r>
              <a:rPr lang="es-MX" sz="1200" dirty="0"/>
              <a:t>La intervención </a:t>
            </a:r>
            <a:r>
              <a:rPr lang="es-MX" sz="1200" b="1" dirty="0"/>
              <a:t>contempla programas especializados enfocados en la modificación de las conductas delictivas y programas especializados para favorecer la reinserción social </a:t>
            </a:r>
            <a:r>
              <a:rPr lang="es-MX" sz="1200" dirty="0"/>
              <a:t>de los y las jóvenes</a:t>
            </a:r>
            <a:r>
              <a:rPr lang="es-MX" sz="1200" dirty="0">
                <a:solidFill>
                  <a:schemeClr val="accent5">
                    <a:lumMod val="40000"/>
                    <a:lumOff val="60000"/>
                  </a:schemeClr>
                </a:solidFill>
              </a:rPr>
              <a:t>. </a:t>
            </a:r>
          </a:p>
        </p:txBody>
      </p:sp>
      <p:sp>
        <p:nvSpPr>
          <p:cNvPr id="38" name="Shape 46482">
            <a:extLst>
              <a:ext uri="{FF2B5EF4-FFF2-40B4-BE49-F238E27FC236}">
                <a16:creationId xmlns:a16="http://schemas.microsoft.com/office/drawing/2014/main" id="{FABA1F3D-C54A-AD46-B81D-413C65176292}"/>
              </a:ext>
            </a:extLst>
          </p:cNvPr>
          <p:cNvSpPr/>
          <p:nvPr/>
        </p:nvSpPr>
        <p:spPr>
          <a:xfrm>
            <a:off x="1159932" y="3852333"/>
            <a:ext cx="1024467" cy="2726266"/>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4349"/>
                </a:lnTo>
                <a:lnTo>
                  <a:pt x="2342" y="4805"/>
                </a:ln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41" name="Shape 46483">
            <a:extLst>
              <a:ext uri="{FF2B5EF4-FFF2-40B4-BE49-F238E27FC236}">
                <a16:creationId xmlns:a16="http://schemas.microsoft.com/office/drawing/2014/main" id="{39C3B67B-EA26-6D46-875A-D76553C36628}"/>
              </a:ext>
            </a:extLst>
          </p:cNvPr>
          <p:cNvSpPr/>
          <p:nvPr/>
        </p:nvSpPr>
        <p:spPr>
          <a:xfrm>
            <a:off x="4029046" y="3886120"/>
            <a:ext cx="1007678" cy="2692479"/>
          </a:xfrm>
          <a:custGeom>
            <a:avLst/>
            <a:gdLst/>
            <a:ahLst/>
            <a:cxnLst>
              <a:cxn ang="0">
                <a:pos x="wd2" y="hd2"/>
              </a:cxn>
              <a:cxn ang="5400000">
                <a:pos x="wd2" y="hd2"/>
              </a:cxn>
              <a:cxn ang="10800000">
                <a:pos x="wd2" y="hd2"/>
              </a:cxn>
              <a:cxn ang="16200000">
                <a:pos x="wd2" y="hd2"/>
              </a:cxn>
            </a:cxnLst>
            <a:rect l="0" t="0" r="r" b="b"/>
            <a:pathLst>
              <a:path w="21523" h="21584" extrusionOk="0">
                <a:moveTo>
                  <a:pt x="10411" y="3"/>
                </a:moveTo>
                <a:cubicBezTo>
                  <a:pt x="9856" y="-16"/>
                  <a:pt x="9330" y="39"/>
                  <a:pt x="8926" y="147"/>
                </a:cubicBezTo>
                <a:cubicBezTo>
                  <a:pt x="8523" y="254"/>
                  <a:pt x="8242" y="414"/>
                  <a:pt x="8184" y="598"/>
                </a:cubicBezTo>
                <a:lnTo>
                  <a:pt x="7376" y="5631"/>
                </a:lnTo>
                <a:lnTo>
                  <a:pt x="6568" y="5599"/>
                </a:lnTo>
                <a:lnTo>
                  <a:pt x="4757" y="1849"/>
                </a:lnTo>
                <a:cubicBezTo>
                  <a:pt x="4699" y="1665"/>
                  <a:pt x="4425" y="1506"/>
                  <a:pt x="4023" y="1398"/>
                </a:cubicBezTo>
                <a:cubicBezTo>
                  <a:pt x="3621" y="1290"/>
                  <a:pt x="3094" y="1233"/>
                  <a:pt x="2538" y="1252"/>
                </a:cubicBezTo>
                <a:lnTo>
                  <a:pt x="2318" y="1260"/>
                </a:lnTo>
                <a:cubicBezTo>
                  <a:pt x="1762" y="1280"/>
                  <a:pt x="1281" y="1373"/>
                  <a:pt x="955" y="1506"/>
                </a:cubicBezTo>
                <a:cubicBezTo>
                  <a:pt x="629" y="1639"/>
                  <a:pt x="456" y="1811"/>
                  <a:pt x="515" y="1995"/>
                </a:cubicBezTo>
                <a:lnTo>
                  <a:pt x="2832" y="7412"/>
                </a:lnTo>
                <a:cubicBezTo>
                  <a:pt x="1722" y="7352"/>
                  <a:pt x="631" y="7551"/>
                  <a:pt x="188" y="7893"/>
                </a:cubicBezTo>
                <a:cubicBezTo>
                  <a:pt x="-17" y="8052"/>
                  <a:pt x="-61" y="8233"/>
                  <a:pt x="90" y="8407"/>
                </a:cubicBezTo>
                <a:cubicBezTo>
                  <a:pt x="754" y="9197"/>
                  <a:pt x="1577" y="9972"/>
                  <a:pt x="2538" y="10729"/>
                </a:cubicBezTo>
                <a:cubicBezTo>
                  <a:pt x="3071" y="11149"/>
                  <a:pt x="3655" y="11561"/>
                  <a:pt x="4252" y="11972"/>
                </a:cubicBezTo>
                <a:cubicBezTo>
                  <a:pt x="4762" y="12323"/>
                  <a:pt x="5338" y="12691"/>
                  <a:pt x="5912" y="13045"/>
                </a:cubicBezTo>
                <a:lnTo>
                  <a:pt x="5239" y="21584"/>
                </a:lnTo>
                <a:lnTo>
                  <a:pt x="18399" y="21584"/>
                </a:lnTo>
                <a:lnTo>
                  <a:pt x="17723" y="13048"/>
                </a:lnTo>
                <a:cubicBezTo>
                  <a:pt x="18349" y="12671"/>
                  <a:pt x="18949" y="12295"/>
                  <a:pt x="19539" y="11916"/>
                </a:cubicBezTo>
                <a:cubicBezTo>
                  <a:pt x="20041" y="11594"/>
                  <a:pt x="20543" y="11266"/>
                  <a:pt x="20871" y="10910"/>
                </a:cubicBezTo>
                <a:cubicBezTo>
                  <a:pt x="21286" y="10459"/>
                  <a:pt x="21353" y="9980"/>
                  <a:pt x="21401" y="9507"/>
                </a:cubicBezTo>
                <a:cubicBezTo>
                  <a:pt x="21510" y="8453"/>
                  <a:pt x="21539" y="7399"/>
                  <a:pt x="21516" y="6345"/>
                </a:cubicBezTo>
                <a:cubicBezTo>
                  <a:pt x="21512" y="6160"/>
                  <a:pt x="21294" y="5993"/>
                  <a:pt x="20928" y="5872"/>
                </a:cubicBezTo>
                <a:cubicBezTo>
                  <a:pt x="20562" y="5750"/>
                  <a:pt x="20051" y="5674"/>
                  <a:pt x="19492" y="5674"/>
                </a:cubicBezTo>
                <a:lnTo>
                  <a:pt x="19272" y="5674"/>
                </a:lnTo>
                <a:cubicBezTo>
                  <a:pt x="18712" y="5671"/>
                  <a:pt x="18203" y="5747"/>
                  <a:pt x="17844" y="5872"/>
                </a:cubicBezTo>
                <a:cubicBezTo>
                  <a:pt x="17633" y="5945"/>
                  <a:pt x="17486" y="6033"/>
                  <a:pt x="17395" y="6131"/>
                </a:cubicBezTo>
                <a:lnTo>
                  <a:pt x="16628" y="6085"/>
                </a:lnTo>
                <a:lnTo>
                  <a:pt x="16628" y="5826"/>
                </a:lnTo>
                <a:cubicBezTo>
                  <a:pt x="16628" y="5640"/>
                  <a:pt x="16399" y="5471"/>
                  <a:pt x="16033" y="5350"/>
                </a:cubicBezTo>
                <a:cubicBezTo>
                  <a:pt x="15667" y="5229"/>
                  <a:pt x="15164" y="5155"/>
                  <a:pt x="14605" y="5155"/>
                </a:cubicBezTo>
                <a:lnTo>
                  <a:pt x="14385" y="5155"/>
                </a:lnTo>
                <a:cubicBezTo>
                  <a:pt x="13826" y="5156"/>
                  <a:pt x="13324" y="5229"/>
                  <a:pt x="12957" y="5350"/>
                </a:cubicBezTo>
                <a:cubicBezTo>
                  <a:pt x="12542" y="5487"/>
                  <a:pt x="12306" y="5683"/>
                  <a:pt x="12361" y="5890"/>
                </a:cubicBezTo>
                <a:lnTo>
                  <a:pt x="11594" y="5858"/>
                </a:lnTo>
                <a:lnTo>
                  <a:pt x="12435" y="747"/>
                </a:lnTo>
                <a:cubicBezTo>
                  <a:pt x="12493" y="563"/>
                  <a:pt x="12321" y="388"/>
                  <a:pt x="11994" y="255"/>
                </a:cubicBezTo>
                <a:cubicBezTo>
                  <a:pt x="11668" y="121"/>
                  <a:pt x="11187" y="28"/>
                  <a:pt x="10632" y="9"/>
                </a:cubicBezTo>
                <a:lnTo>
                  <a:pt x="10411" y="3"/>
                </a:ln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47" name="Shape 46484">
            <a:extLst>
              <a:ext uri="{FF2B5EF4-FFF2-40B4-BE49-F238E27FC236}">
                <a16:creationId xmlns:a16="http://schemas.microsoft.com/office/drawing/2014/main" id="{E836C05A-B6A7-4540-80E2-F50AF38F7CA0}"/>
              </a:ext>
            </a:extLst>
          </p:cNvPr>
          <p:cNvSpPr/>
          <p:nvPr/>
        </p:nvSpPr>
        <p:spPr>
          <a:xfrm>
            <a:off x="9408741" y="4110700"/>
            <a:ext cx="982133" cy="2590799"/>
          </a:xfrm>
          <a:custGeom>
            <a:avLst/>
            <a:gdLst/>
            <a:ahLst/>
            <a:cxnLst>
              <a:cxn ang="0">
                <a:pos x="wd2" y="hd2"/>
              </a:cxn>
              <a:cxn ang="5400000">
                <a:pos x="wd2" y="hd2"/>
              </a:cxn>
              <a:cxn ang="10800000">
                <a:pos x="wd2" y="hd2"/>
              </a:cxn>
              <a:cxn ang="16200000">
                <a:pos x="wd2" y="hd2"/>
              </a:cxn>
            </a:cxnLst>
            <a:rect l="0" t="0" r="r" b="b"/>
            <a:pathLst>
              <a:path w="21489" h="21585" extrusionOk="0">
                <a:moveTo>
                  <a:pt x="9556" y="3"/>
                </a:moveTo>
                <a:cubicBezTo>
                  <a:pt x="9046" y="-15"/>
                  <a:pt x="8562" y="37"/>
                  <a:pt x="8191" y="138"/>
                </a:cubicBezTo>
                <a:cubicBezTo>
                  <a:pt x="7821" y="240"/>
                  <a:pt x="7563" y="388"/>
                  <a:pt x="7509" y="562"/>
                </a:cubicBezTo>
                <a:lnTo>
                  <a:pt x="6766" y="5345"/>
                </a:lnTo>
                <a:lnTo>
                  <a:pt x="6023" y="5316"/>
                </a:lnTo>
                <a:lnTo>
                  <a:pt x="4365" y="1743"/>
                </a:lnTo>
                <a:cubicBezTo>
                  <a:pt x="4311" y="1569"/>
                  <a:pt x="4060" y="1418"/>
                  <a:pt x="3691" y="1317"/>
                </a:cubicBezTo>
                <a:cubicBezTo>
                  <a:pt x="3322" y="1215"/>
                  <a:pt x="2836" y="1160"/>
                  <a:pt x="2327" y="1179"/>
                </a:cubicBezTo>
                <a:lnTo>
                  <a:pt x="2128" y="1187"/>
                </a:lnTo>
                <a:cubicBezTo>
                  <a:pt x="1618" y="1206"/>
                  <a:pt x="1174" y="1294"/>
                  <a:pt x="875" y="1419"/>
                </a:cubicBezTo>
                <a:cubicBezTo>
                  <a:pt x="577" y="1545"/>
                  <a:pt x="416" y="1704"/>
                  <a:pt x="470" y="1878"/>
                </a:cubicBezTo>
                <a:lnTo>
                  <a:pt x="2594" y="6982"/>
                </a:lnTo>
                <a:cubicBezTo>
                  <a:pt x="1576" y="6925"/>
                  <a:pt x="582" y="7112"/>
                  <a:pt x="176" y="7434"/>
                </a:cubicBezTo>
                <a:cubicBezTo>
                  <a:pt x="-12" y="7583"/>
                  <a:pt x="-58" y="7755"/>
                  <a:pt x="81" y="7919"/>
                </a:cubicBezTo>
                <a:cubicBezTo>
                  <a:pt x="549" y="8678"/>
                  <a:pt x="1306" y="9415"/>
                  <a:pt x="2327" y="10108"/>
                </a:cubicBezTo>
                <a:cubicBezTo>
                  <a:pt x="2979" y="10551"/>
                  <a:pt x="3698" y="10988"/>
                  <a:pt x="4127" y="11463"/>
                </a:cubicBezTo>
                <a:cubicBezTo>
                  <a:pt x="4236" y="11583"/>
                  <a:pt x="4324" y="11705"/>
                  <a:pt x="4391" y="11828"/>
                </a:cubicBezTo>
                <a:cubicBezTo>
                  <a:pt x="4446" y="12001"/>
                  <a:pt x="4494" y="12173"/>
                  <a:pt x="4534" y="12345"/>
                </a:cubicBezTo>
                <a:cubicBezTo>
                  <a:pt x="4895" y="13874"/>
                  <a:pt x="4697" y="15410"/>
                  <a:pt x="4488" y="16942"/>
                </a:cubicBezTo>
                <a:cubicBezTo>
                  <a:pt x="4277" y="18490"/>
                  <a:pt x="4054" y="20037"/>
                  <a:pt x="3821" y="21585"/>
                </a:cubicBezTo>
                <a:lnTo>
                  <a:pt x="17745" y="21585"/>
                </a:lnTo>
                <a:cubicBezTo>
                  <a:pt x="17559" y="18474"/>
                  <a:pt x="17374" y="15363"/>
                  <a:pt x="17188" y="12252"/>
                </a:cubicBezTo>
                <a:cubicBezTo>
                  <a:pt x="17180" y="12109"/>
                  <a:pt x="17171" y="11966"/>
                  <a:pt x="17163" y="11824"/>
                </a:cubicBezTo>
                <a:cubicBezTo>
                  <a:pt x="17322" y="11658"/>
                  <a:pt x="17497" y="11493"/>
                  <a:pt x="17689" y="11331"/>
                </a:cubicBezTo>
                <a:cubicBezTo>
                  <a:pt x="18073" y="11007"/>
                  <a:pt x="18523" y="10692"/>
                  <a:pt x="18859" y="10355"/>
                </a:cubicBezTo>
                <a:cubicBezTo>
                  <a:pt x="19475" y="9738"/>
                  <a:pt x="19658" y="9079"/>
                  <a:pt x="19861" y="8427"/>
                </a:cubicBezTo>
                <a:cubicBezTo>
                  <a:pt x="20119" y="7599"/>
                  <a:pt x="20433" y="6772"/>
                  <a:pt x="20716" y="5944"/>
                </a:cubicBezTo>
                <a:cubicBezTo>
                  <a:pt x="20992" y="5135"/>
                  <a:pt x="21243" y="4325"/>
                  <a:pt x="21467" y="3514"/>
                </a:cubicBezTo>
                <a:cubicBezTo>
                  <a:pt x="21542" y="3343"/>
                  <a:pt x="21426" y="3176"/>
                  <a:pt x="21165" y="3041"/>
                </a:cubicBezTo>
                <a:cubicBezTo>
                  <a:pt x="20941" y="2926"/>
                  <a:pt x="20612" y="2834"/>
                  <a:pt x="20206" y="2783"/>
                </a:cubicBezTo>
                <a:lnTo>
                  <a:pt x="20241" y="2771"/>
                </a:lnTo>
                <a:cubicBezTo>
                  <a:pt x="19736" y="2741"/>
                  <a:pt x="19241" y="2781"/>
                  <a:pt x="18850" y="2874"/>
                </a:cubicBezTo>
                <a:cubicBezTo>
                  <a:pt x="18460" y="2967"/>
                  <a:pt x="18179" y="3111"/>
                  <a:pt x="18090" y="3282"/>
                </a:cubicBezTo>
                <a:lnTo>
                  <a:pt x="16060" y="5809"/>
                </a:lnTo>
                <a:lnTo>
                  <a:pt x="15430" y="5777"/>
                </a:lnTo>
                <a:lnTo>
                  <a:pt x="15438" y="5774"/>
                </a:lnTo>
                <a:lnTo>
                  <a:pt x="15274" y="5768"/>
                </a:lnTo>
                <a:lnTo>
                  <a:pt x="17373" y="1684"/>
                </a:lnTo>
                <a:cubicBezTo>
                  <a:pt x="17462" y="1512"/>
                  <a:pt x="17343" y="1343"/>
                  <a:pt x="17071" y="1211"/>
                </a:cubicBezTo>
                <a:cubicBezTo>
                  <a:pt x="16799" y="1079"/>
                  <a:pt x="16375" y="983"/>
                  <a:pt x="15870" y="952"/>
                </a:cubicBezTo>
                <a:lnTo>
                  <a:pt x="15672" y="941"/>
                </a:lnTo>
                <a:cubicBezTo>
                  <a:pt x="15167" y="910"/>
                  <a:pt x="14680" y="953"/>
                  <a:pt x="14290" y="1046"/>
                </a:cubicBezTo>
                <a:cubicBezTo>
                  <a:pt x="13899" y="1140"/>
                  <a:pt x="13610" y="1283"/>
                  <a:pt x="13521" y="1455"/>
                </a:cubicBezTo>
                <a:lnTo>
                  <a:pt x="11405" y="5571"/>
                </a:lnTo>
                <a:lnTo>
                  <a:pt x="10636" y="5539"/>
                </a:lnTo>
                <a:lnTo>
                  <a:pt x="11405" y="703"/>
                </a:lnTo>
                <a:cubicBezTo>
                  <a:pt x="11458" y="529"/>
                  <a:pt x="11307" y="364"/>
                  <a:pt x="11007" y="238"/>
                </a:cubicBezTo>
                <a:cubicBezTo>
                  <a:pt x="10708" y="112"/>
                  <a:pt x="10265" y="24"/>
                  <a:pt x="9755" y="6"/>
                </a:cubicBezTo>
                <a:lnTo>
                  <a:pt x="9556" y="3"/>
                </a:ln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
        <p:nvSpPr>
          <p:cNvPr id="49" name="Shape 46486">
            <a:extLst>
              <a:ext uri="{FF2B5EF4-FFF2-40B4-BE49-F238E27FC236}">
                <a16:creationId xmlns:a16="http://schemas.microsoft.com/office/drawing/2014/main" id="{92809B15-444A-1C46-AD65-DCBA4FC18D57}"/>
              </a:ext>
            </a:extLst>
          </p:cNvPr>
          <p:cNvSpPr/>
          <p:nvPr/>
        </p:nvSpPr>
        <p:spPr>
          <a:xfrm>
            <a:off x="6881371" y="4030330"/>
            <a:ext cx="862258" cy="2590799"/>
          </a:xfrm>
          <a:custGeom>
            <a:avLst/>
            <a:gdLst/>
            <a:ahLst/>
            <a:cxnLst>
              <a:cxn ang="0">
                <a:pos x="wd2" y="hd2"/>
              </a:cxn>
              <a:cxn ang="5400000">
                <a:pos x="wd2" y="hd2"/>
              </a:cxn>
              <a:cxn ang="10800000">
                <a:pos x="wd2" y="hd2"/>
              </a:cxn>
              <a:cxn ang="16200000">
                <a:pos x="wd2" y="hd2"/>
              </a:cxn>
            </a:cxnLst>
            <a:rect l="0" t="0" r="r" b="b"/>
            <a:pathLst>
              <a:path w="21502" h="21584" extrusionOk="0">
                <a:moveTo>
                  <a:pt x="10379" y="3"/>
                </a:moveTo>
                <a:cubicBezTo>
                  <a:pt x="9825" y="-16"/>
                  <a:pt x="9301" y="42"/>
                  <a:pt x="8899" y="149"/>
                </a:cubicBezTo>
                <a:cubicBezTo>
                  <a:pt x="8497" y="257"/>
                  <a:pt x="8217" y="414"/>
                  <a:pt x="8158" y="598"/>
                </a:cubicBezTo>
                <a:lnTo>
                  <a:pt x="7353" y="5674"/>
                </a:lnTo>
                <a:lnTo>
                  <a:pt x="6548" y="5642"/>
                </a:lnTo>
                <a:lnTo>
                  <a:pt x="4742" y="1849"/>
                </a:lnTo>
                <a:cubicBezTo>
                  <a:pt x="4684" y="1665"/>
                  <a:pt x="4411" y="1506"/>
                  <a:pt x="4010" y="1398"/>
                </a:cubicBezTo>
                <a:cubicBezTo>
                  <a:pt x="3609" y="1290"/>
                  <a:pt x="3084" y="1233"/>
                  <a:pt x="2530" y="1252"/>
                </a:cubicBezTo>
                <a:lnTo>
                  <a:pt x="2310" y="1260"/>
                </a:lnTo>
                <a:cubicBezTo>
                  <a:pt x="1756" y="1280"/>
                  <a:pt x="1277" y="1373"/>
                  <a:pt x="952" y="1506"/>
                </a:cubicBezTo>
                <a:cubicBezTo>
                  <a:pt x="627" y="1639"/>
                  <a:pt x="455" y="1811"/>
                  <a:pt x="513" y="1995"/>
                </a:cubicBezTo>
                <a:lnTo>
                  <a:pt x="2823" y="7412"/>
                </a:lnTo>
                <a:cubicBezTo>
                  <a:pt x="1716" y="7352"/>
                  <a:pt x="629" y="7551"/>
                  <a:pt x="187" y="7893"/>
                </a:cubicBezTo>
                <a:cubicBezTo>
                  <a:pt x="-17" y="8052"/>
                  <a:pt x="-61" y="8233"/>
                  <a:pt x="90" y="8407"/>
                </a:cubicBezTo>
                <a:cubicBezTo>
                  <a:pt x="749" y="9197"/>
                  <a:pt x="1568" y="9973"/>
                  <a:pt x="2530" y="10729"/>
                </a:cubicBezTo>
                <a:cubicBezTo>
                  <a:pt x="3056" y="11142"/>
                  <a:pt x="3627" y="11550"/>
                  <a:pt x="4401" y="11918"/>
                </a:cubicBezTo>
                <a:cubicBezTo>
                  <a:pt x="4783" y="12100"/>
                  <a:pt x="5214" y="12271"/>
                  <a:pt x="5533" y="12466"/>
                </a:cubicBezTo>
                <a:cubicBezTo>
                  <a:pt x="5966" y="12731"/>
                  <a:pt x="6178" y="13030"/>
                  <a:pt x="6147" y="13331"/>
                </a:cubicBezTo>
                <a:lnTo>
                  <a:pt x="5222" y="21584"/>
                </a:lnTo>
                <a:lnTo>
                  <a:pt x="18342" y="21584"/>
                </a:lnTo>
                <a:lnTo>
                  <a:pt x="17691" y="13333"/>
                </a:lnTo>
                <a:cubicBezTo>
                  <a:pt x="17751" y="13178"/>
                  <a:pt x="17865" y="13026"/>
                  <a:pt x="18033" y="12880"/>
                </a:cubicBezTo>
                <a:cubicBezTo>
                  <a:pt x="18165" y="12765"/>
                  <a:pt x="18329" y="12655"/>
                  <a:pt x="18496" y="12546"/>
                </a:cubicBezTo>
                <a:cubicBezTo>
                  <a:pt x="19413" y="11948"/>
                  <a:pt x="20442" y="11366"/>
                  <a:pt x="20945" y="10696"/>
                </a:cubicBezTo>
                <a:cubicBezTo>
                  <a:pt x="21238" y="10306"/>
                  <a:pt x="21322" y="9898"/>
                  <a:pt x="21376" y="9494"/>
                </a:cubicBezTo>
                <a:cubicBezTo>
                  <a:pt x="21514" y="8444"/>
                  <a:pt x="21539" y="7395"/>
                  <a:pt x="21449" y="6345"/>
                </a:cubicBezTo>
                <a:cubicBezTo>
                  <a:pt x="21449" y="6159"/>
                  <a:pt x="21228" y="5993"/>
                  <a:pt x="20863" y="5872"/>
                </a:cubicBezTo>
                <a:cubicBezTo>
                  <a:pt x="20498" y="5750"/>
                  <a:pt x="19989" y="5674"/>
                  <a:pt x="19432" y="5674"/>
                </a:cubicBezTo>
                <a:lnTo>
                  <a:pt x="19212" y="5674"/>
                </a:lnTo>
                <a:cubicBezTo>
                  <a:pt x="18933" y="5673"/>
                  <a:pt x="18665" y="5691"/>
                  <a:pt x="18423" y="5726"/>
                </a:cubicBezTo>
                <a:cubicBezTo>
                  <a:pt x="18184" y="5759"/>
                  <a:pt x="17968" y="5809"/>
                  <a:pt x="17789" y="5872"/>
                </a:cubicBezTo>
                <a:cubicBezTo>
                  <a:pt x="17563" y="5950"/>
                  <a:pt x="17404" y="6047"/>
                  <a:pt x="17325" y="6153"/>
                </a:cubicBezTo>
                <a:lnTo>
                  <a:pt x="16593" y="6123"/>
                </a:lnTo>
                <a:lnTo>
                  <a:pt x="18879" y="1787"/>
                </a:lnTo>
                <a:cubicBezTo>
                  <a:pt x="18975" y="1605"/>
                  <a:pt x="18841" y="1428"/>
                  <a:pt x="18545" y="1287"/>
                </a:cubicBezTo>
                <a:cubicBezTo>
                  <a:pt x="18250" y="1147"/>
                  <a:pt x="17792" y="1044"/>
                  <a:pt x="17244" y="1012"/>
                </a:cubicBezTo>
                <a:lnTo>
                  <a:pt x="17032" y="998"/>
                </a:lnTo>
                <a:cubicBezTo>
                  <a:pt x="16484" y="966"/>
                  <a:pt x="15944" y="1010"/>
                  <a:pt x="15520" y="1109"/>
                </a:cubicBezTo>
                <a:cubicBezTo>
                  <a:pt x="15095" y="1208"/>
                  <a:pt x="14787" y="1362"/>
                  <a:pt x="14690" y="1544"/>
                </a:cubicBezTo>
                <a:lnTo>
                  <a:pt x="12396" y="5915"/>
                </a:lnTo>
                <a:lnTo>
                  <a:pt x="11558" y="5880"/>
                </a:lnTo>
                <a:lnTo>
                  <a:pt x="12396" y="747"/>
                </a:lnTo>
                <a:cubicBezTo>
                  <a:pt x="12454" y="563"/>
                  <a:pt x="12282" y="388"/>
                  <a:pt x="11957" y="255"/>
                </a:cubicBezTo>
                <a:cubicBezTo>
                  <a:pt x="11631" y="121"/>
                  <a:pt x="11153" y="28"/>
                  <a:pt x="10599" y="9"/>
                </a:cubicBezTo>
                <a:lnTo>
                  <a:pt x="10379" y="3"/>
                </a:ln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endParaRPr sz="5063" dirty="0">
              <a:latin typeface="Lato Light" panose="020F0502020204030203" pitchFamily="34" charset="0"/>
            </a:endParaRPr>
          </a:p>
        </p:txBody>
      </p:sp>
    </p:spTree>
    <p:extLst>
      <p:ext uri="{BB962C8B-B14F-4D97-AF65-F5344CB8AC3E}">
        <p14:creationId xmlns:p14="http://schemas.microsoft.com/office/powerpoint/2010/main" val="324369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bg1"/>
                </a:solidFill>
              </a:rPr>
              <a:t>Teoría de cambio</a:t>
            </a:r>
            <a:endParaRPr lang="es-CL" dirty="0">
              <a:solidFill>
                <a:schemeClr val="bg1"/>
              </a:solidFill>
            </a:endParaRPr>
          </a:p>
        </p:txBody>
      </p:sp>
      <p:sp>
        <p:nvSpPr>
          <p:cNvPr id="3" name="Marcador de contenido 2"/>
          <p:cNvSpPr>
            <a:spLocks noGrp="1"/>
          </p:cNvSpPr>
          <p:nvPr>
            <p:ph idx="1"/>
          </p:nvPr>
        </p:nvSpPr>
        <p:spPr>
          <a:xfrm>
            <a:off x="778933" y="1495955"/>
            <a:ext cx="3783944" cy="4642378"/>
          </a:xfrm>
        </p:spPr>
        <p:txBody>
          <a:bodyPr>
            <a:normAutofit/>
          </a:bodyPr>
          <a:lstStyle/>
          <a:p>
            <a:r>
              <a:rPr lang="es-MX" sz="1400" dirty="0">
                <a:solidFill>
                  <a:schemeClr val="accent5">
                    <a:lumMod val="40000"/>
                    <a:lumOff val="60000"/>
                  </a:schemeClr>
                </a:solidFill>
              </a:rPr>
              <a:t>El proceso de cambio hacia el comportamiento </a:t>
            </a:r>
            <a:r>
              <a:rPr lang="es-MX" sz="1400" dirty="0" err="1">
                <a:solidFill>
                  <a:schemeClr val="accent5">
                    <a:lumMod val="40000"/>
                    <a:lumOff val="60000"/>
                  </a:schemeClr>
                </a:solidFill>
              </a:rPr>
              <a:t>prosocial</a:t>
            </a:r>
            <a:r>
              <a:rPr lang="es-MX" sz="1400" dirty="0">
                <a:solidFill>
                  <a:schemeClr val="accent5">
                    <a:lumMod val="40000"/>
                    <a:lumOff val="60000"/>
                  </a:schemeClr>
                </a:solidFill>
              </a:rPr>
              <a:t> y el desistimiento delictivo debe contemplar elementos de agencia individual como aquellos provenientes de las estructuras sociales, cobrando suma relevancia el desarrollo de capital humano y social en jóvenes infractores/as de ley. </a:t>
            </a:r>
          </a:p>
          <a:p>
            <a:endParaRPr lang="es-MX" sz="1400" dirty="0">
              <a:solidFill>
                <a:schemeClr val="accent5">
                  <a:lumMod val="40000"/>
                  <a:lumOff val="60000"/>
                </a:schemeClr>
              </a:solidFill>
            </a:endParaRPr>
          </a:p>
          <a:p>
            <a:r>
              <a:rPr lang="es-MX" sz="1400" dirty="0">
                <a:solidFill>
                  <a:schemeClr val="accent5">
                    <a:lumMod val="40000"/>
                    <a:lumOff val="60000"/>
                  </a:schemeClr>
                </a:solidFill>
              </a:rPr>
              <a:t>“Filosofía Terapéutica”. “Filosofía” corresponde al enfoque global para modificar el comportamiento juvenil, adoptado por el programa o en este caso el Modelo de Intervención. Lo “terapéutico” viene dado por provocar un cambio facilitando el desarrollo personal por medio de la mejora en las habilidades, el foco en los recursos y fortalezas, entre otras que promueven un cambio positivo en la vida de las personas (</a:t>
            </a:r>
            <a:r>
              <a:rPr lang="es-MX" sz="1400" dirty="0" err="1">
                <a:solidFill>
                  <a:schemeClr val="accent5">
                    <a:lumMod val="40000"/>
                    <a:lumOff val="60000"/>
                  </a:schemeClr>
                </a:solidFill>
              </a:rPr>
              <a:t>Lipsey</a:t>
            </a:r>
            <a:r>
              <a:rPr lang="es-MX" sz="1400" dirty="0">
                <a:solidFill>
                  <a:schemeClr val="accent5">
                    <a:lumMod val="40000"/>
                    <a:lumOff val="60000"/>
                  </a:schemeClr>
                </a:solidFill>
              </a:rPr>
              <a:t>, 2009). </a:t>
            </a:r>
          </a:p>
          <a:p>
            <a:endParaRPr lang="es-CL" dirty="0"/>
          </a:p>
        </p:txBody>
      </p:sp>
      <p:sp>
        <p:nvSpPr>
          <p:cNvPr id="10" name="Фигура">
            <a:extLst>
              <a:ext uri="{FF2B5EF4-FFF2-40B4-BE49-F238E27FC236}">
                <a16:creationId xmlns:a16="http://schemas.microsoft.com/office/drawing/2014/main" id="{5D1537C3-6A35-D84D-A993-397AFEEA377A}"/>
              </a:ext>
            </a:extLst>
          </p:cNvPr>
          <p:cNvSpPr>
            <a:spLocks/>
          </p:cNvSpPr>
          <p:nvPr/>
        </p:nvSpPr>
        <p:spPr bwMode="auto">
          <a:xfrm>
            <a:off x="5156871" y="1027906"/>
            <a:ext cx="3299755" cy="4259324"/>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lumMod val="60000"/>
              <a:lumOff val="40000"/>
            </a:schemeClr>
          </a:solidFill>
          <a:ln>
            <a:noFill/>
          </a:ln>
        </p:spPr>
        <p:txBody>
          <a:bodyPr lIns="25394" tIns="25394" rIns="25394" bIns="25394" anchor="t"/>
          <a:lstStyle/>
          <a:p>
            <a:r>
              <a:rPr lang="en-US" dirty="0">
                <a:latin typeface="Lato Light" panose="020F0502020204030203" pitchFamily="34" charset="0"/>
              </a:rPr>
              <a:t>                               </a:t>
            </a:r>
          </a:p>
          <a:p>
            <a:endParaRPr lang="en-US" dirty="0">
              <a:latin typeface="Lato Light" panose="020F0502020204030203" pitchFamily="34" charset="0"/>
            </a:endParaRPr>
          </a:p>
          <a:p>
            <a:endParaRPr lang="en-US" dirty="0">
              <a:latin typeface="Lato Light" panose="020F0502020204030203" pitchFamily="34" charset="0"/>
            </a:endParaRPr>
          </a:p>
          <a:p>
            <a:r>
              <a:rPr lang="en-US" dirty="0">
                <a:latin typeface="Lato Light" panose="020F0502020204030203" pitchFamily="34" charset="0"/>
              </a:rPr>
              <a:t>           </a:t>
            </a:r>
          </a:p>
          <a:p>
            <a:endParaRPr lang="en-US" dirty="0">
              <a:latin typeface="Lato Light" panose="020F0502020204030203" pitchFamily="34" charset="0"/>
            </a:endParaRPr>
          </a:p>
          <a:p>
            <a:r>
              <a:rPr lang="en-US" dirty="0">
                <a:latin typeface="Lato Light" panose="020F0502020204030203" pitchFamily="34" charset="0"/>
              </a:rPr>
              <a:t>                               </a:t>
            </a:r>
          </a:p>
          <a:p>
            <a:pPr lvl="3"/>
            <a:r>
              <a:rPr lang="en-US" dirty="0">
                <a:latin typeface="Lato Light" panose="020F0502020204030203" pitchFamily="34" charset="0"/>
              </a:rPr>
              <a:t>                           </a:t>
            </a:r>
            <a:endParaRPr lang="en-US" i="1" dirty="0">
              <a:latin typeface="Lato Light" panose="020F0502020204030203" pitchFamily="34" charset="0"/>
            </a:endParaRPr>
          </a:p>
        </p:txBody>
      </p:sp>
      <p:sp>
        <p:nvSpPr>
          <p:cNvPr id="11" name="Фигура">
            <a:extLst>
              <a:ext uri="{FF2B5EF4-FFF2-40B4-BE49-F238E27FC236}">
                <a16:creationId xmlns:a16="http://schemas.microsoft.com/office/drawing/2014/main" id="{3F062386-9970-D846-AC2A-1D095008CDC1}"/>
              </a:ext>
            </a:extLst>
          </p:cNvPr>
          <p:cNvSpPr/>
          <p:nvPr/>
        </p:nvSpPr>
        <p:spPr bwMode="auto">
          <a:xfrm>
            <a:off x="7467660" y="1428219"/>
            <a:ext cx="2866279" cy="4270850"/>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25394" tIns="25394" rIns="25394" bIns="25394" anchor="ctr"/>
          <a:lstStyle/>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lgn="ctr">
              <a:defRPr sz="3200">
                <a:solidFill>
                  <a:srgbClr val="000000"/>
                </a:solidFill>
                <a:latin typeface="Helvetica Light"/>
                <a:ea typeface="Helvetica Light"/>
                <a:cs typeface="Helvetica Light"/>
                <a:sym typeface="Helvetica Light"/>
              </a:defRPr>
            </a:pPr>
            <a:r>
              <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rPr>
              <a:t>      </a:t>
            </a:r>
          </a:p>
          <a:p>
            <a:pPr algn="ctr">
              <a:defRPr sz="3200">
                <a:solidFill>
                  <a:srgbClr val="000000"/>
                </a:solidFill>
                <a:latin typeface="Helvetica Light"/>
                <a:ea typeface="Helvetica Light"/>
                <a:cs typeface="Helvetica Light"/>
                <a:sym typeface="Helvetica Light"/>
              </a:defRPr>
            </a:pPr>
            <a:r>
              <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rPr>
              <a:t>      </a:t>
            </a:r>
            <a:r>
              <a:rPr lang="es-MX" sz="1600" b="1" i="1" kern="0" dirty="0">
                <a:solidFill>
                  <a:srgbClr val="000000"/>
                </a:solidFill>
                <a:ea typeface="Lato Light" panose="020F0502020204030203" pitchFamily="34" charset="0"/>
                <a:cs typeface="Lato Light" panose="020F0502020204030203" pitchFamily="34" charset="0"/>
                <a:sym typeface="Helvetica Light"/>
              </a:rPr>
              <a:t>Capital social</a:t>
            </a:r>
            <a:endParaRPr sz="1600" b="1" i="1" kern="0" dirty="0">
              <a:solidFill>
                <a:srgbClr val="000000"/>
              </a:solidFill>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94588E0D-6B65-7F42-BD54-50A55B21A3D8}"/>
              </a:ext>
            </a:extLst>
          </p:cNvPr>
          <p:cNvSpPr/>
          <p:nvPr/>
        </p:nvSpPr>
        <p:spPr bwMode="auto">
          <a:xfrm>
            <a:off x="5014214" y="3566818"/>
            <a:ext cx="4868388" cy="2132251"/>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25394" tIns="25394" rIns="25394" bIns="25394" anchor="ctr"/>
          <a:lstStyle/>
          <a:p>
            <a:pPr>
              <a:defRPr sz="3200">
                <a:solidFill>
                  <a:srgbClr val="000000"/>
                </a:solidFill>
                <a:latin typeface="Helvetica Light"/>
                <a:ea typeface="Helvetica Light"/>
                <a:cs typeface="Helvetica Light"/>
                <a:sym typeface="Helvetica Light"/>
              </a:defRPr>
            </a:pPr>
            <a:r>
              <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rPr>
              <a:t>                     </a:t>
            </a:r>
          </a:p>
          <a:p>
            <a:pP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defRPr sz="3200">
                <a:solidFill>
                  <a:srgbClr val="000000"/>
                </a:solidFill>
                <a:latin typeface="Helvetica Light"/>
                <a:ea typeface="Helvetica Light"/>
                <a:cs typeface="Helvetica Light"/>
                <a:sym typeface="Helvetica Light"/>
              </a:defRPr>
            </a:pPr>
            <a:endPar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a:p>
            <a:pPr>
              <a:defRPr sz="3200">
                <a:solidFill>
                  <a:srgbClr val="000000"/>
                </a:solidFill>
                <a:latin typeface="Helvetica Light"/>
                <a:ea typeface="Helvetica Light"/>
                <a:cs typeface="Helvetica Light"/>
                <a:sym typeface="Helvetica Light"/>
              </a:defRPr>
            </a:pPr>
            <a:r>
              <a:rPr lang="es-MX" sz="16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rPr>
              <a:t>               </a:t>
            </a:r>
            <a:r>
              <a:rPr lang="es-MX" sz="1600" b="1" i="1" kern="0" dirty="0">
                <a:solidFill>
                  <a:srgbClr val="000000"/>
                </a:solidFill>
                <a:ea typeface="Lato Light" panose="020F0502020204030203" pitchFamily="34" charset="0"/>
                <a:cs typeface="Lato Light" panose="020F0502020204030203" pitchFamily="34" charset="0"/>
                <a:sym typeface="Helvetica Light"/>
              </a:rPr>
              <a:t>Acompañamiento </a:t>
            </a:r>
          </a:p>
          <a:p>
            <a:pPr>
              <a:defRPr sz="3200">
                <a:solidFill>
                  <a:srgbClr val="000000"/>
                </a:solidFill>
                <a:latin typeface="Helvetica Light"/>
                <a:ea typeface="Helvetica Light"/>
                <a:cs typeface="Helvetica Light"/>
                <a:sym typeface="Helvetica Light"/>
              </a:defRPr>
            </a:pPr>
            <a:r>
              <a:rPr lang="es-MX" sz="1600" b="1" i="1" kern="0" dirty="0">
                <a:solidFill>
                  <a:srgbClr val="000000"/>
                </a:solidFill>
                <a:ea typeface="Lato Light" panose="020F0502020204030203" pitchFamily="34" charset="0"/>
                <a:cs typeface="Lato Light" panose="020F0502020204030203" pitchFamily="34" charset="0"/>
                <a:sym typeface="Helvetica Light"/>
              </a:rPr>
              <a:t>            de procesos de cambio</a:t>
            </a:r>
            <a:endParaRPr sz="1600" b="1" i="1" kern="0" dirty="0">
              <a:solidFill>
                <a:srgbClr val="000000"/>
              </a:solidFill>
              <a:ea typeface="Lato Light" panose="020F0502020204030203" pitchFamily="34" charset="0"/>
              <a:cs typeface="Lato Light" panose="020F0502020204030203" pitchFamily="34" charset="0"/>
              <a:sym typeface="Helvetica Light"/>
            </a:endParaRPr>
          </a:p>
        </p:txBody>
      </p:sp>
      <p:sp>
        <p:nvSpPr>
          <p:cNvPr id="13" name="Rectángulo 12"/>
          <p:cNvSpPr/>
          <p:nvPr/>
        </p:nvSpPr>
        <p:spPr>
          <a:xfrm>
            <a:off x="7307405" y="2989552"/>
            <a:ext cx="914400" cy="4571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ln w="0"/>
              <a:solidFill>
                <a:schemeClr val="tx1"/>
              </a:solidFill>
              <a:effectLst>
                <a:outerShdw blurRad="38100" dist="19050" dir="2700000" algn="tl" rotWithShape="0">
                  <a:schemeClr val="dk1">
                    <a:alpha val="40000"/>
                  </a:schemeClr>
                </a:outerShdw>
              </a:effectLst>
            </a:endParaRPr>
          </a:p>
        </p:txBody>
      </p:sp>
      <p:sp>
        <p:nvSpPr>
          <p:cNvPr id="14" name="Rectángulo 13"/>
          <p:cNvSpPr/>
          <p:nvPr/>
        </p:nvSpPr>
        <p:spPr>
          <a:xfrm flipV="1">
            <a:off x="8712429" y="4851745"/>
            <a:ext cx="1170173"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ln w="0"/>
              <a:solidFill>
                <a:schemeClr val="tx1"/>
              </a:solidFill>
              <a:effectLst>
                <a:outerShdw blurRad="38100" dist="19050" dir="2700000" algn="tl" rotWithShape="0">
                  <a:schemeClr val="dk1">
                    <a:alpha val="40000"/>
                  </a:schemeClr>
                </a:outerShdw>
              </a:effectLst>
            </a:endParaRPr>
          </a:p>
        </p:txBody>
      </p:sp>
      <p:sp>
        <p:nvSpPr>
          <p:cNvPr id="15" name="Rectángulo 14"/>
          <p:cNvSpPr/>
          <p:nvPr/>
        </p:nvSpPr>
        <p:spPr>
          <a:xfrm>
            <a:off x="6647005" y="5287230"/>
            <a:ext cx="9144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ln w="0"/>
              <a:solidFill>
                <a:schemeClr val="tx1"/>
              </a:solidFill>
              <a:effectLst>
                <a:outerShdw blurRad="38100" dist="19050" dir="2700000" algn="tl" rotWithShape="0">
                  <a:schemeClr val="dk1">
                    <a:alpha val="40000"/>
                  </a:schemeClr>
                </a:outerShdw>
              </a:effectLst>
            </a:endParaRPr>
          </a:p>
        </p:txBody>
      </p:sp>
      <p:sp>
        <p:nvSpPr>
          <p:cNvPr id="17" name="CuadroTexto 16"/>
          <p:cNvSpPr txBox="1"/>
          <p:nvPr/>
        </p:nvSpPr>
        <p:spPr>
          <a:xfrm>
            <a:off x="6844262" y="3682866"/>
            <a:ext cx="1612364" cy="830997"/>
          </a:xfrm>
          <a:prstGeom prst="rect">
            <a:avLst/>
          </a:prstGeom>
          <a:noFill/>
        </p:spPr>
        <p:txBody>
          <a:bodyPr wrap="none" rtlCol="0">
            <a:spAutoFit/>
          </a:bodyPr>
          <a:lstStyle/>
          <a:p>
            <a:pPr algn="r"/>
            <a:r>
              <a:rPr lang="es-MX" sz="2400" i="1" dirty="0"/>
              <a:t>Reinserción</a:t>
            </a:r>
          </a:p>
          <a:p>
            <a:pPr algn="r"/>
            <a:r>
              <a:rPr lang="es-MX" sz="2400" i="1" dirty="0"/>
              <a:t> Social</a:t>
            </a:r>
            <a:endParaRPr lang="es-CL" sz="2400" i="1" dirty="0"/>
          </a:p>
        </p:txBody>
      </p:sp>
      <p:sp>
        <p:nvSpPr>
          <p:cNvPr id="18" name="Trapecio 17"/>
          <p:cNvSpPr/>
          <p:nvPr/>
        </p:nvSpPr>
        <p:spPr>
          <a:xfrm>
            <a:off x="4619049" y="5815117"/>
            <a:ext cx="6062790" cy="372857"/>
          </a:xfrm>
          <a:prstGeom prst="trapezoid">
            <a:avLst>
              <a:gd name="adj" fmla="val 12567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i="1" dirty="0">
                <a:solidFill>
                  <a:schemeClr val="tx1"/>
                </a:solidFill>
              </a:rPr>
              <a:t>Derechos Humanos</a:t>
            </a:r>
            <a:endParaRPr lang="es-CL" i="1" dirty="0">
              <a:solidFill>
                <a:schemeClr val="tx1"/>
              </a:solidFill>
            </a:endParaRPr>
          </a:p>
        </p:txBody>
      </p:sp>
      <p:sp>
        <p:nvSpPr>
          <p:cNvPr id="4" name="CuadroTexto 3">
            <a:extLst>
              <a:ext uri="{FF2B5EF4-FFF2-40B4-BE49-F238E27FC236}">
                <a16:creationId xmlns:a16="http://schemas.microsoft.com/office/drawing/2014/main" id="{616832B6-B6B8-BE31-59CB-2C7D151E8BD2}"/>
              </a:ext>
            </a:extLst>
          </p:cNvPr>
          <p:cNvSpPr txBox="1"/>
          <p:nvPr/>
        </p:nvSpPr>
        <p:spPr>
          <a:xfrm>
            <a:off x="6670277" y="2562196"/>
            <a:ext cx="1800493" cy="369332"/>
          </a:xfrm>
          <a:prstGeom prst="rect">
            <a:avLst/>
          </a:prstGeom>
          <a:noFill/>
        </p:spPr>
        <p:txBody>
          <a:bodyPr wrap="none" rtlCol="0">
            <a:spAutoFit/>
          </a:bodyPr>
          <a:lstStyle/>
          <a:p>
            <a:r>
              <a:rPr lang="es-CL" i="1" dirty="0">
                <a:latin typeface="Helvetica" pitchFamily="2" charset="0"/>
              </a:rPr>
              <a:t>Capital humano</a:t>
            </a:r>
          </a:p>
        </p:txBody>
      </p:sp>
    </p:spTree>
    <p:extLst>
      <p:ext uri="{BB962C8B-B14F-4D97-AF65-F5344CB8AC3E}">
        <p14:creationId xmlns:p14="http://schemas.microsoft.com/office/powerpoint/2010/main" val="39225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bg1"/>
                </a:solidFill>
              </a:rPr>
              <a:t>Reinserción Social</a:t>
            </a:r>
            <a:endParaRPr lang="es-CL" dirty="0">
              <a:solidFill>
                <a:schemeClr val="bg1"/>
              </a:solidFill>
            </a:endParaRPr>
          </a:p>
        </p:txBody>
      </p:sp>
      <p:sp>
        <p:nvSpPr>
          <p:cNvPr id="3" name="Marcador de contenido 2"/>
          <p:cNvSpPr>
            <a:spLocks noGrp="1"/>
          </p:cNvSpPr>
          <p:nvPr>
            <p:ph idx="1"/>
          </p:nvPr>
        </p:nvSpPr>
        <p:spPr>
          <a:xfrm>
            <a:off x="838200" y="1825625"/>
            <a:ext cx="7061200" cy="4351338"/>
          </a:xfrm>
        </p:spPr>
        <p:txBody>
          <a:bodyPr>
            <a:normAutofit/>
          </a:bodyPr>
          <a:lstStyle/>
          <a:p>
            <a:pPr marL="0" indent="0">
              <a:buNone/>
            </a:pPr>
            <a:r>
              <a:rPr lang="es-MX" sz="2400" dirty="0">
                <a:solidFill>
                  <a:schemeClr val="bg1">
                    <a:lumMod val="75000"/>
                  </a:schemeClr>
                </a:solidFill>
              </a:rPr>
              <a:t>“Un proceso sistemático de acciones que comienzan cuando un o una joven toma contacto con el Servicio Nacional de Reinserción Social Juvenil y continúa posteriormente cuando retorna a su comunidad o cuando egresa del sistema. Este proceso tiene por objetivo incidir en la mayor cantidad de factores individuales y sociales que han facilitado el involucramiento del o de la joven en la actividad delictiva, siendo un deber del Estado, como garante principal, promover espacios de integración social y de respeto por los derechos de los y las jóvenes” </a:t>
            </a:r>
            <a:endParaRPr lang="es-CL" sz="2400" dirty="0">
              <a:solidFill>
                <a:schemeClr val="bg1">
                  <a:lumMod val="75000"/>
                </a:schemeClr>
              </a:solidFill>
            </a:endParaRPr>
          </a:p>
        </p:txBody>
      </p:sp>
    </p:spTree>
    <p:extLst>
      <p:ext uri="{BB962C8B-B14F-4D97-AF65-F5344CB8AC3E}">
        <p14:creationId xmlns:p14="http://schemas.microsoft.com/office/powerpoint/2010/main" val="31661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3E792-F26A-FD46-842A-41532103B483}"/>
              </a:ext>
            </a:extLst>
          </p:cNvPr>
          <p:cNvSpPr txBox="1"/>
          <p:nvPr/>
        </p:nvSpPr>
        <p:spPr>
          <a:xfrm>
            <a:off x="715116" y="219081"/>
            <a:ext cx="5235216" cy="769441"/>
          </a:xfrm>
          <a:prstGeom prst="rect">
            <a:avLst/>
          </a:prstGeom>
          <a:noFill/>
        </p:spPr>
        <p:txBody>
          <a:bodyPr wrap="none" rtlCol="0">
            <a:spAutoFit/>
          </a:bodyPr>
          <a:lstStyle/>
          <a:p>
            <a:pPr algn="ctr"/>
            <a:r>
              <a:rPr lang="en-US" sz="4400" b="1" dirty="0" err="1">
                <a:solidFill>
                  <a:schemeClr val="bg1"/>
                </a:solidFill>
                <a:latin typeface="+mj-lt"/>
                <a:cs typeface="Poppins" pitchFamily="2" charset="77"/>
              </a:rPr>
              <a:t>Lógica</a:t>
            </a:r>
            <a:r>
              <a:rPr lang="en-US" sz="4400" b="1" dirty="0">
                <a:solidFill>
                  <a:schemeClr val="bg1"/>
                </a:solidFill>
                <a:latin typeface="+mj-lt"/>
                <a:cs typeface="Poppins" pitchFamily="2" charset="77"/>
              </a:rPr>
              <a:t> vertical del MIE</a:t>
            </a:r>
          </a:p>
        </p:txBody>
      </p:sp>
      <p:sp>
        <p:nvSpPr>
          <p:cNvPr id="4" name="Triangle 3">
            <a:extLst>
              <a:ext uri="{FF2B5EF4-FFF2-40B4-BE49-F238E27FC236}">
                <a16:creationId xmlns:a16="http://schemas.microsoft.com/office/drawing/2014/main" id="{B89CDC88-4556-9246-9741-43891F554F5C}"/>
              </a:ext>
            </a:extLst>
          </p:cNvPr>
          <p:cNvSpPr/>
          <p:nvPr/>
        </p:nvSpPr>
        <p:spPr>
          <a:xfrm>
            <a:off x="1016001" y="988522"/>
            <a:ext cx="10385926" cy="129127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6">
            <a:extLst>
              <a:ext uri="{FF2B5EF4-FFF2-40B4-BE49-F238E27FC236}">
                <a16:creationId xmlns:a16="http://schemas.microsoft.com/office/drawing/2014/main" id="{303BF4D9-27E4-1B43-98DA-4EF52154E6D6}"/>
              </a:ext>
            </a:extLst>
          </p:cNvPr>
          <p:cNvSpPr/>
          <p:nvPr/>
        </p:nvSpPr>
        <p:spPr>
          <a:xfrm>
            <a:off x="416741" y="3657840"/>
            <a:ext cx="2250259" cy="22603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rapezoid 7">
            <a:extLst>
              <a:ext uri="{FF2B5EF4-FFF2-40B4-BE49-F238E27FC236}">
                <a16:creationId xmlns:a16="http://schemas.microsoft.com/office/drawing/2014/main" id="{D8809CE9-BE07-3D44-83A1-E470DE14FC32}"/>
              </a:ext>
            </a:extLst>
          </p:cNvPr>
          <p:cNvSpPr/>
          <p:nvPr/>
        </p:nvSpPr>
        <p:spPr>
          <a:xfrm>
            <a:off x="397933" y="2291540"/>
            <a:ext cx="11633200" cy="1339516"/>
          </a:xfrm>
          <a:prstGeom prst="trapezoid">
            <a:avLst>
              <a:gd name="adj" fmla="val 4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lumMod val="85000"/>
                    <a:lumOff val="15000"/>
                  </a:schemeClr>
                </a:solidFill>
              </a:rPr>
              <a:t>     Propósito</a:t>
            </a:r>
          </a:p>
          <a:p>
            <a:pPr algn="ctr"/>
            <a:r>
              <a:rPr lang="es-MX" dirty="0">
                <a:solidFill>
                  <a:schemeClr val="tx1">
                    <a:lumMod val="85000"/>
                    <a:lumOff val="15000"/>
                  </a:schemeClr>
                </a:solidFill>
              </a:rPr>
              <a:t>Modificar la conducta delictiva de jóvenes sujetos a sanciones penales de acuerdo a su etapa de desarrollo, las condiciones que impone la sanción y el debido resguardo a los derechos humanos disminuyendo el riesgo de reincidencia delictiva </a:t>
            </a:r>
            <a:endParaRPr lang="en-US" sz="900" dirty="0">
              <a:solidFill>
                <a:schemeClr val="tx1">
                  <a:lumMod val="85000"/>
                  <a:lumOff val="15000"/>
                </a:schemeClr>
              </a:solidFill>
            </a:endParaRPr>
          </a:p>
        </p:txBody>
      </p:sp>
      <p:sp>
        <p:nvSpPr>
          <p:cNvPr id="10" name="Subtitle 2">
            <a:extLst>
              <a:ext uri="{FF2B5EF4-FFF2-40B4-BE49-F238E27FC236}">
                <a16:creationId xmlns:a16="http://schemas.microsoft.com/office/drawing/2014/main" id="{01380AF8-F765-B54D-8091-A7831A838C75}"/>
              </a:ext>
            </a:extLst>
          </p:cNvPr>
          <p:cNvSpPr txBox="1">
            <a:spLocks/>
          </p:cNvSpPr>
          <p:nvPr/>
        </p:nvSpPr>
        <p:spPr>
          <a:xfrm>
            <a:off x="3652670" y="1213162"/>
            <a:ext cx="5112587" cy="101874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s-MX" sz="2800" b="1" dirty="0">
                <a:solidFill>
                  <a:schemeClr val="tx1">
                    <a:lumMod val="85000"/>
                    <a:lumOff val="15000"/>
                  </a:schemeClr>
                </a:solidFill>
                <a:latin typeface="+mn-lt"/>
              </a:rPr>
              <a:t>Finalidad</a:t>
            </a:r>
          </a:p>
          <a:p>
            <a:pPr>
              <a:lnSpc>
                <a:spcPts val="1750"/>
              </a:lnSpc>
            </a:pPr>
            <a:r>
              <a:rPr lang="es-MX" sz="1600" dirty="0">
                <a:solidFill>
                  <a:schemeClr val="tx1">
                    <a:lumMod val="85000"/>
                    <a:lumOff val="15000"/>
                  </a:schemeClr>
                </a:solidFill>
                <a:latin typeface="+mn-lt"/>
              </a:rPr>
              <a:t>Favorecer la reinserción social de jóvenes sujetos de atención del Servicio, de acuerdo a su etapa de desarrollo vital y el respeto de sus derechos humanos </a:t>
            </a:r>
            <a:endParaRPr lang="en-US" sz="1600" dirty="0">
              <a:solidFill>
                <a:schemeClr val="tx1">
                  <a:lumMod val="85000"/>
                  <a:lumOff val="15000"/>
                </a:schemeClr>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2E9991E0-8EBE-2A47-BC12-A7FCC9631266}"/>
              </a:ext>
            </a:extLst>
          </p:cNvPr>
          <p:cNvSpPr txBox="1"/>
          <p:nvPr/>
        </p:nvSpPr>
        <p:spPr>
          <a:xfrm>
            <a:off x="397933" y="3651883"/>
            <a:ext cx="2209931" cy="892552"/>
          </a:xfrm>
          <a:prstGeom prst="rect">
            <a:avLst/>
          </a:prstGeom>
          <a:noFill/>
        </p:spPr>
        <p:txBody>
          <a:bodyPr wrap="square" rtlCol="0" anchor="t" anchorCtr="0">
            <a:spAutoFit/>
          </a:bodyPr>
          <a:lstStyle/>
          <a:p>
            <a:pPr algn="ctr"/>
            <a:r>
              <a:rPr lang="en-US" sz="2000" b="1" dirty="0" err="1">
                <a:solidFill>
                  <a:schemeClr val="tx1">
                    <a:lumMod val="85000"/>
                    <a:lumOff val="15000"/>
                  </a:schemeClr>
                </a:solidFill>
                <a:ea typeface="League Spartan" charset="0"/>
                <a:cs typeface="Poppins" pitchFamily="2" charset="77"/>
              </a:rPr>
              <a:t>Componente</a:t>
            </a:r>
            <a:r>
              <a:rPr lang="en-US" sz="2000" b="1" dirty="0">
                <a:solidFill>
                  <a:schemeClr val="tx1">
                    <a:lumMod val="85000"/>
                    <a:lumOff val="15000"/>
                  </a:schemeClr>
                </a:solidFill>
                <a:ea typeface="League Spartan" charset="0"/>
                <a:cs typeface="Poppins" pitchFamily="2" charset="77"/>
              </a:rPr>
              <a:t> 1</a:t>
            </a:r>
          </a:p>
          <a:p>
            <a:pPr algn="ctr"/>
            <a:endParaRPr lang="en-US" sz="1600" b="1" dirty="0">
              <a:solidFill>
                <a:schemeClr val="tx1">
                  <a:lumMod val="85000"/>
                  <a:lumOff val="15000"/>
                </a:schemeClr>
              </a:solidFill>
              <a:ea typeface="League Spartan" charset="0"/>
              <a:cs typeface="Poppins" pitchFamily="2" charset="77"/>
            </a:endParaRPr>
          </a:p>
          <a:p>
            <a:pPr algn="ctr"/>
            <a:r>
              <a:rPr lang="es-CL" sz="1600" dirty="0">
                <a:solidFill>
                  <a:schemeClr val="tx1">
                    <a:lumMod val="85000"/>
                    <a:lumOff val="15000"/>
                  </a:schemeClr>
                </a:solidFill>
              </a:rPr>
              <a:t>Control y supervisión </a:t>
            </a:r>
            <a:endParaRPr lang="en-US" sz="1600" b="1" dirty="0">
              <a:solidFill>
                <a:schemeClr val="tx1">
                  <a:lumMod val="85000"/>
                  <a:lumOff val="15000"/>
                </a:schemeClr>
              </a:solidFill>
              <a:ea typeface="League Spartan" charset="0"/>
              <a:cs typeface="Poppins" pitchFamily="2" charset="77"/>
            </a:endParaRPr>
          </a:p>
        </p:txBody>
      </p:sp>
      <p:sp>
        <p:nvSpPr>
          <p:cNvPr id="30" name="Rectangle 6">
            <a:extLst>
              <a:ext uri="{FF2B5EF4-FFF2-40B4-BE49-F238E27FC236}">
                <a16:creationId xmlns:a16="http://schemas.microsoft.com/office/drawing/2014/main" id="{303BF4D9-27E4-1B43-98DA-4EF52154E6D6}"/>
              </a:ext>
            </a:extLst>
          </p:cNvPr>
          <p:cNvSpPr/>
          <p:nvPr/>
        </p:nvSpPr>
        <p:spPr>
          <a:xfrm>
            <a:off x="7317129" y="3648152"/>
            <a:ext cx="2344108" cy="22700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err="1">
                <a:solidFill>
                  <a:schemeClr val="tx1">
                    <a:lumMod val="85000"/>
                    <a:lumOff val="15000"/>
                  </a:schemeClr>
                </a:solidFill>
              </a:rPr>
              <a:t>Componente</a:t>
            </a:r>
            <a:r>
              <a:rPr lang="en-US" sz="2000" b="1" dirty="0">
                <a:solidFill>
                  <a:schemeClr val="tx1">
                    <a:lumMod val="85000"/>
                    <a:lumOff val="15000"/>
                  </a:schemeClr>
                </a:solidFill>
              </a:rPr>
              <a:t> 4</a:t>
            </a:r>
          </a:p>
          <a:p>
            <a:pPr algn="ctr"/>
            <a:endParaRPr lang="en-US" sz="1600" dirty="0">
              <a:solidFill>
                <a:schemeClr val="tx1">
                  <a:lumMod val="85000"/>
                  <a:lumOff val="15000"/>
                </a:schemeClr>
              </a:solidFill>
            </a:endParaRPr>
          </a:p>
          <a:p>
            <a:pPr algn="ctr"/>
            <a:r>
              <a:rPr lang="es-MX" sz="1600" dirty="0">
                <a:solidFill>
                  <a:schemeClr val="tx1">
                    <a:lumMod val="85000"/>
                    <a:lumOff val="15000"/>
                  </a:schemeClr>
                </a:solidFill>
              </a:rPr>
              <a:t>Programas específicos para apoyar el ejercicio o la restitución de derechos y reinserción social de jóvenes </a:t>
            </a:r>
            <a:endParaRPr lang="en-US" sz="1600" dirty="0">
              <a:solidFill>
                <a:schemeClr val="tx1">
                  <a:lumMod val="85000"/>
                  <a:lumOff val="15000"/>
                </a:schemeClr>
              </a:solidFill>
            </a:endParaRPr>
          </a:p>
        </p:txBody>
      </p:sp>
      <p:sp>
        <p:nvSpPr>
          <p:cNvPr id="31" name="Rectangle 6">
            <a:extLst>
              <a:ext uri="{FF2B5EF4-FFF2-40B4-BE49-F238E27FC236}">
                <a16:creationId xmlns:a16="http://schemas.microsoft.com/office/drawing/2014/main" id="{303BF4D9-27E4-1B43-98DA-4EF52154E6D6}"/>
              </a:ext>
            </a:extLst>
          </p:cNvPr>
          <p:cNvSpPr/>
          <p:nvPr/>
        </p:nvSpPr>
        <p:spPr>
          <a:xfrm>
            <a:off x="9744277" y="3648152"/>
            <a:ext cx="2286856" cy="2270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err="1">
                <a:solidFill>
                  <a:schemeClr val="tx1">
                    <a:lumMod val="85000"/>
                    <a:lumOff val="15000"/>
                  </a:schemeClr>
                </a:solidFill>
              </a:rPr>
              <a:t>Componente</a:t>
            </a:r>
            <a:r>
              <a:rPr lang="en-US" sz="2000" b="1" dirty="0">
                <a:solidFill>
                  <a:schemeClr val="tx1">
                    <a:lumMod val="85000"/>
                    <a:lumOff val="15000"/>
                  </a:schemeClr>
                </a:solidFill>
              </a:rPr>
              <a:t> 5</a:t>
            </a:r>
          </a:p>
          <a:p>
            <a:pPr algn="ctr"/>
            <a:endParaRPr lang="es-MX" sz="1600" dirty="0">
              <a:solidFill>
                <a:schemeClr val="tx1">
                  <a:lumMod val="85000"/>
                  <a:lumOff val="15000"/>
                </a:schemeClr>
              </a:solidFill>
            </a:endParaRPr>
          </a:p>
          <a:p>
            <a:pPr algn="ctr"/>
            <a:r>
              <a:rPr lang="es-MX" sz="1600" dirty="0">
                <a:solidFill>
                  <a:schemeClr val="tx1">
                    <a:lumMod val="85000"/>
                    <a:lumOff val="15000"/>
                  </a:schemeClr>
                </a:solidFill>
              </a:rPr>
              <a:t>Programas específicos enfocados en la modificación de la conducta delictiva </a:t>
            </a:r>
            <a:endParaRPr lang="en-US" sz="1600" dirty="0">
              <a:solidFill>
                <a:schemeClr val="tx1">
                  <a:lumMod val="85000"/>
                  <a:lumOff val="15000"/>
                </a:schemeClr>
              </a:solidFill>
            </a:endParaRPr>
          </a:p>
        </p:txBody>
      </p:sp>
      <p:sp>
        <p:nvSpPr>
          <p:cNvPr id="32" name="Rectangle 6">
            <a:extLst>
              <a:ext uri="{FF2B5EF4-FFF2-40B4-BE49-F238E27FC236}">
                <a16:creationId xmlns:a16="http://schemas.microsoft.com/office/drawing/2014/main" id="{303BF4D9-27E4-1B43-98DA-4EF52154E6D6}"/>
              </a:ext>
            </a:extLst>
          </p:cNvPr>
          <p:cNvSpPr/>
          <p:nvPr/>
        </p:nvSpPr>
        <p:spPr>
          <a:xfrm>
            <a:off x="2701267" y="3657840"/>
            <a:ext cx="2250259" cy="226036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err="1">
                <a:solidFill>
                  <a:schemeClr val="tx1">
                    <a:lumMod val="85000"/>
                    <a:lumOff val="15000"/>
                  </a:schemeClr>
                </a:solidFill>
                <a:ea typeface="League Spartan" charset="0"/>
                <a:cs typeface="Poppins" pitchFamily="2" charset="77"/>
              </a:rPr>
              <a:t>Componente</a:t>
            </a:r>
            <a:r>
              <a:rPr lang="en-US" sz="2000" b="1" dirty="0">
                <a:solidFill>
                  <a:schemeClr val="tx1">
                    <a:lumMod val="85000"/>
                    <a:lumOff val="15000"/>
                  </a:schemeClr>
                </a:solidFill>
                <a:ea typeface="League Spartan" charset="0"/>
                <a:cs typeface="Poppins" pitchFamily="2" charset="77"/>
              </a:rPr>
              <a:t> 2</a:t>
            </a:r>
          </a:p>
          <a:p>
            <a:pPr algn="ctr"/>
            <a:endParaRPr lang="es-MX" sz="1600" dirty="0">
              <a:solidFill>
                <a:schemeClr val="tx1">
                  <a:lumMod val="85000"/>
                  <a:lumOff val="15000"/>
                </a:schemeClr>
              </a:solidFill>
            </a:endParaRPr>
          </a:p>
          <a:p>
            <a:pPr algn="ctr"/>
            <a:r>
              <a:rPr lang="es-MX" sz="1600" dirty="0">
                <a:solidFill>
                  <a:schemeClr val="tx1">
                    <a:lumMod val="85000"/>
                    <a:lumOff val="15000"/>
                  </a:schemeClr>
                </a:solidFill>
              </a:rPr>
              <a:t>Acceso y mantención en servicios y prestaciones otorgados por la red intersectorial y comunitaria </a:t>
            </a:r>
            <a:endParaRPr lang="en-US" sz="1600" b="1" dirty="0">
              <a:solidFill>
                <a:schemeClr val="tx1">
                  <a:lumMod val="85000"/>
                  <a:lumOff val="15000"/>
                </a:schemeClr>
              </a:solidFill>
              <a:ea typeface="League Spartan" charset="0"/>
              <a:cs typeface="Poppins" pitchFamily="2" charset="77"/>
            </a:endParaRPr>
          </a:p>
        </p:txBody>
      </p:sp>
      <p:sp>
        <p:nvSpPr>
          <p:cNvPr id="33" name="Rectangle 6">
            <a:extLst>
              <a:ext uri="{FF2B5EF4-FFF2-40B4-BE49-F238E27FC236}">
                <a16:creationId xmlns:a16="http://schemas.microsoft.com/office/drawing/2014/main" id="{303BF4D9-27E4-1B43-98DA-4EF52154E6D6}"/>
              </a:ext>
            </a:extLst>
          </p:cNvPr>
          <p:cNvSpPr/>
          <p:nvPr/>
        </p:nvSpPr>
        <p:spPr>
          <a:xfrm>
            <a:off x="5021181" y="3657840"/>
            <a:ext cx="2250259" cy="22603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TextBox 21">
            <a:extLst>
              <a:ext uri="{FF2B5EF4-FFF2-40B4-BE49-F238E27FC236}">
                <a16:creationId xmlns:a16="http://schemas.microsoft.com/office/drawing/2014/main" id="{E62CF40A-6509-7B4B-9265-C97376439924}"/>
              </a:ext>
            </a:extLst>
          </p:cNvPr>
          <p:cNvSpPr txBox="1"/>
          <p:nvPr/>
        </p:nvSpPr>
        <p:spPr>
          <a:xfrm>
            <a:off x="5032603" y="3664360"/>
            <a:ext cx="2225390" cy="1877437"/>
          </a:xfrm>
          <a:prstGeom prst="rect">
            <a:avLst/>
          </a:prstGeom>
          <a:noFill/>
        </p:spPr>
        <p:txBody>
          <a:bodyPr wrap="square" rtlCol="0" anchor="t" anchorCtr="0">
            <a:spAutoFit/>
          </a:bodyPr>
          <a:lstStyle/>
          <a:p>
            <a:pPr algn="ctr"/>
            <a:r>
              <a:rPr lang="en-US" sz="2000" b="1" dirty="0" err="1">
                <a:solidFill>
                  <a:schemeClr val="tx1">
                    <a:lumMod val="85000"/>
                    <a:lumOff val="15000"/>
                  </a:schemeClr>
                </a:solidFill>
                <a:ea typeface="League Spartan" charset="0"/>
                <a:cs typeface="Poppins" pitchFamily="2" charset="77"/>
              </a:rPr>
              <a:t>Componente</a:t>
            </a:r>
            <a:r>
              <a:rPr lang="en-US" sz="2000" b="1" dirty="0">
                <a:solidFill>
                  <a:schemeClr val="tx1">
                    <a:lumMod val="85000"/>
                    <a:lumOff val="15000"/>
                  </a:schemeClr>
                </a:solidFill>
                <a:ea typeface="League Spartan" charset="0"/>
                <a:cs typeface="Poppins" pitchFamily="2" charset="77"/>
              </a:rPr>
              <a:t> 3</a:t>
            </a:r>
          </a:p>
          <a:p>
            <a:pPr algn="ctr"/>
            <a:endParaRPr lang="en-US" sz="1600" b="1" dirty="0">
              <a:solidFill>
                <a:schemeClr val="tx1">
                  <a:lumMod val="85000"/>
                  <a:lumOff val="15000"/>
                </a:schemeClr>
              </a:solidFill>
              <a:latin typeface="Poppins" pitchFamily="2" charset="77"/>
              <a:ea typeface="League Spartan" charset="0"/>
              <a:cs typeface="Poppins" pitchFamily="2" charset="77"/>
            </a:endParaRPr>
          </a:p>
          <a:p>
            <a:pPr algn="ctr"/>
            <a:r>
              <a:rPr lang="es-MX" sz="1600" dirty="0">
                <a:solidFill>
                  <a:schemeClr val="tx1">
                    <a:lumMod val="85000"/>
                    <a:lumOff val="15000"/>
                  </a:schemeClr>
                </a:solidFill>
              </a:rPr>
              <a:t>Intervención individual para favorecer la adherencia, motivación al cambio y remover los obstáculos del proceso </a:t>
            </a:r>
            <a:endParaRPr lang="en-US" sz="1600" b="1" dirty="0">
              <a:solidFill>
                <a:schemeClr val="tx1">
                  <a:lumMod val="85000"/>
                  <a:lumOff val="15000"/>
                </a:schemeClr>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103388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62" y="102970"/>
            <a:ext cx="10515600" cy="1325563"/>
          </a:xfrm>
        </p:spPr>
        <p:txBody>
          <a:bodyPr/>
          <a:lstStyle/>
          <a:p>
            <a:r>
              <a:rPr lang="es-MX" dirty="0">
                <a:solidFill>
                  <a:schemeClr val="bg1"/>
                </a:solidFill>
              </a:rPr>
              <a:t>Mediación Penal Juvenil</a:t>
            </a:r>
            <a:endParaRPr lang="es-CL" dirty="0">
              <a:solidFill>
                <a:schemeClr val="bg1"/>
              </a:solidFill>
            </a:endParaRPr>
          </a:p>
        </p:txBody>
      </p:sp>
      <p:pic>
        <p:nvPicPr>
          <p:cNvPr id="4" name="Marcador de contenido 3"/>
          <p:cNvPicPr>
            <a:picLocks noGrp="1" noChangeAspect="1"/>
          </p:cNvPicPr>
          <p:nvPr>
            <p:ph idx="1"/>
          </p:nvPr>
        </p:nvPicPr>
        <p:blipFill>
          <a:blip r:embed="rId2"/>
          <a:stretch>
            <a:fillRect/>
          </a:stretch>
        </p:blipFill>
        <p:spPr>
          <a:xfrm>
            <a:off x="549587" y="1778482"/>
            <a:ext cx="4986232" cy="3955982"/>
          </a:xfrm>
          <a:prstGeom prst="rect">
            <a:avLst/>
          </a:prstGeom>
        </p:spPr>
      </p:pic>
      <p:sp>
        <p:nvSpPr>
          <p:cNvPr id="5" name="Triángulo isósceles 4"/>
          <p:cNvSpPr/>
          <p:nvPr/>
        </p:nvSpPr>
        <p:spPr>
          <a:xfrm rot="443171">
            <a:off x="1826224" y="2692182"/>
            <a:ext cx="1361687" cy="1290126"/>
          </a:xfrm>
          <a:prstGeom prst="triangle">
            <a:avLst>
              <a:gd name="adj" fmla="val 8928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n 5"/>
          <p:cNvPicPr>
            <a:picLocks noChangeAspect="1"/>
          </p:cNvPicPr>
          <p:nvPr/>
        </p:nvPicPr>
        <p:blipFill>
          <a:blip r:embed="rId3"/>
          <a:stretch>
            <a:fillRect/>
          </a:stretch>
        </p:blipFill>
        <p:spPr>
          <a:xfrm>
            <a:off x="5921300" y="1778482"/>
            <a:ext cx="5965900" cy="3955982"/>
          </a:xfrm>
          <a:prstGeom prst="rect">
            <a:avLst/>
          </a:prstGeom>
        </p:spPr>
      </p:pic>
      <p:sp>
        <p:nvSpPr>
          <p:cNvPr id="7" name="CuadroTexto 6"/>
          <p:cNvSpPr txBox="1"/>
          <p:nvPr/>
        </p:nvSpPr>
        <p:spPr>
          <a:xfrm>
            <a:off x="6074350" y="3407690"/>
            <a:ext cx="1559366" cy="461665"/>
          </a:xfrm>
          <a:prstGeom prst="rect">
            <a:avLst/>
          </a:prstGeom>
          <a:noFill/>
        </p:spPr>
        <p:txBody>
          <a:bodyPr wrap="square" rtlCol="0">
            <a:spAutoFit/>
          </a:bodyPr>
          <a:lstStyle/>
          <a:p>
            <a:r>
              <a:rPr lang="es-CL" sz="2400" dirty="0"/>
              <a:t>Conflicto</a:t>
            </a:r>
          </a:p>
        </p:txBody>
      </p:sp>
      <p:sp>
        <p:nvSpPr>
          <p:cNvPr id="8" name="CuadroTexto 7"/>
          <p:cNvSpPr txBox="1"/>
          <p:nvPr/>
        </p:nvSpPr>
        <p:spPr>
          <a:xfrm>
            <a:off x="5921300" y="4880008"/>
            <a:ext cx="6456063" cy="461665"/>
          </a:xfrm>
          <a:prstGeom prst="rect">
            <a:avLst/>
          </a:prstGeom>
          <a:noFill/>
        </p:spPr>
        <p:txBody>
          <a:bodyPr wrap="none" rtlCol="0">
            <a:spAutoFit/>
          </a:bodyPr>
          <a:lstStyle/>
          <a:p>
            <a:r>
              <a:rPr lang="es-MX" sz="2400" dirty="0"/>
              <a:t>Comunicación                 Ajuste de expectativas        </a:t>
            </a:r>
            <a:endParaRPr lang="es-CL" sz="2400" dirty="0"/>
          </a:p>
        </p:txBody>
      </p:sp>
      <p:sp>
        <p:nvSpPr>
          <p:cNvPr id="9" name="CuadroTexto 8"/>
          <p:cNvSpPr txBox="1"/>
          <p:nvPr/>
        </p:nvSpPr>
        <p:spPr>
          <a:xfrm>
            <a:off x="10279467" y="3318341"/>
            <a:ext cx="1235210" cy="461665"/>
          </a:xfrm>
          <a:prstGeom prst="rect">
            <a:avLst/>
          </a:prstGeom>
          <a:noFill/>
        </p:spPr>
        <p:txBody>
          <a:bodyPr wrap="none" rtlCol="0">
            <a:spAutoFit/>
          </a:bodyPr>
          <a:lstStyle/>
          <a:p>
            <a:r>
              <a:rPr lang="es-MX" sz="2400" dirty="0"/>
              <a:t>Acuerdo</a:t>
            </a:r>
            <a:endParaRPr lang="es-CL" sz="2400" dirty="0"/>
          </a:p>
        </p:txBody>
      </p:sp>
      <p:sp>
        <p:nvSpPr>
          <p:cNvPr id="10" name="Flecha derecha 9"/>
          <p:cNvSpPr/>
          <p:nvPr/>
        </p:nvSpPr>
        <p:spPr>
          <a:xfrm rot="2631111">
            <a:off x="6530288" y="4113864"/>
            <a:ext cx="647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Flecha derecha 10"/>
          <p:cNvSpPr/>
          <p:nvPr/>
        </p:nvSpPr>
        <p:spPr>
          <a:xfrm>
            <a:off x="8078352" y="4944835"/>
            <a:ext cx="647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derecha 11"/>
          <p:cNvSpPr/>
          <p:nvPr/>
        </p:nvSpPr>
        <p:spPr>
          <a:xfrm rot="17868292">
            <a:off x="10407665" y="4093325"/>
            <a:ext cx="6474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6208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4880</TotalTime>
  <Words>2546</Words>
  <Application>Microsoft Office PowerPoint</Application>
  <PresentationFormat>Panorámica</PresentationFormat>
  <Paragraphs>311</Paragraphs>
  <Slides>25</Slides>
  <Notes>10</Notes>
  <HiddenSlides>1</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25</vt:i4>
      </vt:variant>
    </vt:vector>
  </HeadingPairs>
  <TitlesOfParts>
    <vt:vector size="42" baseType="lpstr">
      <vt:lpstr>Arial</vt:lpstr>
      <vt:lpstr>Calibri</vt:lpstr>
      <vt:lpstr>Calibri Light</vt:lpstr>
      <vt:lpstr>Fira Sans Extra Condensed Medium</vt:lpstr>
      <vt:lpstr>Helvetica</vt:lpstr>
      <vt:lpstr>Helvetica Light</vt:lpstr>
      <vt:lpstr>Lato Light</vt:lpstr>
      <vt:lpstr>League Spartan</vt:lpstr>
      <vt:lpstr>Mukta ExtraLight</vt:lpstr>
      <vt:lpstr>Open Sans Light</vt:lpstr>
      <vt:lpstr>Poppins</vt:lpstr>
      <vt:lpstr>Roboto</vt:lpstr>
      <vt:lpstr>Times New Roman</vt:lpstr>
      <vt:lpstr>Verdana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Teoría de cambio</vt:lpstr>
      <vt:lpstr>Reinserción Social</vt:lpstr>
      <vt:lpstr>Presentación de PowerPoint</vt:lpstr>
      <vt:lpstr>Mediación Penal Juvenil</vt:lpstr>
      <vt:lpstr>Presentación de PowerPoint</vt:lpstr>
      <vt:lpstr>Presentación de PowerPoint</vt:lpstr>
      <vt:lpstr>Presentación de PowerPoint</vt:lpstr>
      <vt:lpstr>Presentación de PowerPoint</vt:lpstr>
      <vt:lpstr>Presentación de PowerPoint</vt:lpstr>
      <vt:lpstr>Presentación de PowerPoint</vt:lpstr>
      <vt:lpstr>Articulación de la gestión de redes</vt:lpstr>
      <vt:lpstr>Expediente Único de Ejecución</vt:lpstr>
      <vt:lpstr>Expediente Único de Ejecución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Matias Alberto Sanchez Aravena</cp:lastModifiedBy>
  <cp:revision>130</cp:revision>
  <cp:lastPrinted>2022-06-06T15:53:12Z</cp:lastPrinted>
  <dcterms:created xsi:type="dcterms:W3CDTF">2022-04-14T17:42:17Z</dcterms:created>
  <dcterms:modified xsi:type="dcterms:W3CDTF">2022-08-17T12:23:05Z</dcterms:modified>
</cp:coreProperties>
</file>