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7"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6/14/2021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6/14/2021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6/14/2021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6/14/2021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6/14/2021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6/14/2021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6/14/2021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6/14/2021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6/14/2021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6/14/2021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434CB4F-DCD7-4296-BC7D-AC369FC2B865}"/>
              </a:ext>
            </a:extLst>
          </p:cNvPr>
          <p:cNvSpPr>
            <a:spLocks noGrp="1"/>
          </p:cNvSpPr>
          <p:nvPr>
            <p:ph type="ctrTitle"/>
          </p:nvPr>
        </p:nvSpPr>
        <p:spPr>
          <a:xfrm>
            <a:off x="1915127" y="1947942"/>
            <a:ext cx="8361229" cy="2098226"/>
          </a:xfrm>
        </p:spPr>
        <p:txBody>
          <a:bodyPr/>
          <a:lstStyle/>
          <a:p>
            <a:r>
              <a:rPr lang="es-CL" dirty="0"/>
              <a:t/>
            </a:r>
            <a:br>
              <a:rPr lang="es-CL" dirty="0"/>
            </a:br>
            <a:endParaRPr lang="es-CL" dirty="0"/>
          </a:p>
        </p:txBody>
      </p:sp>
      <p:sp>
        <p:nvSpPr>
          <p:cNvPr id="3" name="Subtítulo 2">
            <a:extLst>
              <a:ext uri="{FF2B5EF4-FFF2-40B4-BE49-F238E27FC236}">
                <a16:creationId xmlns:a16="http://schemas.microsoft.com/office/drawing/2014/main" xmlns="" id="{27BF9D27-138C-4AC4-8CC2-6A61E3610DFA}"/>
              </a:ext>
            </a:extLst>
          </p:cNvPr>
          <p:cNvSpPr>
            <a:spLocks noGrp="1"/>
          </p:cNvSpPr>
          <p:nvPr>
            <p:ph type="subTitle" idx="1"/>
          </p:nvPr>
        </p:nvSpPr>
        <p:spPr>
          <a:xfrm>
            <a:off x="2679906" y="2467779"/>
            <a:ext cx="6831673" cy="2574738"/>
          </a:xfrm>
        </p:spPr>
        <p:txBody>
          <a:bodyPr/>
          <a:lstStyle/>
          <a:p>
            <a:r>
              <a:rPr lang="es-CL" b="1" dirty="0"/>
              <a:t>Programa de Educación Intercultural Bilingüe</a:t>
            </a:r>
          </a:p>
        </p:txBody>
      </p:sp>
      <p:pic>
        <p:nvPicPr>
          <p:cNvPr id="7" name="Imagen 6" descr="logo EIB 2">
            <a:extLst>
              <a:ext uri="{FF2B5EF4-FFF2-40B4-BE49-F238E27FC236}">
                <a16:creationId xmlns:a16="http://schemas.microsoft.com/office/drawing/2014/main" xmlns="" id="{D9E20483-1A6C-4942-ABC5-57F3D8FEF23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933507" y="2985571"/>
            <a:ext cx="3083442" cy="1980484"/>
          </a:xfrm>
          <a:prstGeom prst="rect">
            <a:avLst/>
          </a:prstGeom>
          <a:noFill/>
          <a:ln>
            <a:noFill/>
          </a:ln>
        </p:spPr>
      </p:pic>
      <p:pic>
        <p:nvPicPr>
          <p:cNvPr id="1026" name="Imagen 6">
            <a:extLst>
              <a:ext uri="{FF2B5EF4-FFF2-40B4-BE49-F238E27FC236}">
                <a16:creationId xmlns:a16="http://schemas.microsoft.com/office/drawing/2014/main" xmlns="" id="{C5C25F28-2AB3-4290-AE9E-CFCCB793996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44550" y="627961"/>
            <a:ext cx="1416413" cy="1276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ángulo 3">
            <a:extLst>
              <a:ext uri="{FF2B5EF4-FFF2-40B4-BE49-F238E27FC236}">
                <a16:creationId xmlns:a16="http://schemas.microsoft.com/office/drawing/2014/main" xmlns="" id="{844F1691-563A-42ED-87D7-9FD3364A9CC9}"/>
              </a:ext>
            </a:extLst>
          </p:cNvPr>
          <p:cNvSpPr/>
          <p:nvPr/>
        </p:nvSpPr>
        <p:spPr>
          <a:xfrm>
            <a:off x="765544" y="5837274"/>
            <a:ext cx="4979006" cy="595424"/>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es-CL" dirty="0"/>
              <a:t>Nevenca Cerna Cayullán </a:t>
            </a:r>
          </a:p>
          <a:p>
            <a:pPr algn="ctr"/>
            <a:r>
              <a:rPr lang="es-CL" dirty="0"/>
              <a:t>Coordinadora Región Metropolitana </a:t>
            </a:r>
          </a:p>
        </p:txBody>
      </p:sp>
    </p:spTree>
    <p:extLst>
      <p:ext uri="{BB962C8B-B14F-4D97-AF65-F5344CB8AC3E}">
        <p14:creationId xmlns:p14="http://schemas.microsoft.com/office/powerpoint/2010/main" val="539454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12257A3-68C2-4FEC-B639-8B65366AF2C9}"/>
              </a:ext>
            </a:extLst>
          </p:cNvPr>
          <p:cNvSpPr>
            <a:spLocks noGrp="1"/>
          </p:cNvSpPr>
          <p:nvPr>
            <p:ph type="title"/>
          </p:nvPr>
        </p:nvSpPr>
        <p:spPr>
          <a:xfrm>
            <a:off x="1371600" y="685800"/>
            <a:ext cx="9601200" cy="1004777"/>
          </a:xfrm>
        </p:spPr>
        <p:txBody>
          <a:bodyPr/>
          <a:lstStyle/>
          <a:p>
            <a:r>
              <a:rPr lang="es-CL" sz="2000" b="1" dirty="0">
                <a:solidFill>
                  <a:srgbClr val="475156"/>
                </a:solidFill>
                <a:latin typeface="Open Sans"/>
                <a:ea typeface="+mn-ea"/>
                <a:cs typeface="+mn-cs"/>
              </a:rPr>
              <a:t>           ¿Cómo se puede contratar a un/a educador/a tradicional?</a:t>
            </a:r>
            <a:endParaRPr lang="es-CL" b="1" dirty="0"/>
          </a:p>
        </p:txBody>
      </p:sp>
      <p:sp>
        <p:nvSpPr>
          <p:cNvPr id="3" name="Marcador de contenido 2">
            <a:extLst>
              <a:ext uri="{FF2B5EF4-FFF2-40B4-BE49-F238E27FC236}">
                <a16:creationId xmlns:a16="http://schemas.microsoft.com/office/drawing/2014/main" xmlns="" id="{D7B806EA-A558-4E40-ACE4-49A9EEC4108E}"/>
              </a:ext>
            </a:extLst>
          </p:cNvPr>
          <p:cNvSpPr>
            <a:spLocks noGrp="1"/>
          </p:cNvSpPr>
          <p:nvPr>
            <p:ph idx="1"/>
          </p:nvPr>
        </p:nvSpPr>
        <p:spPr/>
        <p:txBody>
          <a:bodyPr/>
          <a:lstStyle/>
          <a:p>
            <a:pPr algn="just"/>
            <a:r>
              <a:rPr lang="es-CL" dirty="0">
                <a:solidFill>
                  <a:srgbClr val="475156"/>
                </a:solidFill>
                <a:latin typeface="Open Sans"/>
              </a:rPr>
              <a:t/>
            </a:r>
            <a:br>
              <a:rPr lang="es-CL" dirty="0">
                <a:solidFill>
                  <a:srgbClr val="475156"/>
                </a:solidFill>
                <a:latin typeface="Open Sans"/>
              </a:rPr>
            </a:br>
            <a:r>
              <a:rPr lang="es-CL" dirty="0">
                <a:solidFill>
                  <a:srgbClr val="475156"/>
                </a:solidFill>
                <a:latin typeface="Open Sans"/>
              </a:rPr>
              <a:t>Las y los educadores tradicionales pueden contratarse con los fondos EIB, vía SEP (Subvención Escolar Preferencial) o de estar alineados con los objetivos y definiciones del sostenedor/a, con recursos del PADEM (Plan Anual de Desarrollo de la Educación Municipal), y del PLADECO (Plan de Desarrollo Comunal).</a:t>
            </a:r>
          </a:p>
          <a:p>
            <a:pPr algn="just"/>
            <a:r>
              <a:rPr lang="es-CL" dirty="0">
                <a:solidFill>
                  <a:srgbClr val="475156"/>
                </a:solidFill>
                <a:latin typeface="Open Sans"/>
              </a:rPr>
              <a:t> Sí es instalación  de la Asignatura, esta debe bajar por subvención regular.</a:t>
            </a:r>
          </a:p>
          <a:p>
            <a:endParaRPr lang="es-CL" dirty="0"/>
          </a:p>
        </p:txBody>
      </p:sp>
    </p:spTree>
    <p:extLst>
      <p:ext uri="{BB962C8B-B14F-4D97-AF65-F5344CB8AC3E}">
        <p14:creationId xmlns:p14="http://schemas.microsoft.com/office/powerpoint/2010/main" val="3691549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xmlns="" id="{449BC34D-9C23-4D6D-8213-1F471AF85B3F}"/>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752858" y="744469"/>
            <a:ext cx="10674117" cy="5349671"/>
            <a:chOff x="752858" y="744469"/>
            <a:chExt cx="10674117" cy="5349671"/>
          </a:xfrm>
        </p:grpSpPr>
        <p:sp>
          <p:nvSpPr>
            <p:cNvPr id="72" name="Freeform 6">
              <a:extLst>
                <a:ext uri="{FF2B5EF4-FFF2-40B4-BE49-F238E27FC236}">
                  <a16:creationId xmlns:a16="http://schemas.microsoft.com/office/drawing/2014/main" xmlns="" id="{FA0F5D6C-5025-4D7E-82DD-C2C6FDA1E7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73" name="Freeform 6">
              <a:extLst>
                <a:ext uri="{FF2B5EF4-FFF2-40B4-BE49-F238E27FC236}">
                  <a16:creationId xmlns:a16="http://schemas.microsoft.com/office/drawing/2014/main" xmlns="" id="{E2AF2C17-4AB4-4402-B84B-129EF95D161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75" name="Rectangle 74">
            <a:extLst>
              <a:ext uri="{FF2B5EF4-FFF2-40B4-BE49-F238E27FC236}">
                <a16:creationId xmlns:a16="http://schemas.microsoft.com/office/drawing/2014/main" xmlns="" id="{1F9A0C1C-8ABC-401B-8FE9-AC9327C4C5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xmlns="" id="{B8C40309-124D-47E4-AABD-7F6E618074DF}"/>
              </a:ext>
            </a:extLst>
          </p:cNvPr>
          <p:cNvSpPr>
            <a:spLocks noGrp="1"/>
          </p:cNvSpPr>
          <p:nvPr>
            <p:ph type="title"/>
          </p:nvPr>
        </p:nvSpPr>
        <p:spPr>
          <a:xfrm>
            <a:off x="7581419" y="634029"/>
            <a:ext cx="4610582" cy="4538320"/>
          </a:xfrm>
        </p:spPr>
        <p:txBody>
          <a:bodyPr vert="horz" lIns="91440" tIns="45720" rIns="91440" bIns="45720" rtlCol="0" anchor="b">
            <a:normAutofit/>
          </a:bodyPr>
          <a:lstStyle/>
          <a:p>
            <a:pPr algn="ctr"/>
            <a:r>
              <a:rPr lang="en-US" sz="4900" cap="all" dirty="0"/>
              <a:t>La Educación intercultural es un derecho.</a:t>
            </a:r>
          </a:p>
        </p:txBody>
      </p:sp>
      <p:sp>
        <p:nvSpPr>
          <p:cNvPr id="77" name="Freeform 6">
            <a:extLst>
              <a:ext uri="{FF2B5EF4-FFF2-40B4-BE49-F238E27FC236}">
                <a16:creationId xmlns:a16="http://schemas.microsoft.com/office/drawing/2014/main" xmlns="" id="{BA5783C3-2F96-40A7-A24F-30CB07AA392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flipH="1" flipV="1">
            <a:off x="649163" y="634028"/>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sp>
        <p:nvSpPr>
          <p:cNvPr id="79" name="Freeform 6">
            <a:extLst>
              <a:ext uri="{FF2B5EF4-FFF2-40B4-BE49-F238E27FC236}">
                <a16:creationId xmlns:a16="http://schemas.microsoft.com/office/drawing/2014/main" xmlns="" id="{A9D08DBA-0326-4C4E-ACFB-576F3ABDD2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4494670" y="2016617"/>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pic>
        <p:nvPicPr>
          <p:cNvPr id="1026" name="Picture 2" descr="Lhan Antü: la importancia de los eclipses solares desde la visión del  pueblo mapuche - Araucanía">
            <a:extLst>
              <a:ext uri="{FF2B5EF4-FFF2-40B4-BE49-F238E27FC236}">
                <a16:creationId xmlns:a16="http://schemas.microsoft.com/office/drawing/2014/main" xmlns="" id="{C900A5D8-7192-42C8-9838-D453EBDC5F2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477499" y="1705043"/>
            <a:ext cx="5527159" cy="36049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1883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9F81864-103E-4E7E-8E7A-8A3DD4E61699}"/>
              </a:ext>
            </a:extLst>
          </p:cNvPr>
          <p:cNvSpPr>
            <a:spLocks noGrp="1"/>
          </p:cNvSpPr>
          <p:nvPr>
            <p:ph type="title"/>
          </p:nvPr>
        </p:nvSpPr>
        <p:spPr/>
        <p:txBody>
          <a:bodyPr>
            <a:normAutofit fontScale="90000"/>
          </a:bodyPr>
          <a:lstStyle/>
          <a:p>
            <a:r>
              <a:rPr lang="es-CL" b="1" dirty="0">
                <a:solidFill>
                  <a:srgbClr val="475156"/>
                </a:solidFill>
                <a:latin typeface="Open Sans"/>
              </a:rPr>
              <a:t> Alcances del Programa de Educación Intercultural Bilingüe (PEIB)</a:t>
            </a:r>
            <a:endParaRPr lang="es-CL" dirty="0"/>
          </a:p>
        </p:txBody>
      </p:sp>
      <p:sp>
        <p:nvSpPr>
          <p:cNvPr id="3" name="Marcador de contenido 2">
            <a:extLst>
              <a:ext uri="{FF2B5EF4-FFF2-40B4-BE49-F238E27FC236}">
                <a16:creationId xmlns:a16="http://schemas.microsoft.com/office/drawing/2014/main" xmlns="" id="{02961EE3-2456-4F8F-A3CF-B1FD1BA2D3DE}"/>
              </a:ext>
            </a:extLst>
          </p:cNvPr>
          <p:cNvSpPr>
            <a:spLocks noGrp="1"/>
          </p:cNvSpPr>
          <p:nvPr>
            <p:ph idx="1"/>
          </p:nvPr>
        </p:nvSpPr>
        <p:spPr/>
        <p:txBody>
          <a:bodyPr>
            <a:normAutofit fontScale="92500" lnSpcReduction="10000"/>
          </a:bodyPr>
          <a:lstStyle/>
          <a:p>
            <a:pPr algn="just"/>
            <a:r>
              <a:rPr lang="es-CL" dirty="0">
                <a:solidFill>
                  <a:srgbClr val="475156"/>
                </a:solidFill>
                <a:latin typeface="Open Sans"/>
              </a:rPr>
              <a:t> ¿Qué es el Programa de Educación Intercultural Bilingüe?</a:t>
            </a:r>
            <a:r>
              <a:rPr lang="es-CL" dirty="0"/>
              <a:t/>
            </a:r>
            <a:br>
              <a:rPr lang="es-CL" dirty="0"/>
            </a:br>
            <a:r>
              <a:rPr lang="es-CL" dirty="0">
                <a:solidFill>
                  <a:srgbClr val="475156"/>
                </a:solidFill>
                <a:latin typeface="Open Sans"/>
              </a:rPr>
              <a:t>El PEIB tiene por objetivo incorporar las lenguas, culturas, historias y cosmovisiones de los pueblos indígenas en los procesos de mejora educativa de calidad integral de los establecimientos del país, en </a:t>
            </a:r>
            <a:r>
              <a:rPr lang="es-CL" dirty="0" err="1">
                <a:solidFill>
                  <a:srgbClr val="475156"/>
                </a:solidFill>
                <a:latin typeface="Open Sans"/>
              </a:rPr>
              <a:t>pos</a:t>
            </a:r>
            <a:r>
              <a:rPr lang="es-CL" dirty="0">
                <a:solidFill>
                  <a:srgbClr val="475156"/>
                </a:solidFill>
                <a:latin typeface="Open Sans"/>
              </a:rPr>
              <a:t> de contribuir al desarrollo de una ciudadanía con competencias y prácticas interculturales. Para ello, orienta y destina fondos hacia la implementación de la interculturalidad, a través de:</a:t>
            </a:r>
            <a:r>
              <a:rPr lang="es-CL" dirty="0"/>
              <a:t/>
            </a:r>
            <a:br>
              <a:rPr lang="es-CL" dirty="0"/>
            </a:br>
            <a:r>
              <a:rPr lang="es-CL" dirty="0">
                <a:solidFill>
                  <a:srgbClr val="475156"/>
                </a:solidFill>
                <a:latin typeface="Open Sans"/>
              </a:rPr>
              <a:t>la asignatura de Lengua Indígena;</a:t>
            </a:r>
            <a:r>
              <a:rPr lang="es-CL" dirty="0"/>
              <a:t/>
            </a:r>
            <a:br>
              <a:rPr lang="es-CL" dirty="0"/>
            </a:br>
            <a:r>
              <a:rPr lang="es-CL" dirty="0">
                <a:solidFill>
                  <a:srgbClr val="475156"/>
                </a:solidFill>
                <a:latin typeface="Open Sans"/>
              </a:rPr>
              <a:t>La incorporación de un enfoque transversal de la interculturalidad en el currículum nacional;</a:t>
            </a:r>
            <a:r>
              <a:rPr lang="es-CL" dirty="0"/>
              <a:t/>
            </a:r>
            <a:br>
              <a:rPr lang="es-CL" dirty="0"/>
            </a:br>
            <a:r>
              <a:rPr lang="es-CL" dirty="0">
                <a:solidFill>
                  <a:srgbClr val="475156"/>
                </a:solidFill>
                <a:latin typeface="Open Sans"/>
              </a:rPr>
              <a:t>El desarrollo de talleres de interculturalidad; proyectos de revitalización lingüística y cultural; proyectos de bilingüismo;</a:t>
            </a:r>
            <a:r>
              <a:rPr lang="es-CL" dirty="0"/>
              <a:t/>
            </a:r>
            <a:br>
              <a:rPr lang="es-CL" dirty="0"/>
            </a:br>
            <a:r>
              <a:rPr lang="es-CL" dirty="0">
                <a:solidFill>
                  <a:srgbClr val="475156"/>
                </a:solidFill>
                <a:latin typeface="Open Sans"/>
              </a:rPr>
              <a:t>• La instalación del educador/a tradicional en el sistema educativo, desde la perspectiva de recuperación de las culturas y lenguas vulneradas de los pueblos originarios en su territorio, y a nivel nacional.</a:t>
            </a:r>
            <a:endParaRPr lang="es-CL" dirty="0"/>
          </a:p>
        </p:txBody>
      </p:sp>
    </p:spTree>
    <p:extLst>
      <p:ext uri="{BB962C8B-B14F-4D97-AF65-F5344CB8AC3E}">
        <p14:creationId xmlns:p14="http://schemas.microsoft.com/office/powerpoint/2010/main" val="1994706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2A34314-835C-4598-B4C1-CEAF80A0B9AC}"/>
              </a:ext>
            </a:extLst>
          </p:cNvPr>
          <p:cNvSpPr>
            <a:spLocks noGrp="1"/>
          </p:cNvSpPr>
          <p:nvPr>
            <p:ph type="title"/>
          </p:nvPr>
        </p:nvSpPr>
        <p:spPr>
          <a:xfrm>
            <a:off x="1371600" y="451692"/>
            <a:ext cx="9601200" cy="1531344"/>
          </a:xfrm>
        </p:spPr>
        <p:txBody>
          <a:bodyPr>
            <a:normAutofit/>
          </a:bodyPr>
          <a:lstStyle/>
          <a:p>
            <a:r>
              <a:rPr lang="es-CL" dirty="0">
                <a:solidFill>
                  <a:srgbClr val="475156"/>
                </a:solidFill>
                <a:latin typeface="Open Sans"/>
              </a:rPr>
              <a:t>¿De quién depende el PEIB?</a:t>
            </a:r>
            <a:r>
              <a:rPr lang="es-CL" dirty="0"/>
              <a:t/>
            </a:r>
            <a:br>
              <a:rPr lang="es-CL" dirty="0"/>
            </a:br>
            <a:endParaRPr lang="es-CL" dirty="0"/>
          </a:p>
        </p:txBody>
      </p:sp>
      <p:sp>
        <p:nvSpPr>
          <p:cNvPr id="3" name="Marcador de contenido 2">
            <a:extLst>
              <a:ext uri="{FF2B5EF4-FFF2-40B4-BE49-F238E27FC236}">
                <a16:creationId xmlns:a16="http://schemas.microsoft.com/office/drawing/2014/main" xmlns="" id="{C2E2E386-C88A-4592-9ED5-953A1B210103}"/>
              </a:ext>
            </a:extLst>
          </p:cNvPr>
          <p:cNvSpPr>
            <a:spLocks noGrp="1"/>
          </p:cNvSpPr>
          <p:nvPr>
            <p:ph idx="1"/>
          </p:nvPr>
        </p:nvSpPr>
        <p:spPr>
          <a:xfrm>
            <a:off x="1371600" y="1983036"/>
            <a:ext cx="9601200" cy="3884363"/>
          </a:xfrm>
        </p:spPr>
        <p:txBody>
          <a:bodyPr/>
          <a:lstStyle/>
          <a:p>
            <a:pPr algn="just"/>
            <a:r>
              <a:rPr lang="es-CL" dirty="0">
                <a:solidFill>
                  <a:srgbClr val="475156"/>
                </a:solidFill>
                <a:latin typeface="Open Sans"/>
              </a:rPr>
              <a:t>El PEIB depende de la División de Educación General, del Ministerio de Educación.</a:t>
            </a:r>
          </a:p>
          <a:p>
            <a:pPr algn="just"/>
            <a:r>
              <a:rPr lang="es-CL" dirty="0">
                <a:solidFill>
                  <a:srgbClr val="475156"/>
                </a:solidFill>
                <a:latin typeface="Open Sans"/>
              </a:rPr>
              <a:t> Luego del Seremi de cada Región donde está instalada la coordinación regional del PEIB.</a:t>
            </a:r>
          </a:p>
          <a:p>
            <a:pPr algn="just"/>
            <a:endParaRPr lang="es-CL" dirty="0">
              <a:solidFill>
                <a:srgbClr val="475156"/>
              </a:solidFill>
              <a:latin typeface="Open Sans"/>
            </a:endParaRPr>
          </a:p>
          <a:p>
            <a:pPr algn="just"/>
            <a:r>
              <a:rPr lang="es-CL" dirty="0">
                <a:solidFill>
                  <a:srgbClr val="475156"/>
                </a:solidFill>
                <a:latin typeface="Open Sans"/>
              </a:rPr>
              <a:t>En cada Región existe un funcionario/a  que coordina las actividades  relacionadas con los nueve Pueblos Originarios y uno de interculturalidad, dando enfoque principal la instalación  de la asignatura.</a:t>
            </a:r>
            <a:endParaRPr lang="es-CL" dirty="0"/>
          </a:p>
        </p:txBody>
      </p:sp>
    </p:spTree>
    <p:extLst>
      <p:ext uri="{BB962C8B-B14F-4D97-AF65-F5344CB8AC3E}">
        <p14:creationId xmlns:p14="http://schemas.microsoft.com/office/powerpoint/2010/main" val="1629406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102A201-2A65-443E-98E7-B937F71DA6AD}"/>
              </a:ext>
            </a:extLst>
          </p:cNvPr>
          <p:cNvSpPr>
            <a:spLocks noGrp="1"/>
          </p:cNvSpPr>
          <p:nvPr>
            <p:ph type="title"/>
          </p:nvPr>
        </p:nvSpPr>
        <p:spPr>
          <a:xfrm>
            <a:off x="1371600" y="685800"/>
            <a:ext cx="9601200" cy="1345019"/>
          </a:xfrm>
        </p:spPr>
        <p:txBody>
          <a:bodyPr>
            <a:normAutofit fontScale="90000"/>
          </a:bodyPr>
          <a:lstStyle/>
          <a:p>
            <a:pPr algn="ctr"/>
            <a:r>
              <a:rPr lang="es-CL" dirty="0">
                <a:solidFill>
                  <a:srgbClr val="475156"/>
                </a:solidFill>
                <a:latin typeface="Open Sans"/>
              </a:rPr>
              <a:t>¿Con qué establecimientos trabaja el PEIB?</a:t>
            </a:r>
            <a:r>
              <a:rPr lang="es-CL" dirty="0"/>
              <a:t/>
            </a:r>
            <a:br>
              <a:rPr lang="es-CL" dirty="0"/>
            </a:br>
            <a:endParaRPr lang="es-CL" dirty="0"/>
          </a:p>
        </p:txBody>
      </p:sp>
      <p:sp>
        <p:nvSpPr>
          <p:cNvPr id="3" name="Marcador de contenido 2">
            <a:extLst>
              <a:ext uri="{FF2B5EF4-FFF2-40B4-BE49-F238E27FC236}">
                <a16:creationId xmlns:a16="http://schemas.microsoft.com/office/drawing/2014/main" xmlns="" id="{27EF8B85-2701-4715-920A-2581AB343F93}"/>
              </a:ext>
            </a:extLst>
          </p:cNvPr>
          <p:cNvSpPr>
            <a:spLocks noGrp="1"/>
          </p:cNvSpPr>
          <p:nvPr>
            <p:ph idx="1"/>
          </p:nvPr>
        </p:nvSpPr>
        <p:spPr/>
        <p:txBody>
          <a:bodyPr/>
          <a:lstStyle/>
          <a:p>
            <a:pPr algn="just"/>
            <a:endParaRPr lang="es-CL" dirty="0">
              <a:solidFill>
                <a:srgbClr val="475156"/>
              </a:solidFill>
              <a:latin typeface="Open Sans"/>
            </a:endParaRPr>
          </a:p>
          <a:p>
            <a:pPr algn="just"/>
            <a:r>
              <a:rPr lang="es-CL" dirty="0">
                <a:solidFill>
                  <a:srgbClr val="475156"/>
                </a:solidFill>
                <a:latin typeface="Open Sans"/>
              </a:rPr>
              <a:t>El programa trabaja con la universalidad de establecimientos públicos y particulares subvencionados, a través del envío de orientaciones que buscan relevar hitos significativos para los pueblos originarios que habitan en Chile. Del mismo modo, trabaja con establecimientos focalizados, a los que se les apoya con recursos económicos para que puedan implementar acciones en </a:t>
            </a:r>
            <a:r>
              <a:rPr lang="es-CL" dirty="0" err="1">
                <a:solidFill>
                  <a:srgbClr val="475156"/>
                </a:solidFill>
                <a:latin typeface="Open Sans"/>
              </a:rPr>
              <a:t>pos</a:t>
            </a:r>
            <a:r>
              <a:rPr lang="es-CL" dirty="0">
                <a:solidFill>
                  <a:srgbClr val="475156"/>
                </a:solidFill>
                <a:latin typeface="Open Sans"/>
              </a:rPr>
              <a:t> de la interculturalidad, tales como los talleres interculturales, proyectos de revitalización lingüística, cultural y el desarrollo de la asignatura de Lengua Indígena.</a:t>
            </a:r>
            <a:endParaRPr lang="es-CL" dirty="0"/>
          </a:p>
        </p:txBody>
      </p:sp>
    </p:spTree>
    <p:extLst>
      <p:ext uri="{BB962C8B-B14F-4D97-AF65-F5344CB8AC3E}">
        <p14:creationId xmlns:p14="http://schemas.microsoft.com/office/powerpoint/2010/main" val="885204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588E489-755A-4431-970A-5C4F008516CB}"/>
              </a:ext>
            </a:extLst>
          </p:cNvPr>
          <p:cNvSpPr>
            <a:spLocks noGrp="1"/>
          </p:cNvSpPr>
          <p:nvPr>
            <p:ph type="title"/>
          </p:nvPr>
        </p:nvSpPr>
        <p:spPr/>
        <p:txBody>
          <a:bodyPr/>
          <a:lstStyle/>
          <a:p>
            <a:pPr algn="ctr"/>
            <a:r>
              <a:rPr lang="es-CL" dirty="0">
                <a:solidFill>
                  <a:srgbClr val="475156"/>
                </a:solidFill>
                <a:latin typeface="Open Sans"/>
              </a:rPr>
              <a:t>¿Qué tipos de beneficios entrega el PEIB?</a:t>
            </a:r>
            <a:endParaRPr lang="es-CL" dirty="0"/>
          </a:p>
        </p:txBody>
      </p:sp>
      <p:sp>
        <p:nvSpPr>
          <p:cNvPr id="3" name="Marcador de contenido 2">
            <a:extLst>
              <a:ext uri="{FF2B5EF4-FFF2-40B4-BE49-F238E27FC236}">
                <a16:creationId xmlns:a16="http://schemas.microsoft.com/office/drawing/2014/main" xmlns="" id="{EFE37DEE-39D6-4BA9-9CD4-062AE2BD2383}"/>
              </a:ext>
            </a:extLst>
          </p:cNvPr>
          <p:cNvSpPr>
            <a:spLocks noGrp="1"/>
          </p:cNvSpPr>
          <p:nvPr>
            <p:ph idx="1"/>
          </p:nvPr>
        </p:nvSpPr>
        <p:spPr/>
        <p:txBody>
          <a:bodyPr>
            <a:normAutofit fontScale="92500" lnSpcReduction="20000"/>
          </a:bodyPr>
          <a:lstStyle/>
          <a:p>
            <a:pPr algn="just"/>
            <a:endParaRPr lang="es-CL" dirty="0">
              <a:solidFill>
                <a:srgbClr val="475156"/>
              </a:solidFill>
              <a:latin typeface="Open Sans"/>
            </a:endParaRPr>
          </a:p>
          <a:p>
            <a:pPr algn="just"/>
            <a:r>
              <a:rPr lang="es-CL" dirty="0">
                <a:solidFill>
                  <a:srgbClr val="475156"/>
                </a:solidFill>
                <a:latin typeface="Open Sans"/>
              </a:rPr>
              <a:t>El PEIB entrega recursos económicos a determinados establecimientos a través de fondos EIB, los que son destinados al financiamiento de diversas acciones, siendo las principales:</a:t>
            </a:r>
            <a:r>
              <a:rPr lang="es-CL" dirty="0"/>
              <a:t/>
            </a:r>
            <a:br>
              <a:rPr lang="es-CL" dirty="0"/>
            </a:br>
            <a:r>
              <a:rPr lang="es-CL" dirty="0">
                <a:solidFill>
                  <a:srgbClr val="475156"/>
                </a:solidFill>
                <a:latin typeface="Open Sans"/>
              </a:rPr>
              <a:t>• la inserción del educador/a tradicional al interior de los establecimientos;</a:t>
            </a:r>
            <a:r>
              <a:rPr lang="es-CL" dirty="0"/>
              <a:t/>
            </a:r>
            <a:br>
              <a:rPr lang="es-CL" dirty="0"/>
            </a:br>
            <a:r>
              <a:rPr lang="es-CL" dirty="0">
                <a:solidFill>
                  <a:srgbClr val="475156"/>
                </a:solidFill>
                <a:latin typeface="Open Sans"/>
              </a:rPr>
              <a:t>• Implementación de la asignatura de Lengua Indígena de acuerdo a las nuevas bases curriculares </a:t>
            </a:r>
            <a:r>
              <a:rPr lang="es-CL" b="1" dirty="0">
                <a:solidFill>
                  <a:srgbClr val="333333"/>
                </a:solidFill>
                <a:latin typeface="gobCL-Bold"/>
              </a:rPr>
              <a:t> Lengua y Cultura de los Pueblos Originarios Ancestrales. 1° a 6° año básico.</a:t>
            </a:r>
          </a:p>
          <a:p>
            <a:pPr algn="just"/>
            <a:r>
              <a:rPr lang="es-CL" dirty="0">
                <a:solidFill>
                  <a:srgbClr val="333333"/>
                </a:solidFill>
                <a:latin typeface="gobCL-Bold"/>
              </a:rPr>
              <a:t>Talleres articulados con una asignatura  del Currículo Nacional, donde la Educadora trabaja  de manera transversal con la docente del establecimiento,  la Educadora entrega una nota al año usando la escala correspondiente al establecimiento, dicha evaluación  es de acuerdo al Decreto </a:t>
            </a:r>
            <a:r>
              <a:rPr lang="es-CL" dirty="0" err="1">
                <a:solidFill>
                  <a:srgbClr val="333333"/>
                </a:solidFill>
                <a:latin typeface="gobCL-Bold"/>
              </a:rPr>
              <a:t>N°</a:t>
            </a:r>
            <a:r>
              <a:rPr lang="es-CL" dirty="0">
                <a:solidFill>
                  <a:srgbClr val="333333"/>
                </a:solidFill>
                <a:latin typeface="gobCL-Bold"/>
              </a:rPr>
              <a:t> 67, sobre evaluación formativa.</a:t>
            </a:r>
          </a:p>
          <a:p>
            <a:pPr marL="0" indent="0" algn="just">
              <a:buNone/>
            </a:pPr>
            <a:r>
              <a:rPr lang="es-CL" dirty="0">
                <a:solidFill>
                  <a:srgbClr val="475156"/>
                </a:solidFill>
                <a:latin typeface="Open Sans"/>
              </a:rPr>
              <a:t> </a:t>
            </a:r>
            <a:r>
              <a:rPr lang="es-CL" dirty="0"/>
              <a:t/>
            </a:r>
            <a:br>
              <a:rPr lang="es-CL" dirty="0"/>
            </a:br>
            <a:endParaRPr lang="es-CL" dirty="0"/>
          </a:p>
        </p:txBody>
      </p:sp>
    </p:spTree>
    <p:extLst>
      <p:ext uri="{BB962C8B-B14F-4D97-AF65-F5344CB8AC3E}">
        <p14:creationId xmlns:p14="http://schemas.microsoft.com/office/powerpoint/2010/main" val="3074952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57030092-5874-4BA9-971F-E9FD79B91146}"/>
              </a:ext>
            </a:extLst>
          </p:cNvPr>
          <p:cNvSpPr>
            <a:spLocks noGrp="1"/>
          </p:cNvSpPr>
          <p:nvPr>
            <p:ph type="title"/>
          </p:nvPr>
        </p:nvSpPr>
        <p:spPr>
          <a:xfrm>
            <a:off x="1371600" y="685801"/>
            <a:ext cx="9601200" cy="738962"/>
          </a:xfrm>
        </p:spPr>
        <p:txBody>
          <a:bodyPr>
            <a:normAutofit/>
          </a:bodyPr>
          <a:lstStyle/>
          <a:p>
            <a:r>
              <a:rPr lang="es-CL" sz="3200" b="1" dirty="0"/>
              <a:t>¿Quiénes pueden postular a los fondos?</a:t>
            </a:r>
          </a:p>
        </p:txBody>
      </p:sp>
      <p:sp>
        <p:nvSpPr>
          <p:cNvPr id="3" name="Marcador de contenido 2">
            <a:extLst>
              <a:ext uri="{FF2B5EF4-FFF2-40B4-BE49-F238E27FC236}">
                <a16:creationId xmlns:a16="http://schemas.microsoft.com/office/drawing/2014/main" xmlns="" id="{0D1BE191-7F1D-4D42-8635-EA6CC2A251EF}"/>
              </a:ext>
            </a:extLst>
          </p:cNvPr>
          <p:cNvSpPr>
            <a:spLocks noGrp="1"/>
          </p:cNvSpPr>
          <p:nvPr>
            <p:ph idx="1"/>
          </p:nvPr>
        </p:nvSpPr>
        <p:spPr>
          <a:xfrm>
            <a:off x="1371600" y="1892595"/>
            <a:ext cx="9601200" cy="3974805"/>
          </a:xfrm>
        </p:spPr>
        <p:txBody>
          <a:bodyPr>
            <a:normAutofit lnSpcReduction="10000"/>
          </a:bodyPr>
          <a:lstStyle/>
          <a:p>
            <a:pPr algn="just"/>
            <a:r>
              <a:rPr lang="es-CL" dirty="0">
                <a:solidFill>
                  <a:srgbClr val="475156"/>
                </a:solidFill>
                <a:latin typeface="Open Sans"/>
              </a:rPr>
              <a:t>Los establecimientos educacionales pueden postular a estos fondos a través del Coordinador/a Regional del Programa de Educación Intercultural Bilingüe, pero se les da prioridad a aquellas escuelas y liceos que presenten dificultades para acceder a otros medios de financiamiento o cuyos contextos territoriales sean más complejos. </a:t>
            </a:r>
          </a:p>
          <a:p>
            <a:pPr algn="just"/>
            <a:r>
              <a:rPr lang="es-CL" b="1" dirty="0">
                <a:solidFill>
                  <a:srgbClr val="475156"/>
                </a:solidFill>
                <a:latin typeface="Open Sans"/>
              </a:rPr>
              <a:t>¿Qué tipo de materiales entrega el PEIB?</a:t>
            </a:r>
          </a:p>
          <a:p>
            <a:pPr algn="just"/>
            <a:r>
              <a:rPr lang="es-CL" b="1" dirty="0"/>
              <a:t/>
            </a:r>
            <a:br>
              <a:rPr lang="es-CL" b="1" dirty="0"/>
            </a:br>
            <a:r>
              <a:rPr lang="es-CL" dirty="0">
                <a:solidFill>
                  <a:srgbClr val="475156"/>
                </a:solidFill>
                <a:latin typeface="Open Sans"/>
              </a:rPr>
              <a:t>El PEIB entrega recursos educativos y curriculares para el aprendizaje de la lengua y cultura indígena, destinados a estudiantes de enseñanza básica que cuenten con la asignatura de Lengua Indígena. Del mismo modo, entrega materiales a los/as educadores/as tradicionales para que puedan utilizarlos como apoyo a su labor, también nos ocupamos de las capacitaciones  y perfeccionamientos de los Educadores/as.</a:t>
            </a:r>
            <a:endParaRPr lang="es-CL" dirty="0"/>
          </a:p>
        </p:txBody>
      </p:sp>
    </p:spTree>
    <p:extLst>
      <p:ext uri="{BB962C8B-B14F-4D97-AF65-F5344CB8AC3E}">
        <p14:creationId xmlns:p14="http://schemas.microsoft.com/office/powerpoint/2010/main" val="881796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7ACBBCB-DA3A-4E5E-B7A4-A3EB09AF1C92}"/>
              </a:ext>
            </a:extLst>
          </p:cNvPr>
          <p:cNvSpPr>
            <a:spLocks noGrp="1"/>
          </p:cNvSpPr>
          <p:nvPr>
            <p:ph type="title"/>
          </p:nvPr>
        </p:nvSpPr>
        <p:spPr/>
        <p:txBody>
          <a:bodyPr/>
          <a:lstStyle/>
          <a:p>
            <a:pPr algn="ctr"/>
            <a:r>
              <a:rPr lang="es-CL" sz="2000" b="1" dirty="0">
                <a:solidFill>
                  <a:srgbClr val="191B0E"/>
                </a:solidFill>
                <a:ea typeface="+mn-ea"/>
                <a:cs typeface="+mn-cs"/>
              </a:rPr>
              <a:t>¿Cuáles son los requisitos que necesita una escuela para ser considerada como intercultural?</a:t>
            </a:r>
            <a:br>
              <a:rPr lang="es-CL" sz="2000" b="1" dirty="0">
                <a:solidFill>
                  <a:srgbClr val="191B0E"/>
                </a:solidFill>
                <a:ea typeface="+mn-ea"/>
                <a:cs typeface="+mn-cs"/>
              </a:rPr>
            </a:br>
            <a:endParaRPr lang="es-CL" b="1" dirty="0"/>
          </a:p>
        </p:txBody>
      </p:sp>
      <p:sp>
        <p:nvSpPr>
          <p:cNvPr id="3" name="Marcador de contenido 2">
            <a:extLst>
              <a:ext uri="{FF2B5EF4-FFF2-40B4-BE49-F238E27FC236}">
                <a16:creationId xmlns:a16="http://schemas.microsoft.com/office/drawing/2014/main" xmlns="" id="{DA75719A-28EB-49EF-8B6A-741D8FEBFA00}"/>
              </a:ext>
            </a:extLst>
          </p:cNvPr>
          <p:cNvSpPr>
            <a:spLocks noGrp="1"/>
          </p:cNvSpPr>
          <p:nvPr>
            <p:ph idx="1"/>
          </p:nvPr>
        </p:nvSpPr>
        <p:spPr>
          <a:xfrm>
            <a:off x="1371600" y="2286000"/>
            <a:ext cx="9601200" cy="2307265"/>
          </a:xfrm>
        </p:spPr>
        <p:txBody>
          <a:bodyPr/>
          <a:lstStyle/>
          <a:p>
            <a:pPr algn="just"/>
            <a:r>
              <a:rPr lang="es-CL" dirty="0"/>
              <a:t> No existen requisitos formales para que una escuela o liceo sea considerado intercultural; sin embargo, se les distingue por ser establecimientos que implementan la asignatura de Lengua Indígena, desarrollan talleres interculturales, proyectos de revitalización lingüística y cultural, o de bilingüismo, establecen acciones en su Plan de Mejoramiento Educativo o establecen en su Proyecto Educativo Institucional un sello intercultural, principalmente.</a:t>
            </a:r>
          </a:p>
        </p:txBody>
      </p:sp>
    </p:spTree>
    <p:extLst>
      <p:ext uri="{BB962C8B-B14F-4D97-AF65-F5344CB8AC3E}">
        <p14:creationId xmlns:p14="http://schemas.microsoft.com/office/powerpoint/2010/main" val="4063883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68419B1-A3B4-4456-B7ED-935FF5716B1F}"/>
              </a:ext>
            </a:extLst>
          </p:cNvPr>
          <p:cNvSpPr>
            <a:spLocks noGrp="1"/>
          </p:cNvSpPr>
          <p:nvPr>
            <p:ph type="title"/>
          </p:nvPr>
        </p:nvSpPr>
        <p:spPr>
          <a:xfrm>
            <a:off x="1679944" y="1735765"/>
            <a:ext cx="9601200" cy="1100470"/>
          </a:xfrm>
        </p:spPr>
        <p:txBody>
          <a:bodyPr/>
          <a:lstStyle/>
          <a:p>
            <a:r>
              <a:rPr lang="es-CL" sz="2000" b="1" dirty="0">
                <a:solidFill>
                  <a:srgbClr val="475156"/>
                </a:solidFill>
                <a:latin typeface="Open Sans"/>
                <a:ea typeface="+mn-ea"/>
                <a:cs typeface="+mn-cs"/>
              </a:rPr>
              <a:t>¿Cómo se puede implementar la asignatura de Lengua Indígena en la escuela?</a:t>
            </a:r>
            <a:r>
              <a:rPr lang="es-CL" sz="2000" b="1" dirty="0">
                <a:solidFill>
                  <a:srgbClr val="191B0E"/>
                </a:solidFill>
                <a:ea typeface="+mn-ea"/>
                <a:cs typeface="+mn-cs"/>
              </a:rPr>
              <a:t/>
            </a:r>
            <a:br>
              <a:rPr lang="es-CL" sz="2000" b="1" dirty="0">
                <a:solidFill>
                  <a:srgbClr val="191B0E"/>
                </a:solidFill>
                <a:ea typeface="+mn-ea"/>
                <a:cs typeface="+mn-cs"/>
              </a:rPr>
            </a:br>
            <a:endParaRPr lang="es-CL" b="1" dirty="0"/>
          </a:p>
        </p:txBody>
      </p:sp>
      <p:sp>
        <p:nvSpPr>
          <p:cNvPr id="3" name="Marcador de contenido 2">
            <a:extLst>
              <a:ext uri="{FF2B5EF4-FFF2-40B4-BE49-F238E27FC236}">
                <a16:creationId xmlns:a16="http://schemas.microsoft.com/office/drawing/2014/main" xmlns="" id="{F8FCB7CF-4735-4C30-A2A0-0AF23A797EB4}"/>
              </a:ext>
            </a:extLst>
          </p:cNvPr>
          <p:cNvSpPr>
            <a:spLocks noGrp="1"/>
          </p:cNvSpPr>
          <p:nvPr>
            <p:ph idx="1"/>
          </p:nvPr>
        </p:nvSpPr>
        <p:spPr/>
        <p:txBody>
          <a:bodyPr/>
          <a:lstStyle/>
          <a:p>
            <a:endParaRPr lang="es-CL" dirty="0">
              <a:solidFill>
                <a:srgbClr val="475156"/>
              </a:solidFill>
              <a:latin typeface="Open Sans"/>
            </a:endParaRPr>
          </a:p>
          <a:p>
            <a:pPr algn="just"/>
            <a:r>
              <a:rPr lang="es-CL" dirty="0">
                <a:solidFill>
                  <a:srgbClr val="475156"/>
                </a:solidFill>
                <a:latin typeface="Open Sans"/>
              </a:rPr>
              <a:t>Por Decreto 280, todos aquellos establecimientos educacionales que cuentan con un 20% o más de matrícula indígena deben implementar la asignatura de Lengua Indígena con su respectiva carga horaria en el Plan de Estudios; sin embargo y de manera inclusiva, las escuelas que quieran implementar esta asignatura en forma voluntaria pueden realizarlo mediante un trabajo conjunto con las comunidades, destinando recursos para financiarla a través de la Subvención Escolar Preferencia, fondos regionales, aportes privados, entre otros.</a:t>
            </a:r>
            <a:endParaRPr lang="es-CL" dirty="0"/>
          </a:p>
        </p:txBody>
      </p:sp>
    </p:spTree>
    <p:extLst>
      <p:ext uri="{BB962C8B-B14F-4D97-AF65-F5344CB8AC3E}">
        <p14:creationId xmlns:p14="http://schemas.microsoft.com/office/powerpoint/2010/main" val="2567427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BFDEC62C-2F1D-4623-B2D7-FBE8C9353955}"/>
              </a:ext>
            </a:extLst>
          </p:cNvPr>
          <p:cNvSpPr>
            <a:spLocks noGrp="1"/>
          </p:cNvSpPr>
          <p:nvPr>
            <p:ph type="title"/>
          </p:nvPr>
        </p:nvSpPr>
        <p:spPr/>
        <p:txBody>
          <a:bodyPr>
            <a:normAutofit fontScale="90000"/>
          </a:bodyPr>
          <a:lstStyle/>
          <a:p>
            <a:pPr algn="ctr"/>
            <a:r>
              <a:rPr lang="es-CL" b="1" dirty="0"/>
              <a:t>¿Qué se necesita para ser un educador/a tradicional?</a:t>
            </a:r>
            <a:br>
              <a:rPr lang="es-CL" b="1" dirty="0"/>
            </a:br>
            <a:r>
              <a:rPr lang="es-CL" b="1" dirty="0"/>
              <a:t/>
            </a:r>
            <a:br>
              <a:rPr lang="es-CL" b="1" dirty="0"/>
            </a:br>
            <a:endParaRPr lang="es-CL" dirty="0"/>
          </a:p>
        </p:txBody>
      </p:sp>
      <p:sp>
        <p:nvSpPr>
          <p:cNvPr id="3" name="Marcador de contenido 2">
            <a:extLst>
              <a:ext uri="{FF2B5EF4-FFF2-40B4-BE49-F238E27FC236}">
                <a16:creationId xmlns:a16="http://schemas.microsoft.com/office/drawing/2014/main" xmlns="" id="{8E50E46C-D612-4707-BBBD-DB90B3FF92E9}"/>
              </a:ext>
            </a:extLst>
          </p:cNvPr>
          <p:cNvSpPr>
            <a:spLocks noGrp="1"/>
          </p:cNvSpPr>
          <p:nvPr>
            <p:ph idx="1"/>
          </p:nvPr>
        </p:nvSpPr>
        <p:spPr/>
        <p:txBody>
          <a:bodyPr/>
          <a:lstStyle/>
          <a:p>
            <a:pPr lvl="0" algn="just"/>
            <a:r>
              <a:rPr lang="es-CL" sz="1400" dirty="0">
                <a:solidFill>
                  <a:srgbClr val="475156"/>
                </a:solidFill>
                <a:latin typeface="Open Sans"/>
              </a:rPr>
              <a:t>Para ejercer la labor de educador/a tradicional se debe cumplir con una serie de requisitos:</a:t>
            </a:r>
          </a:p>
          <a:p>
            <a:pPr lvl="0" algn="just"/>
            <a:r>
              <a:rPr lang="es-CL" sz="1400" dirty="0">
                <a:solidFill>
                  <a:srgbClr val="475156"/>
                </a:solidFill>
                <a:latin typeface="Open Sans"/>
              </a:rPr>
              <a:t>Ser validado/a por sus comunidades o asociaciones indígenas, según Decreto 301 del año 2017.</a:t>
            </a:r>
          </a:p>
          <a:p>
            <a:pPr lvl="0" algn="just"/>
            <a:r>
              <a:rPr lang="es-CL" sz="1400" dirty="0">
                <a:solidFill>
                  <a:srgbClr val="475156"/>
                </a:solidFill>
                <a:latin typeface="Open Sans"/>
              </a:rPr>
              <a:t>Capacidad para estructurar el proceso de enseñanza – aprendizaje Lenguas y conocimientos culturales de los pueblos con objetivos de aprendizaje a lograr en las y los estudiantes desde el punto de vista del conocimiento indígena.</a:t>
            </a:r>
          </a:p>
          <a:p>
            <a:pPr lvl="0" algn="just"/>
            <a:r>
              <a:rPr lang="es-CL" sz="1400" dirty="0">
                <a:solidFill>
                  <a:srgbClr val="475156"/>
                </a:solidFill>
                <a:latin typeface="Open Sans"/>
              </a:rPr>
              <a:t>• Creación de un ambiente propicio para el aprendizaje, es decir la capacidad para promover condiciones en el uso de espacios múltiples y metodologías diversas, que favorezcan el aprendizaje intercultural.</a:t>
            </a:r>
          </a:p>
          <a:p>
            <a:pPr lvl="0" algn="just"/>
            <a:r>
              <a:rPr lang="es-CL" sz="1400" dirty="0">
                <a:solidFill>
                  <a:srgbClr val="475156"/>
                </a:solidFill>
                <a:latin typeface="Open Sans"/>
              </a:rPr>
              <a:t>• Enseñanza para el aprendizaje de todos las y los estudiantes, es decir, la capacidad para entregar los conocimientos lingüísticos y culturales en realidades diversas para alcanzar los objetivos de aprendizaje y proponer estrategias acordes a estas.</a:t>
            </a:r>
            <a:endParaRPr lang="es-CL" sz="1400" dirty="0">
              <a:solidFill>
                <a:srgbClr val="191B0E"/>
              </a:solidFill>
            </a:endParaRPr>
          </a:p>
          <a:p>
            <a:pPr marL="0" indent="0">
              <a:buNone/>
            </a:pPr>
            <a:endParaRPr lang="es-CL" dirty="0"/>
          </a:p>
        </p:txBody>
      </p:sp>
    </p:spTree>
    <p:extLst>
      <p:ext uri="{BB962C8B-B14F-4D97-AF65-F5344CB8AC3E}">
        <p14:creationId xmlns:p14="http://schemas.microsoft.com/office/powerpoint/2010/main" val="1327379848"/>
      </p:ext>
    </p:extLst>
  </p:cSld>
  <p:clrMapOvr>
    <a:masterClrMapping/>
  </p:clrMapOvr>
</p:sld>
</file>

<file path=ppt/theme/theme1.xml><?xml version="1.0" encoding="utf-8"?>
<a:theme xmlns:a="http://schemas.openxmlformats.org/drawingml/2006/main" name="Recorte">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otalTime>33</TotalTime>
  <Words>556</Words>
  <Application>Microsoft Office PowerPoint</Application>
  <PresentationFormat>Panorámica</PresentationFormat>
  <Paragraphs>38</Paragraphs>
  <Slides>11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11</vt:i4>
      </vt:variant>
    </vt:vector>
  </HeadingPairs>
  <TitlesOfParts>
    <vt:vector size="15" baseType="lpstr">
      <vt:lpstr>Franklin Gothic Book</vt:lpstr>
      <vt:lpstr>gobCL-Bold</vt:lpstr>
      <vt:lpstr>Open Sans</vt:lpstr>
      <vt:lpstr>Recorte</vt:lpstr>
      <vt:lpstr> </vt:lpstr>
      <vt:lpstr> Alcances del Programa de Educación Intercultural Bilingüe (PEIB)</vt:lpstr>
      <vt:lpstr>¿De quién depende el PEIB? </vt:lpstr>
      <vt:lpstr>¿Con qué establecimientos trabaja el PEIB? </vt:lpstr>
      <vt:lpstr>¿Qué tipos de beneficios entrega el PEIB?</vt:lpstr>
      <vt:lpstr>¿Quiénes pueden postular a los fondos?</vt:lpstr>
      <vt:lpstr>¿Cuáles son los requisitos que necesita una escuela para ser considerada como intercultural? </vt:lpstr>
      <vt:lpstr>¿Cómo se puede implementar la asignatura de Lengua Indígena en la escuela? </vt:lpstr>
      <vt:lpstr>¿Qué se necesita para ser un educador/a tradicional?  </vt:lpstr>
      <vt:lpstr>           ¿Cómo se puede contratar a un/a educador/a tradicional?</vt:lpstr>
      <vt:lpstr>La Educación intercultural es un derecho.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Nevenca Beatriz Cerna Cayullán</dc:creator>
  <cp:lastModifiedBy>Escuelita Holistica Santa Rosa</cp:lastModifiedBy>
  <cp:revision>5</cp:revision>
  <dcterms:created xsi:type="dcterms:W3CDTF">2021-04-29T13:49:11Z</dcterms:created>
  <dcterms:modified xsi:type="dcterms:W3CDTF">2021-06-14T18:00:07Z</dcterms:modified>
</cp:coreProperties>
</file>